
<file path=[Content_Types].xml><?xml version="1.0" encoding="utf-8"?>
<Types xmlns="http://schemas.openxmlformats.org/package/2006/content-types">
  <Default Extension="fntdata" ContentType="application/x-fontdata"/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charts/chart1.xml" ContentType="application/vnd.openxmlformats-officedocument.drawingml.chart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charts/chart2.xml" ContentType="application/vnd.openxmlformats-officedocument.drawingml.chart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true" autoCompressPictures="0" embedTrueTypeFonts="true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notesMasterIdLst>
    <p:notesMasterId r:id="rId11"/>
  </p:notesMasterIdLst>
  <p:sldSz cx="9144000" cy="5143500"/>
  <p:notesSz cx="5143500" cy="9144000"/>
  <p:embeddedFontLst>
    <p:embeddedFont>
      <p:font typeface="SB Sans Text"/>
      <p:regular r:id="rId201314"/>
    </p:embeddedFont>
    <p:embeddedFont>
      <p:font typeface="SB Sans Display Bold"/>
      <p:regular r:id="rId201315"/>
    </p:embeddedFont>
  </p:embeddedFontLst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notesMaster" Target="notesMasters/notesMaster1.xml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Relationship Id="rId201314" Target="fonts/201314.fntdata" Type="http://schemas.openxmlformats.org/officeDocument/2006/relationships/font"/><Relationship Id="rId201315" Target="fonts/201315.fntdata" Type="http://schemas.openxmlformats.org/officeDocument/2006/relationships/font"/></Relationships>
</file>

<file path=ppt/charts/_rels/chart1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Ряд 1</c:v>
                </c:pt>
              </c:strCache>
            </c:strRef>
          </c:tx>
          <c:spPr>
            <a:solidFill>
              <a:srgbClr val="FBA2C0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Sheet1!$A$2:$A$5</c:f>
              <c:multiLvlStrCache>
                <c:ptCount val="4"/>
                <c:lvl>
                  <c:pt idx="0">
                    <c:v>Колонка 1</c:v>
                  </c:pt>
                  <c:pt idx="1">
                    <c:v>Колонка 2</c:v>
                  </c:pt>
                  <c:pt idx="2">
                    <c:v>Колонка 3</c:v>
                  </c:pt>
                  <c:pt idx="3">
                    <c:v>Колонка 4</c:v>
                  </c:pt>
                </c:lvl>
              </c:multiLvlStrCache>
            </c:multiLvl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890</c:v>
                </c:pt>
                <c:pt idx="1">
                  <c:v>890</c:v>
                </c:pt>
                <c:pt idx="2">
                  <c:v>890</c:v>
                </c:pt>
                <c:pt idx="3">
                  <c:v>890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Ряд 2</c:v>
                </c:pt>
              </c:strCache>
            </c:strRef>
          </c:tx>
          <c:spPr>
            <a:solidFill>
              <a:srgbClr val="F783A9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Sheet1!$A$2:$A$5</c:f>
              <c:multiLvlStrCache>
                <c:ptCount val="4"/>
                <c:lvl>
                  <c:pt idx="0">
                    <c:v>Колонка 1</c:v>
                  </c:pt>
                  <c:pt idx="1">
                    <c:v>Колонка 2</c:v>
                  </c:pt>
                  <c:pt idx="2">
                    <c:v>Колонка 3</c:v>
                  </c:pt>
                  <c:pt idx="3">
                    <c:v>Колонка 4</c:v>
                  </c:pt>
                </c:lvl>
              </c:multiLvlStrCache>
            </c:multiLvl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550</c:v>
                </c:pt>
                <c:pt idx="1">
                  <c:v>550</c:v>
                </c:pt>
                <c:pt idx="2">
                  <c:v>550</c:v>
                </c:pt>
                <c:pt idx="3">
                  <c:v>550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Ряд 3</c:v>
                </c:pt>
              </c:strCache>
            </c:strRef>
          </c:tx>
          <c:spPr>
            <a:solidFill>
              <a:srgbClr val="FCC419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Sheet1!$A$2:$A$5</c:f>
              <c:multiLvlStrCache>
                <c:ptCount val="4"/>
                <c:lvl>
                  <c:pt idx="0">
                    <c:v>Колонка 1</c:v>
                  </c:pt>
                  <c:pt idx="1">
                    <c:v>Колонка 2</c:v>
                  </c:pt>
                  <c:pt idx="2">
                    <c:v>Колонка 3</c:v>
                  </c:pt>
                  <c:pt idx="3">
                    <c:v>Колонка 4</c:v>
                  </c:pt>
                </c:lvl>
              </c:multiLvlStrCache>
            </c:multiLvl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1010</c:v>
                </c:pt>
                <c:pt idx="1">
                  <c:v>1010</c:v>
                </c:pt>
                <c:pt idx="2">
                  <c:v>1010</c:v>
                </c:pt>
                <c:pt idx="3">
                  <c:v>1010</c:v>
                </c:pt>
              </c:numCache>
            </c:numRef>
          </c:val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Ряд 4</c:v>
                </c:pt>
              </c:strCache>
            </c:strRef>
          </c:tx>
          <c:spPr>
            <a:solidFill>
              <a:srgbClr val="12ABC1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Sheet1!$A$2:$A$5</c:f>
              <c:multiLvlStrCache>
                <c:ptCount val="4"/>
                <c:lvl>
                  <c:pt idx="0">
                    <c:v>Колонка 1</c:v>
                  </c:pt>
                  <c:pt idx="1">
                    <c:v>Колонка 2</c:v>
                  </c:pt>
                  <c:pt idx="2">
                    <c:v>Колонка 3</c:v>
                  </c:pt>
                  <c:pt idx="3">
                    <c:v>Колонка 4</c:v>
                  </c:pt>
                </c:lvl>
              </c:multiLvlStrCache>
            </c:multiLvlStrRef>
          </c:cat>
          <c:val>
            <c:numRef>
              <c:f>Sheet1!$E$2:$E$5</c:f>
              <c:numCache>
                <c:formatCode>General</c:formatCode>
                <c:ptCount val="4"/>
                <c:pt idx="0">
                  <c:v>550</c:v>
                </c:pt>
                <c:pt idx="1">
                  <c:v>550</c:v>
                </c:pt>
                <c:pt idx="2">
                  <c:v>550</c:v>
                </c:pt>
                <c:pt idx="3">
                  <c:v>550</c:v>
                </c:pt>
              </c:numCache>
            </c:numRef>
          </c:val>
        </c:ser>
        <c:dLbls>
          <c:numFmt formatCode="#,##0" sourceLinked="0"/>
          <c:txPr>
            <a:bodyPr/>
            <a:lstStyle/>
            <a:p>
              <a:pPr>
                <a:defRPr b="0" i="0" strike="noStrike" sz="1200" u="none">
                  <a:solidFill>
                    <a:srgbClr val="000000"/>
                  </a:solidFill>
                  <a:latin typeface="Arial"/>
                </a:defRPr>
              </a:pPr>
            </a:p>
          </c:txPr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gapWidth val="150"/>
        <c:overlap val="0"/>
        <c:axId val="2094734554"/>
        <c:axId val="2094734552"/>
        <c:axId val="2094734556"/>
      </c:bar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000000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</c:scaling>
        <c:delete val="0"/>
        <c:axPos val="l"/>
        <c:majorGridlines>
          <c:spPr>
            <a:ln w="12700" cap="flat">
              <a:solidFill>
                <a:srgbClr val="888888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000000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</c:legend>
    <c:plotVisOnly val="1"/>
    <c:dispBlanksAs val="span"/>
  </c:chart>
  <c:spPr>
    <a:noFill/>
    <a:ln>
      <a:noFill/>
    </a:ln>
    <a:effectLst/>
  </c:sp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Ряд 1</c:v>
                </c:pt>
              </c:strCache>
            </c:strRef>
          </c:tx>
          <c:spPr>
            <a:solidFill>
              <a:srgbClr val="FBA2C0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Sheet1!$A$2:$A$5</c:f>
              <c:multiLvlStrCache>
                <c:ptCount val="4"/>
                <c:lvl>
                  <c:pt idx="0">
                    <c:v>Колонка 1</c:v>
                  </c:pt>
                  <c:pt idx="1">
                    <c:v>Колонка 2</c:v>
                  </c:pt>
                  <c:pt idx="2">
                    <c:v>Колонка 3</c:v>
                  </c:pt>
                  <c:pt idx="3">
                    <c:v>Колонка 4</c:v>
                  </c:pt>
                </c:lvl>
              </c:multiLvlStrCache>
            </c:multiLvl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890</c:v>
                </c:pt>
                <c:pt idx="1">
                  <c:v>890</c:v>
                </c:pt>
                <c:pt idx="2">
                  <c:v>890</c:v>
                </c:pt>
                <c:pt idx="3">
                  <c:v>890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Ряд 2</c:v>
                </c:pt>
              </c:strCache>
            </c:strRef>
          </c:tx>
          <c:spPr>
            <a:solidFill>
              <a:srgbClr val="F783A9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Sheet1!$A$2:$A$5</c:f>
              <c:multiLvlStrCache>
                <c:ptCount val="4"/>
                <c:lvl>
                  <c:pt idx="0">
                    <c:v>Колонка 1</c:v>
                  </c:pt>
                  <c:pt idx="1">
                    <c:v>Колонка 2</c:v>
                  </c:pt>
                  <c:pt idx="2">
                    <c:v>Колонка 3</c:v>
                  </c:pt>
                  <c:pt idx="3">
                    <c:v>Колонка 4</c:v>
                  </c:pt>
                </c:lvl>
              </c:multiLvlStrCache>
            </c:multiLvl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550</c:v>
                </c:pt>
                <c:pt idx="1">
                  <c:v>550</c:v>
                </c:pt>
                <c:pt idx="2">
                  <c:v>550</c:v>
                </c:pt>
                <c:pt idx="3">
                  <c:v>550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Ряд 3</c:v>
                </c:pt>
              </c:strCache>
            </c:strRef>
          </c:tx>
          <c:spPr>
            <a:solidFill>
              <a:srgbClr val="FCC419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Sheet1!$A$2:$A$5</c:f>
              <c:multiLvlStrCache>
                <c:ptCount val="4"/>
                <c:lvl>
                  <c:pt idx="0">
                    <c:v>Колонка 1</c:v>
                  </c:pt>
                  <c:pt idx="1">
                    <c:v>Колонка 2</c:v>
                  </c:pt>
                  <c:pt idx="2">
                    <c:v>Колонка 3</c:v>
                  </c:pt>
                  <c:pt idx="3">
                    <c:v>Колонка 4</c:v>
                  </c:pt>
                </c:lvl>
              </c:multiLvlStrCache>
            </c:multiLvl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1010</c:v>
                </c:pt>
                <c:pt idx="1">
                  <c:v>1010</c:v>
                </c:pt>
                <c:pt idx="2">
                  <c:v>1010</c:v>
                </c:pt>
                <c:pt idx="3">
                  <c:v>1010</c:v>
                </c:pt>
              </c:numCache>
            </c:numRef>
          </c:val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Ряд 4</c:v>
                </c:pt>
              </c:strCache>
            </c:strRef>
          </c:tx>
          <c:spPr>
            <a:solidFill>
              <a:srgbClr val="12ABC1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Sheet1!$A$2:$A$5</c:f>
              <c:multiLvlStrCache>
                <c:ptCount val="4"/>
                <c:lvl>
                  <c:pt idx="0">
                    <c:v>Колонка 1</c:v>
                  </c:pt>
                  <c:pt idx="1">
                    <c:v>Колонка 2</c:v>
                  </c:pt>
                  <c:pt idx="2">
                    <c:v>Колонка 3</c:v>
                  </c:pt>
                  <c:pt idx="3">
                    <c:v>Колонка 4</c:v>
                  </c:pt>
                </c:lvl>
              </c:multiLvlStrCache>
            </c:multiLvlStrRef>
          </c:cat>
          <c:val>
            <c:numRef>
              <c:f>Sheet1!$E$2:$E$5</c:f>
              <c:numCache>
                <c:formatCode>General</c:formatCode>
                <c:ptCount val="4"/>
                <c:pt idx="0">
                  <c:v>550</c:v>
                </c:pt>
                <c:pt idx="1">
                  <c:v>550</c:v>
                </c:pt>
                <c:pt idx="2">
                  <c:v>550</c:v>
                </c:pt>
                <c:pt idx="3">
                  <c:v>550</c:v>
                </c:pt>
              </c:numCache>
            </c:numRef>
          </c:val>
        </c:ser>
        <c:dLbls>
          <c:numFmt formatCode="#,##0" sourceLinked="0"/>
          <c:txPr>
            <a:bodyPr/>
            <a:lstStyle/>
            <a:p>
              <a:pPr>
                <a:defRPr b="0" i="0" strike="noStrike" sz="1200" u="none">
                  <a:solidFill>
                    <a:srgbClr val="000000"/>
                  </a:solidFill>
                  <a:latin typeface="Arial"/>
                </a:defRPr>
              </a:pPr>
            </a:p>
          </c:txPr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gapWidth val="150"/>
        <c:overlap val="0"/>
        <c:axId val="2094734554"/>
        <c:axId val="2094734552"/>
        <c:axId val="2094734556"/>
      </c:bar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000000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</c:scaling>
        <c:delete val="0"/>
        <c:axPos val="l"/>
        <c:majorGridlines>
          <c:spPr>
            <a:ln w="12700" cap="flat">
              <a:solidFill>
                <a:srgbClr val="888888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000000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</c:legend>
    <c:plotVisOnly val="1"/>
    <c:dispBlanksAs val="span"/>
  </c:chart>
  <c:spPr>
    <a:noFill/>
    <a:ln>
      <a:noFill/>
    </a:ln>
    <a:effectLst/>
  </c:sp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jp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chart" Target="/ppt/charts/chart1.xm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jp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jp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chart" Target="/ppt/charts/chart2.xm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jp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jp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https://cdn-app.sberdevices.ru/misc/0.0.0/assets/gigachat-web/7bed5caa_Image-Element_(5).png">    </p:cNvPr>
          <p:cNvPicPr>
            <a:picLocks noChangeAspect="1"/>
          </p:cNvPicPr>
          <p:nvPr/>
        </p:nvPicPr>
        <p:blipFill>
          <a:blip r:embed="rId1"/>
          <a:srcRect l="0" r="0" t="0" b="0"/>
          <a:stretch/>
        </p:blipFill>
        <p:spPr>
          <a:xfrm>
            <a:off x="2468880" y="1903095"/>
            <a:ext cx="4212771" cy="245745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2560320" y="2160270"/>
            <a:ext cx="3931920" cy="87439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ts val="3300"/>
              </a:lnSpc>
              <a:spcBef>
                <a:spcPts val="1600"/>
              </a:spcBef>
              <a:spcAft>
                <a:spcPts val="1600"/>
              </a:spcAft>
              <a:buNone/>
            </a:pPr>
            <a:r>
              <a:rPr lang="en-US" sz="3100" b="1" spc="120" kern="0" dirty="0">
                <a:solidFill>
                  <a:srgbClr val="000000"/>
                </a:solidFill>
                <a:latin typeface="SB Sans Display Bold" pitchFamily="34" charset="0"/>
                <a:ea typeface="SB Sans Display Bold" pitchFamily="34" charset="-122"/>
                <a:cs typeface="SB Sans Display Bold" pitchFamily="34" charset="-120"/>
              </a:rPr>
              <a:t>Неделя детской книги</a:t>
            </a:r>
            <a:endParaRPr lang="en-US" sz="3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https://prod-gc.cdn.giga.chat/019a24bb-8d50-7cdd-b95a-6d31c9b1d31d/019d6c1b-734f-7389-9c75-52ebee7d762d.jpg">    </p:cNvPr>
          <p:cNvPicPr>
            <a:picLocks noChangeAspect="1"/>
          </p:cNvPicPr>
          <p:nvPr/>
        </p:nvPicPr>
        <p:blipFill>
          <a:blip r:embed="rId1"/>
          <a:srcRect l="9496" r="9496" t="0" b="0"/>
          <a:stretch/>
        </p:blipFill>
        <p:spPr>
          <a:xfrm>
            <a:off x="6766560" y="257175"/>
            <a:ext cx="2139043" cy="4620986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365760" y="308610"/>
            <a:ext cx="3931920" cy="56578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ts val="24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en-US" sz="2100" b="1" spc="-40" kern="0" dirty="0">
                <a:solidFill>
                  <a:srgbClr val="000000"/>
                </a:solidFill>
                <a:latin typeface="SB Sans Display Bold" pitchFamily="34" charset="0"/>
                <a:ea typeface="SB Sans Display Bold" pitchFamily="34" charset="-122"/>
                <a:cs typeface="SB Sans Display Bold" pitchFamily="34" charset="-120"/>
              </a:rPr>
              <a:t>Знакомство с многообразием культур</a:t>
            </a:r>
            <a:endParaRPr lang="en-US" sz="2100" dirty="0"/>
          </a:p>
        </p:txBody>
      </p:sp>
      <p:sp>
        <p:nvSpPr>
          <p:cNvPr id="4" name="Text 1"/>
          <p:cNvSpPr/>
          <p:nvPr/>
        </p:nvSpPr>
        <p:spPr>
          <a:xfrm>
            <a:off x="365760" y="1028700"/>
            <a:ext cx="3931920" cy="12858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177800" indent="-177800">
              <a:lnSpc>
                <a:spcPts val="2080"/>
              </a:lnSpc>
              <a:spcBef>
                <a:spcPts val="100"/>
              </a:spcBef>
              <a:spcAft>
                <a:spcPts val="100"/>
              </a:spcAft>
              <a:buSzPct val="100000"/>
              <a:buChar char="•"/>
            </a:pPr>
            <a:r>
              <a:rPr lang="en-US" sz="1300" spc="-30" kern="0" dirty="0">
                <a:solidFill>
                  <a:srgbClr val="000000"/>
                </a:solidFill>
                <a:latin typeface="SB Sans Text" pitchFamily="34" charset="0"/>
                <a:ea typeface="SB Sans Text" pitchFamily="34" charset="-122"/>
                <a:cs typeface="SB Sans Text" pitchFamily="34" charset="-120"/>
              </a:rPr>
              <a:t>Презентация книги «Сказки народов России»</a:t>
            </a:r>
            <a:endParaRPr lang="en-US" sz="1300" dirty="0"/>
          </a:p>
          <a:p>
            <a:pPr marL="177800" indent="-177800">
              <a:lnSpc>
                <a:spcPts val="2080"/>
              </a:lnSpc>
              <a:spcBef>
                <a:spcPts val="100"/>
              </a:spcBef>
              <a:spcAft>
                <a:spcPts val="100"/>
              </a:spcAft>
              <a:buSzPct val="100000"/>
              <a:buChar char="•"/>
            </a:pPr>
            <a:r>
              <a:rPr lang="en-US" sz="1300" spc="-30" kern="0" dirty="0">
                <a:solidFill>
                  <a:srgbClr val="000000"/>
                </a:solidFill>
                <a:latin typeface="SB Sans Text" pitchFamily="34" charset="0"/>
                <a:ea typeface="SB Sans Text" pitchFamily="34" charset="-122"/>
                <a:cs typeface="SB Sans Text" pitchFamily="34" charset="-120"/>
              </a:rPr>
              <a:t>Открытие новых сюжетов и традиций</a:t>
            </a:r>
            <a:endParaRPr lang="en-US" sz="13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0" descr=""/>
          <p:cNvGraphicFramePr/>
          <p:nvPr/>
        </p:nvGraphicFramePr>
        <p:xfrm>
          <a:off x="3771900" y="1240971"/>
          <a:ext cx="4480560" cy="2314575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  <p:sp>
        <p:nvSpPr>
          <p:cNvPr id="3" name="Text 0"/>
          <p:cNvSpPr/>
          <p:nvPr/>
        </p:nvSpPr>
        <p:spPr>
          <a:xfrm>
            <a:off x="365760" y="2108835"/>
            <a:ext cx="3291840" cy="87439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ts val="3300"/>
              </a:lnSpc>
              <a:spcBef>
                <a:spcPts val="1600"/>
              </a:spcBef>
              <a:spcAft>
                <a:spcPts val="1600"/>
              </a:spcAft>
              <a:buNone/>
            </a:pPr>
            <a:r>
              <a:rPr lang="en-US" sz="3100" b="1" spc="120" kern="0" dirty="0">
                <a:solidFill>
                  <a:srgbClr val="000000"/>
                </a:solidFill>
                <a:latin typeface="SB Sans Display Bold" pitchFamily="34" charset="0"/>
                <a:ea typeface="SB Sans Display Bold" pitchFamily="34" charset="-122"/>
                <a:cs typeface="SB Sans Display Bold" pitchFamily="34" charset="-120"/>
              </a:rPr>
              <a:t>Неделя детской книги</a:t>
            </a:r>
            <a:endParaRPr lang="en-US" sz="3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https://prod-gc.cdn.giga.chat/019a24bb-8d50-7cdd-b95a-6d31c9b1d31d/019d6c1b-c8c5-7e34-a08c-70c849ec7254.jpg">    </p:cNvPr>
          <p:cNvPicPr>
            <a:picLocks noChangeAspect="1"/>
          </p:cNvPicPr>
          <p:nvPr/>
        </p:nvPicPr>
        <p:blipFill>
          <a:blip r:embed="rId1"/>
          <a:srcRect l="9315" r="9315" t="0" b="0"/>
          <a:stretch/>
        </p:blipFill>
        <p:spPr>
          <a:xfrm>
            <a:off x="274320" y="1543050"/>
            <a:ext cx="4245429" cy="3339193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365760" y="308610"/>
            <a:ext cx="3931920" cy="30861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ts val="24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en-US" sz="2100" b="1" spc="-40" kern="0" dirty="0">
                <a:solidFill>
                  <a:srgbClr val="000000"/>
                </a:solidFill>
                <a:latin typeface="SB Sans Display Bold" pitchFamily="34" charset="0"/>
                <a:ea typeface="SB Sans Display Bold" pitchFamily="34" charset="-122"/>
                <a:cs typeface="SB Sans Display Bold" pitchFamily="34" charset="-120"/>
              </a:rPr>
              <a:t>Посвящение в читатели</a:t>
            </a:r>
            <a:endParaRPr lang="en-US" sz="2100" dirty="0"/>
          </a:p>
        </p:txBody>
      </p:sp>
      <p:sp>
        <p:nvSpPr>
          <p:cNvPr id="4" name="Text 1"/>
          <p:cNvSpPr/>
          <p:nvPr/>
        </p:nvSpPr>
        <p:spPr>
          <a:xfrm>
            <a:off x="4754880" y="1594485"/>
            <a:ext cx="3931920" cy="154305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177800" indent="-177800">
              <a:lnSpc>
                <a:spcPts val="2080"/>
              </a:lnSpc>
              <a:spcBef>
                <a:spcPts val="100"/>
              </a:spcBef>
              <a:spcAft>
                <a:spcPts val="100"/>
              </a:spcAft>
              <a:buSzPct val="100000"/>
              <a:buChar char="•"/>
            </a:pPr>
            <a:r>
              <a:rPr lang="en-US" sz="1300" spc="-30" kern="0" dirty="0">
                <a:solidFill>
                  <a:srgbClr val="000000"/>
                </a:solidFill>
                <a:latin typeface="SB Sans Text" pitchFamily="34" charset="0"/>
                <a:ea typeface="SB Sans Text" pitchFamily="34" charset="-122"/>
                <a:cs typeface="SB Sans Text" pitchFamily="34" charset="-120"/>
              </a:rPr>
              <a:t>Торжественное мероприятие для второклассников</a:t>
            </a:r>
            <a:endParaRPr lang="en-US" sz="1300" dirty="0"/>
          </a:p>
          <a:p>
            <a:pPr marL="177800" indent="-177800">
              <a:lnSpc>
                <a:spcPts val="2080"/>
              </a:lnSpc>
              <a:spcBef>
                <a:spcPts val="100"/>
              </a:spcBef>
              <a:spcAft>
                <a:spcPts val="100"/>
              </a:spcAft>
              <a:buSzPct val="100000"/>
              <a:buChar char="•"/>
            </a:pPr>
            <a:r>
              <a:rPr lang="en-US" sz="1300" spc="-30" kern="0" dirty="0">
                <a:solidFill>
                  <a:srgbClr val="000000"/>
                </a:solidFill>
                <a:latin typeface="SB Sans Text" pitchFamily="34" charset="0"/>
                <a:ea typeface="SB Sans Text" pitchFamily="34" charset="-122"/>
                <a:cs typeface="SB Sans Text" pitchFamily="34" charset="-120"/>
              </a:rPr>
              <a:t>Получение первых читательских билетов</a:t>
            </a:r>
            <a:endParaRPr lang="en-US" sz="13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https://prod-gc.cdn.giga.chat/019a24bb-8d50-7cdd-b95a-6d31c9b1d31d/019d6c1b-a4c7-7517-8faa-446323289c74.jpg">    </p:cNvPr>
          <p:cNvPicPr>
            <a:picLocks noChangeAspect="1"/>
          </p:cNvPicPr>
          <p:nvPr/>
        </p:nvPicPr>
        <p:blipFill>
          <a:blip r:embed="rId1"/>
          <a:srcRect l="6714" r="6714" t="0" b="0"/>
          <a:stretch/>
        </p:blipFill>
        <p:spPr>
          <a:xfrm>
            <a:off x="274320" y="257175"/>
            <a:ext cx="2286000" cy="4620986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2834640" y="308610"/>
            <a:ext cx="3931920" cy="56578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ts val="24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en-US" sz="2100" b="1" spc="-40" kern="0" dirty="0">
                <a:solidFill>
                  <a:srgbClr val="000000"/>
                </a:solidFill>
                <a:latin typeface="SB Sans Display Bold" pitchFamily="34" charset="0"/>
                <a:ea typeface="SB Sans Display Bold" pitchFamily="34" charset="-122"/>
                <a:cs typeface="SB Sans Display Bold" pitchFamily="34" charset="-120"/>
              </a:rPr>
              <a:t>Книжная выставка «Дар бесценный»</a:t>
            </a:r>
            <a:endParaRPr lang="en-US" sz="2100" dirty="0"/>
          </a:p>
        </p:txBody>
      </p:sp>
      <p:sp>
        <p:nvSpPr>
          <p:cNvPr id="4" name="Text 1"/>
          <p:cNvSpPr/>
          <p:nvPr/>
        </p:nvSpPr>
        <p:spPr>
          <a:xfrm>
            <a:off x="2834640" y="1028700"/>
            <a:ext cx="3931920" cy="18516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177800" indent="-177800">
              <a:lnSpc>
                <a:spcPts val="2080"/>
              </a:lnSpc>
              <a:spcBef>
                <a:spcPts val="100"/>
              </a:spcBef>
              <a:spcAft>
                <a:spcPts val="100"/>
              </a:spcAft>
              <a:buSzPct val="100000"/>
              <a:buChar char="•"/>
            </a:pPr>
            <a:r>
              <a:rPr lang="en-US" sz="1300" spc="-30" kern="0" dirty="0">
                <a:solidFill>
                  <a:srgbClr val="000000"/>
                </a:solidFill>
                <a:latin typeface="SB Sans Text" pitchFamily="34" charset="0"/>
                <a:ea typeface="SB Sans Text" pitchFamily="34" charset="-122"/>
                <a:cs typeface="SB Sans Text" pitchFamily="34" charset="-120"/>
              </a:rPr>
              <a:t>Ребята познакомились с книгами, подаренными читателями.</a:t>
            </a:r>
            <a:endParaRPr lang="en-US" sz="1300" dirty="0"/>
          </a:p>
          <a:p>
            <a:pPr marL="177800" indent="-177800">
              <a:lnSpc>
                <a:spcPts val="2080"/>
              </a:lnSpc>
              <a:spcBef>
                <a:spcPts val="100"/>
              </a:spcBef>
              <a:spcAft>
                <a:spcPts val="100"/>
              </a:spcAft>
              <a:buSzPct val="100000"/>
              <a:buChar char="•"/>
            </a:pPr>
            <a:r>
              <a:rPr lang="en-US" sz="1300" spc="-30" kern="0" dirty="0">
                <a:solidFill>
                  <a:srgbClr val="000000"/>
                </a:solidFill>
                <a:latin typeface="SB Sans Text" pitchFamily="34" charset="0"/>
                <a:ea typeface="SB Sans Text" pitchFamily="34" charset="-122"/>
                <a:cs typeface="SB Sans Text" pitchFamily="34" charset="-120"/>
              </a:rPr>
              <a:t>Это помогает пополнять фонд библиотеки и делиться любимыми историями.</a:t>
            </a:r>
            <a:endParaRPr lang="en-US" sz="13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0" descr=""/>
          <p:cNvGraphicFramePr/>
          <p:nvPr/>
        </p:nvGraphicFramePr>
        <p:xfrm>
          <a:off x="3771900" y="1240971"/>
          <a:ext cx="4480560" cy="2314575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  <p:sp>
        <p:nvSpPr>
          <p:cNvPr id="3" name="Text 0"/>
          <p:cNvSpPr/>
          <p:nvPr/>
        </p:nvSpPr>
        <p:spPr>
          <a:xfrm>
            <a:off x="365760" y="1440180"/>
            <a:ext cx="3200400" cy="87439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ts val="3300"/>
              </a:lnSpc>
              <a:spcBef>
                <a:spcPts val="1600"/>
              </a:spcBef>
              <a:spcAft>
                <a:spcPts val="1600"/>
              </a:spcAft>
              <a:buNone/>
            </a:pPr>
            <a:r>
              <a:rPr lang="en-US" sz="3100" b="1" spc="120" kern="0" dirty="0">
                <a:solidFill>
                  <a:srgbClr val="000000"/>
                </a:solidFill>
                <a:latin typeface="SB Sans Display Bold" pitchFamily="34" charset="0"/>
                <a:ea typeface="SB Sans Display Bold" pitchFamily="34" charset="-122"/>
                <a:cs typeface="SB Sans Display Bold" pitchFamily="34" charset="-120"/>
              </a:rPr>
              <a:t>Литературные открытия</a:t>
            </a:r>
            <a:endParaRPr lang="en-US" sz="3100" dirty="0"/>
          </a:p>
        </p:txBody>
      </p:sp>
      <p:sp>
        <p:nvSpPr>
          <p:cNvPr id="4" name="Text 1"/>
          <p:cNvSpPr/>
          <p:nvPr/>
        </p:nvSpPr>
        <p:spPr>
          <a:xfrm>
            <a:off x="365760" y="2417445"/>
            <a:ext cx="3200400" cy="262318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177800" indent="-177800">
              <a:lnSpc>
                <a:spcPts val="2080"/>
              </a:lnSpc>
              <a:spcBef>
                <a:spcPts val="100"/>
              </a:spcBef>
              <a:spcAft>
                <a:spcPts val="100"/>
              </a:spcAft>
              <a:buSzPct val="100000"/>
              <a:buChar char="•"/>
            </a:pPr>
            <a:r>
              <a:rPr lang="en-US" sz="1300" spc="-30" kern="0" dirty="0">
                <a:solidFill>
                  <a:srgbClr val="000000"/>
                </a:solidFill>
                <a:latin typeface="SB Sans Text" pitchFamily="34" charset="0"/>
                <a:ea typeface="SB Sans Text" pitchFamily="34" charset="-122"/>
                <a:cs typeface="SB Sans Text" pitchFamily="34" charset="-120"/>
              </a:rPr>
              <a:t>Книжная выставка «Писатели-юбиляры и книги-именинницы» познакомила с произведениями, отмечающими юбилей в этом году.</a:t>
            </a:r>
            <a:endParaRPr lang="en-US" sz="1300" dirty="0"/>
          </a:p>
          <a:p>
            <a:pPr marL="177800" indent="-177800">
              <a:lnSpc>
                <a:spcPts val="2080"/>
              </a:lnSpc>
              <a:spcBef>
                <a:spcPts val="100"/>
              </a:spcBef>
              <a:spcAft>
                <a:spcPts val="100"/>
              </a:spcAft>
              <a:buSzPct val="100000"/>
              <a:buChar char="•"/>
            </a:pPr>
            <a:r>
              <a:rPr lang="en-US" sz="1300" spc="-30" kern="0" dirty="0">
                <a:solidFill>
                  <a:srgbClr val="000000"/>
                </a:solidFill>
                <a:latin typeface="SB Sans Text" pitchFamily="34" charset="0"/>
                <a:ea typeface="SB Sans Text" pitchFamily="34" charset="-122"/>
                <a:cs typeface="SB Sans Text" pitchFamily="34" charset="-120"/>
              </a:rPr>
              <a:t>Познавательные беседы о классиках литературы помогли глубже понять творчество известных авторов.</a:t>
            </a:r>
            <a:endParaRPr lang="en-US" sz="13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https://prod-gc.cdn.giga.chat/019a24bb-8d50-7cdd-b95a-6d31c9b1d31d/019d6c1c-6312-7f39-9e36-467485b2f061.jpg">    </p:cNvPr>
          <p:cNvPicPr>
            <a:picLocks noChangeAspect="1"/>
          </p:cNvPicPr>
          <p:nvPr/>
        </p:nvPicPr>
        <p:blipFill>
          <a:blip r:embed="rId1"/>
          <a:srcRect l="9315" r="9315" t="0" b="0"/>
          <a:stretch/>
        </p:blipFill>
        <p:spPr>
          <a:xfrm>
            <a:off x="274320" y="1543050"/>
            <a:ext cx="4245429" cy="3339193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365760" y="308610"/>
            <a:ext cx="3931920" cy="30861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ts val="24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en-US" sz="2100" b="1" spc="-40" kern="0" dirty="0">
                <a:solidFill>
                  <a:srgbClr val="000000"/>
                </a:solidFill>
                <a:latin typeface="SB Sans Display Bold" pitchFamily="34" charset="0"/>
                <a:ea typeface="SB Sans Display Bold" pitchFamily="34" charset="-122"/>
                <a:cs typeface="SB Sans Display Bold" pitchFamily="34" charset="-120"/>
              </a:rPr>
              <a:t>Интеллектуальные состязания</a:t>
            </a:r>
            <a:endParaRPr lang="en-US" sz="2100" dirty="0"/>
          </a:p>
        </p:txBody>
      </p:sp>
      <p:sp>
        <p:nvSpPr>
          <p:cNvPr id="4" name="Text 1"/>
          <p:cNvSpPr/>
          <p:nvPr/>
        </p:nvSpPr>
        <p:spPr>
          <a:xfrm>
            <a:off x="4754880" y="1594485"/>
            <a:ext cx="3931920" cy="18516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177800" indent="-177800">
              <a:lnSpc>
                <a:spcPts val="2080"/>
              </a:lnSpc>
              <a:spcBef>
                <a:spcPts val="100"/>
              </a:spcBef>
              <a:spcAft>
                <a:spcPts val="100"/>
              </a:spcAft>
              <a:buSzPct val="100000"/>
              <a:buChar char="•"/>
            </a:pPr>
            <a:r>
              <a:rPr lang="en-US" sz="1300" spc="-30" kern="0" dirty="0">
                <a:solidFill>
                  <a:srgbClr val="000000"/>
                </a:solidFill>
                <a:latin typeface="SB Sans Text" pitchFamily="34" charset="0"/>
                <a:ea typeface="SB Sans Text" pitchFamily="34" charset="-122"/>
                <a:cs typeface="SB Sans Text" pitchFamily="34" charset="-120"/>
              </a:rPr>
              <a:t>Викторина «Литературный лабиринт» для учащихся 6-7 классов.</a:t>
            </a:r>
            <a:endParaRPr lang="en-US" sz="1300" dirty="0"/>
          </a:p>
          <a:p>
            <a:pPr marL="177800" indent="-177800">
              <a:lnSpc>
                <a:spcPts val="2080"/>
              </a:lnSpc>
              <a:spcBef>
                <a:spcPts val="100"/>
              </a:spcBef>
              <a:spcAft>
                <a:spcPts val="100"/>
              </a:spcAft>
              <a:buSzPct val="100000"/>
              <a:buChar char="•"/>
            </a:pPr>
            <a:r>
              <a:rPr lang="en-US" sz="1300" spc="-30" kern="0" dirty="0">
                <a:solidFill>
                  <a:srgbClr val="000000"/>
                </a:solidFill>
                <a:latin typeface="SB Sans Text" pitchFamily="34" charset="0"/>
                <a:ea typeface="SB Sans Text" pitchFamily="34" charset="-122"/>
                <a:cs typeface="SB Sans Text" pitchFamily="34" charset="-120"/>
              </a:rPr>
              <a:t>Ребята показали отличную эрудицию и умение работать в команде.</a:t>
            </a:r>
            <a:endParaRPr lang="en-US" sz="13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https://prod-gc.cdn.giga.chat/019a24bb-8d50-7cdd-b95a-6d31c9b1d31d/019d6c1c-04c7-7e11-aba7-4f81a3dcce7c.jpg">    </p:cNvPr>
          <p:cNvPicPr>
            <a:picLocks noChangeAspect="1"/>
          </p:cNvPicPr>
          <p:nvPr/>
        </p:nvPicPr>
        <p:blipFill>
          <a:blip r:embed="rId1"/>
          <a:srcRect l="9496" r="9496" t="0" b="0"/>
          <a:stretch/>
        </p:blipFill>
        <p:spPr>
          <a:xfrm>
            <a:off x="6766560" y="257175"/>
            <a:ext cx="2139043" cy="4620986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365760" y="308610"/>
            <a:ext cx="3931920" cy="30861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ts val="24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en-US" sz="2100" b="1" spc="-40" kern="0" dirty="0">
                <a:solidFill>
                  <a:srgbClr val="000000"/>
                </a:solidFill>
                <a:latin typeface="SB Sans Display Bold" pitchFamily="34" charset="0"/>
                <a:ea typeface="SB Sans Display Bold" pitchFamily="34" charset="-122"/>
                <a:cs typeface="SB Sans Display Bold" pitchFamily="34" charset="-120"/>
              </a:rPr>
              <a:t>Творчество и поэзия</a:t>
            </a:r>
            <a:endParaRPr lang="en-US" sz="2100" dirty="0"/>
          </a:p>
        </p:txBody>
      </p:sp>
      <p:sp>
        <p:nvSpPr>
          <p:cNvPr id="4" name="Text 1"/>
          <p:cNvSpPr/>
          <p:nvPr/>
        </p:nvSpPr>
        <p:spPr>
          <a:xfrm>
            <a:off x="365760" y="771525"/>
            <a:ext cx="3931920" cy="18516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177800" indent="-177800">
              <a:lnSpc>
                <a:spcPts val="2080"/>
              </a:lnSpc>
              <a:spcBef>
                <a:spcPts val="100"/>
              </a:spcBef>
              <a:spcAft>
                <a:spcPts val="100"/>
              </a:spcAft>
              <a:buSzPct val="100000"/>
              <a:buChar char="•"/>
            </a:pPr>
            <a:r>
              <a:rPr lang="en-US" sz="1300" spc="-30" kern="0" dirty="0">
                <a:solidFill>
                  <a:srgbClr val="000000"/>
                </a:solidFill>
                <a:latin typeface="SB Sans Text" pitchFamily="34" charset="0"/>
                <a:ea typeface="SB Sans Text" pitchFamily="34" charset="-122"/>
                <a:cs typeface="SB Sans Text" pitchFamily="34" charset="-120"/>
              </a:rPr>
              <a:t>Мероприятие «Разукрасим мир стихами»</a:t>
            </a:r>
            <a:endParaRPr lang="en-US" sz="1300" dirty="0"/>
          </a:p>
          <a:p>
            <a:pPr marL="177800" indent="-177800">
              <a:lnSpc>
                <a:spcPts val="2080"/>
              </a:lnSpc>
              <a:spcBef>
                <a:spcPts val="100"/>
              </a:spcBef>
              <a:spcAft>
                <a:spcPts val="100"/>
              </a:spcAft>
              <a:buSzPct val="100000"/>
              <a:buChar char="•"/>
            </a:pPr>
            <a:r>
              <a:rPr lang="en-US" sz="1300" spc="-30" kern="0" dirty="0">
                <a:solidFill>
                  <a:srgbClr val="000000"/>
                </a:solidFill>
                <a:latin typeface="SB Sans Text" pitchFamily="34" charset="0"/>
                <a:ea typeface="SB Sans Text" pitchFamily="34" charset="-122"/>
                <a:cs typeface="SB Sans Text" pitchFamily="34" charset="-120"/>
              </a:rPr>
              <a:t>Школьники читали вслух произведения любимых детских поэтов, создавая атмосферу радости и вдохновения.</a:t>
            </a:r>
            <a:endParaRPr lang="en-US" sz="13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https://cdn-app.sberdevices.ru/misc/0.0.0/assets/gigachat-web/e4586428_Image-Element_(1).png">    </p:cNvPr>
          <p:cNvPicPr>
            <a:picLocks noChangeAspect="1"/>
          </p:cNvPicPr>
          <p:nvPr/>
        </p:nvPicPr>
        <p:blipFill>
          <a:blip r:embed="rId1"/>
          <a:srcRect l="0" r="0" t="0" b="0"/>
          <a:stretch/>
        </p:blipFill>
        <p:spPr>
          <a:xfrm>
            <a:off x="4023360" y="1491615"/>
            <a:ext cx="2057400" cy="2212521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3108960" y="2366010"/>
            <a:ext cx="3200400" cy="411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ts val="3300"/>
              </a:lnSpc>
              <a:spcBef>
                <a:spcPts val="1600"/>
              </a:spcBef>
              <a:spcAft>
                <a:spcPts val="1600"/>
              </a:spcAft>
              <a:buNone/>
            </a:pPr>
            <a:r>
              <a:rPr lang="en-US" sz="3100" b="1" spc="120" kern="0" dirty="0">
                <a:solidFill>
                  <a:srgbClr val="000000"/>
                </a:solidFill>
                <a:latin typeface="SB Sans Display Bold" pitchFamily="34" charset="0"/>
                <a:ea typeface="SB Sans Display Bold" pitchFamily="34" charset="-122"/>
                <a:cs typeface="SB Sans Display Bold" pitchFamily="34" charset="-120"/>
              </a:rPr>
              <a:t>Ваши вопросы?</a:t>
            </a:r>
            <a:endParaRPr lang="en-US" sz="3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2026-04-08T08:06:32Z</dcterms:created>
  <dcterms:modified xsi:type="dcterms:W3CDTF">2026-04-08T08:06:32Z</dcterms:modified>
</cp:coreProperties>
</file>