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9" r:id="rId2"/>
    <p:sldId id="432" r:id="rId3"/>
    <p:sldId id="435" r:id="rId4"/>
    <p:sldId id="437" r:id="rId5"/>
    <p:sldId id="433" r:id="rId6"/>
    <p:sldId id="436" r:id="rId7"/>
    <p:sldId id="438" r:id="rId8"/>
    <p:sldId id="443" r:id="rId9"/>
    <p:sldId id="444" r:id="rId10"/>
    <p:sldId id="446" r:id="rId11"/>
    <p:sldId id="445" r:id="rId12"/>
    <p:sldId id="442" r:id="rId13"/>
    <p:sldId id="447" r:id="rId14"/>
    <p:sldId id="441" r:id="rId15"/>
    <p:sldId id="449" r:id="rId16"/>
    <p:sldId id="448" r:id="rId17"/>
    <p:sldId id="450" r:id="rId18"/>
    <p:sldId id="453" r:id="rId19"/>
    <p:sldId id="451" r:id="rId20"/>
    <p:sldId id="452" r:id="rId21"/>
    <p:sldId id="454" r:id="rId22"/>
    <p:sldId id="457" r:id="rId23"/>
    <p:sldId id="456" r:id="rId24"/>
    <p:sldId id="455" r:id="rId25"/>
    <p:sldId id="458" r:id="rId26"/>
    <p:sldId id="460" r:id="rId27"/>
    <p:sldId id="464" r:id="rId28"/>
    <p:sldId id="463" r:id="rId29"/>
    <p:sldId id="462" r:id="rId30"/>
    <p:sldId id="461" r:id="rId31"/>
    <p:sldId id="434" r:id="rId32"/>
  </p:sldIdLst>
  <p:sldSz cx="9144000" cy="6858000" type="screen4x3"/>
  <p:notesSz cx="675481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EEFE"/>
    <a:srgbClr val="96EAFE"/>
    <a:srgbClr val="7C5989"/>
    <a:srgbClr val="000066"/>
    <a:srgbClr val="4D6B89"/>
    <a:srgbClr val="384E64"/>
    <a:srgbClr val="274E75"/>
    <a:srgbClr val="5F5F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5215" autoAdjust="0"/>
  </p:normalViewPr>
  <p:slideViewPr>
    <p:cSldViewPr>
      <p:cViewPr>
        <p:scale>
          <a:sx n="75" d="100"/>
          <a:sy n="75" d="100"/>
        </p:scale>
        <p:origin x="-124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7086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6164" y="0"/>
            <a:ext cx="2927086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5CD84-14AB-40E2-B489-8B6E94DE101A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482" y="4686499"/>
            <a:ext cx="540385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27086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6164" y="9371285"/>
            <a:ext cx="2927086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5D620-B107-418D-B468-5E6DA4F734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379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6096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52800"/>
            <a:ext cx="9144000" cy="304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2BD38E-A1EB-4B3A-94BC-1EE0D57409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8DA76-AEC0-428C-9701-766AB5C8C9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4E605-FD43-4BFC-B516-12A6295C4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7EE99-1959-4B76-BFC7-E6161CBB5F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11F20-841B-405F-A049-021E04778E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7620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FA7BE-C316-402D-86B1-65D9987936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98AEF-7247-4834-BA81-E38B6D30EA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3D920-EC66-4236-91F3-B192D73C39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00A0B-B1F0-4788-B296-C1B87FBF9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24BC5-AC23-4341-AEC9-D39FCDED6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E24D3-B14B-4F8D-A34D-64D7231579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762000"/>
            <a:ext cx="777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fld id="{B9AE49C2-B341-4B8F-8800-D89245E0CF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74E75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2857496"/>
            <a:ext cx="9501190" cy="4286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ЕГЭ по профильной математике: 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</a:rPr>
              <a:t>задание 14  (стереометрия)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78579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Профильный ЕГЭ. Задание </a:t>
            </a:r>
            <a:r>
              <a:rPr lang="ru-RU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3582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071678"/>
            <a:ext cx="257176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714488"/>
            <a:ext cx="565065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52464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78579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Профильный ЕГЭ. Задание </a:t>
            </a:r>
            <a:r>
              <a:rPr lang="ru-RU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3582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071678"/>
            <a:ext cx="257176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000240"/>
            <a:ext cx="564360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52464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126876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Профильный ЕГЭ. Задание </a:t>
            </a:r>
            <a:r>
              <a:rPr lang="ru-RU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2928951" cy="317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736"/>
            <a:ext cx="3643338" cy="145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52464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126876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Профильный ЕГЭ. Задание </a:t>
            </a:r>
            <a:r>
              <a:rPr lang="ru-RU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2928951" cy="317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736"/>
            <a:ext cx="3643338" cy="145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929198"/>
            <a:ext cx="16383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214686"/>
            <a:ext cx="39783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52464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78579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Профильный ЕГЭ. Задание </a:t>
            </a:r>
            <a:r>
              <a:rPr lang="ru-RU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203" y="785793"/>
            <a:ext cx="7217888" cy="15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52464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78579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Профильный ЕГЭ. Задание </a:t>
            </a:r>
            <a:r>
              <a:rPr lang="ru-RU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203" y="785793"/>
            <a:ext cx="7217888" cy="15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500306"/>
            <a:ext cx="78965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52464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78579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Профильный ЕГЭ. Задание </a:t>
            </a:r>
            <a:r>
              <a:rPr lang="ru-RU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203" y="785793"/>
            <a:ext cx="7217888" cy="15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500306"/>
            <a:ext cx="78965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1571" y="3929066"/>
            <a:ext cx="6594369" cy="254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52464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78579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Профильный ЕГЭ. Задание </a:t>
            </a:r>
            <a:r>
              <a:rPr lang="ru-RU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80642"/>
            <a:ext cx="7858180" cy="61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3710" y="1000108"/>
            <a:ext cx="23002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52464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78579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Профильный ЕГЭ. Задание </a:t>
            </a:r>
            <a:r>
              <a:rPr lang="ru-RU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80642"/>
            <a:ext cx="7858180" cy="61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49500"/>
            <a:ext cx="6143668" cy="95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285860"/>
            <a:ext cx="228598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52464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78579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Профильный ЕГЭ. Задание </a:t>
            </a:r>
            <a:r>
              <a:rPr lang="ru-RU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80642"/>
            <a:ext cx="7858180" cy="61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49500"/>
            <a:ext cx="6143668" cy="95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500306"/>
            <a:ext cx="642941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285860"/>
            <a:ext cx="235742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52464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42900" y="332657"/>
            <a:ext cx="7069016" cy="1186872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92141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Профильный ЕГЭ. Задание </a:t>
            </a:r>
            <a:r>
              <a:rPr lang="ru-RU" sz="3600" b="1" dirty="0" smtClean="0">
                <a:solidFill>
                  <a:srgbClr val="92141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  <a:endParaRPr lang="ru-RU" sz="3600" b="1" dirty="0">
              <a:solidFill>
                <a:srgbClr val="92141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" y="1834756"/>
            <a:ext cx="7509891" cy="160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Объект 1"/>
          <p:cNvSpPr txBox="1">
            <a:spLocks/>
          </p:cNvSpPr>
          <p:nvPr/>
        </p:nvSpPr>
        <p:spPr bwMode="auto">
          <a:xfrm>
            <a:off x="110729" y="1426368"/>
            <a:ext cx="1482328" cy="3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1800" b="1" dirty="0">
                <a:latin typeface="Eurostile"/>
              </a:rPr>
              <a:t>2022 (№13)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6" y="3837843"/>
            <a:ext cx="6690904" cy="208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Объект 1"/>
          <p:cNvSpPr txBox="1">
            <a:spLocks/>
          </p:cNvSpPr>
          <p:nvPr/>
        </p:nvSpPr>
        <p:spPr>
          <a:xfrm>
            <a:off x="99372" y="3550624"/>
            <a:ext cx="1043604" cy="341710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Eurostile"/>
                <a:cs typeface="Arial" pitchFamily="34" charset="0"/>
              </a:rPr>
              <a:t>2023 (№13)</a:t>
            </a:r>
            <a:endParaRPr lang="ru-RU" sz="1800" b="1" dirty="0">
              <a:latin typeface="Eurostile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966534" y="4968657"/>
          <a:ext cx="2052638" cy="910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3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3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541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68593" marR="6859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 marL="68593" marR="68593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54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1</a:t>
                      </a:r>
                      <a:r>
                        <a:rPr lang="ru-RU" sz="2000" b="1" dirty="0"/>
                        <a:t>%</a:t>
                      </a:r>
                    </a:p>
                  </a:txBody>
                  <a:tcPr marL="68593" marR="6859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  <a:r>
                        <a:rPr lang="ru-RU" sz="2000" b="1" dirty="0"/>
                        <a:t>%</a:t>
                      </a:r>
                    </a:p>
                  </a:txBody>
                  <a:tcPr marL="68593" marR="68593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862686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78579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Профильный ЕГЭ. Задание </a:t>
            </a:r>
            <a:r>
              <a:rPr lang="ru-RU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80642"/>
            <a:ext cx="7858180" cy="61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49500"/>
            <a:ext cx="6143668" cy="95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500306"/>
            <a:ext cx="642941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857604"/>
            <a:ext cx="778674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1214422"/>
            <a:ext cx="2357422" cy="269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1214422"/>
            <a:ext cx="2357422" cy="269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52464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78579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Профильный ЕГЭ. Задание </a:t>
            </a:r>
            <a:r>
              <a:rPr lang="ru-RU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75" y="642918"/>
            <a:ext cx="23336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4919017" cy="99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52464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78579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Профильный ЕГЭ. Задание </a:t>
            </a:r>
            <a:r>
              <a:rPr lang="ru-RU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664016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75" y="642918"/>
            <a:ext cx="23336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6" y="785794"/>
            <a:ext cx="4919017" cy="99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1625" y="4071942"/>
            <a:ext cx="2888399" cy="261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5246425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78579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Профильный ЕГЭ. Задание </a:t>
            </a:r>
            <a:r>
              <a:rPr lang="ru-RU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664016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609311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75" y="642918"/>
            <a:ext cx="23336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8596" y="785794"/>
            <a:ext cx="4919017" cy="99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7" y="4151784"/>
            <a:ext cx="2800356" cy="253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5246425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78579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Профильный ЕГЭ. Задание </a:t>
            </a:r>
            <a:r>
              <a:rPr lang="ru-RU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664016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609311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6190"/>
            <a:ext cx="6215074" cy="66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0375" y="642918"/>
            <a:ext cx="23336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28596" y="785794"/>
            <a:ext cx="4919017" cy="99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4286232"/>
            <a:ext cx="28370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5246425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126876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Профильный ЕГЭ. Задание </a:t>
            </a:r>
            <a:r>
              <a:rPr lang="ru-RU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2928951" cy="317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736"/>
            <a:ext cx="3643338" cy="145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929198"/>
            <a:ext cx="16383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214686"/>
            <a:ext cx="39783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214812" y="6072206"/>
            <a:ext cx="324802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5246425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126876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Профильный ЕГЭ. Задание </a:t>
            </a:r>
            <a:r>
              <a:rPr lang="ru-RU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857232"/>
            <a:ext cx="324802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8510601" cy="141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5246425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126876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Профильный ЕГЭ. Задание </a:t>
            </a:r>
            <a:r>
              <a:rPr lang="ru-RU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857232"/>
            <a:ext cx="324802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8510601" cy="141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643182"/>
            <a:ext cx="7448568" cy="86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5246425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126876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Профильный ЕГЭ. Задание </a:t>
            </a:r>
            <a:r>
              <a:rPr lang="ru-RU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857232"/>
            <a:ext cx="324802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8510601" cy="141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643182"/>
            <a:ext cx="7448568" cy="86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500438"/>
            <a:ext cx="8029595" cy="165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5246425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126876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Профильный ЕГЭ. Задание </a:t>
            </a:r>
            <a:r>
              <a:rPr lang="ru-RU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857232"/>
            <a:ext cx="324802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8510601" cy="141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643182"/>
            <a:ext cx="7448568" cy="86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500438"/>
            <a:ext cx="8029595" cy="165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5143512"/>
            <a:ext cx="6915165" cy="9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6000768"/>
            <a:ext cx="117485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5246425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</a:rPr>
              <a:t>Процент выполнения заданий в категориях по разным итоговым баллам</a:t>
            </a:r>
          </a:p>
        </p:txBody>
      </p:sp>
      <p:graphicFrame>
        <p:nvGraphicFramePr>
          <p:cNvPr id="5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76642048"/>
              </p:ext>
            </p:extLst>
          </p:nvPr>
        </p:nvGraphicFramePr>
        <p:xfrm>
          <a:off x="428596" y="2071678"/>
          <a:ext cx="8215370" cy="1681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8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73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37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37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937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№ задания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4" marR="91414" marT="45715" marB="4571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2" marR="9522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группе не преодолевших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балл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2" marR="9522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группе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баллов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2" marR="9522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группе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61 - 80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баллов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2" marR="9522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группе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81 - 100 баллов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2" marR="9522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4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4" marR="91414" marT="72008" marB="45718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941780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126876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Профильный ЕГЭ. Задание </a:t>
            </a:r>
            <a:r>
              <a:rPr lang="ru-RU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857232"/>
            <a:ext cx="324802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8510601" cy="141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643182"/>
            <a:ext cx="7448568" cy="86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500438"/>
            <a:ext cx="8029595" cy="165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5143512"/>
            <a:ext cx="6915165" cy="9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6000768"/>
            <a:ext cx="117485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5246425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42900" y="260649"/>
            <a:ext cx="7069016" cy="1152127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92141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Профильный ЕГЭ. Задание </a:t>
            </a:r>
            <a:r>
              <a:rPr lang="ru-RU" sz="3600" b="1" dirty="0" smtClean="0">
                <a:solidFill>
                  <a:srgbClr val="92141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  <a:endParaRPr lang="ru-RU" sz="3600" b="1" dirty="0">
              <a:solidFill>
                <a:srgbClr val="92141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2910" y="1357298"/>
            <a:ext cx="75724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Основные ошибки связаны с: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неумением анализировать пространственные конфигурации;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неверным использованием свойств секущих плоскостей;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неумением формулировать доказательства;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неправильными вычислениями. </a:t>
            </a:r>
          </a:p>
        </p:txBody>
      </p:sp>
    </p:spTree>
    <p:extLst>
      <p:ext uri="{BB962C8B-B14F-4D97-AF65-F5344CB8AC3E}">
        <p14:creationId xmlns="" xmlns:p14="http://schemas.microsoft.com/office/powerpoint/2010/main" val="1710427257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Особенности проверки задания №14</a:t>
            </a:r>
          </a:p>
        </p:txBody>
      </p:sp>
      <p:sp>
        <p:nvSpPr>
          <p:cNvPr id="13315" name="Объект 1"/>
          <p:cNvSpPr>
            <a:spLocks noGrp="1"/>
          </p:cNvSpPr>
          <p:nvPr>
            <p:ph idx="1"/>
          </p:nvPr>
        </p:nvSpPr>
        <p:spPr>
          <a:xfrm>
            <a:off x="457200" y="571480"/>
            <a:ext cx="8686800" cy="590552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Пункт </a:t>
            </a:r>
            <a:r>
              <a:rPr lang="ru-RU" i="1" dirty="0" smtClean="0"/>
              <a:t>а</a:t>
            </a:r>
            <a:r>
              <a:rPr lang="ru-RU" dirty="0" smtClean="0"/>
              <a:t> в заданиях 14 может по разному соотноситься с пунктом </a:t>
            </a:r>
            <a:r>
              <a:rPr lang="ru-RU" i="1" dirty="0" smtClean="0"/>
              <a:t>б:</a:t>
            </a:r>
            <a:r>
              <a:rPr lang="ru-RU" dirty="0" smtClean="0"/>
              <a:t> </a:t>
            </a:r>
          </a:p>
          <a:p>
            <a:pPr>
              <a:buFontTx/>
              <a:buChar char="-"/>
            </a:pPr>
            <a:r>
              <a:rPr lang="ru-RU" dirty="0" smtClean="0"/>
              <a:t>он может быть утверждением независимым от </a:t>
            </a:r>
            <a:r>
              <a:rPr lang="ru-RU" i="1" dirty="0" smtClean="0"/>
              <a:t>б</a:t>
            </a:r>
            <a:r>
              <a:rPr lang="ru-RU" dirty="0" smtClean="0"/>
              <a:t>, дополняющим или проверяющим понимание общей конструкции;</a:t>
            </a:r>
          </a:p>
          <a:p>
            <a:pPr>
              <a:buFontTx/>
              <a:buNone/>
            </a:pPr>
            <a:r>
              <a:rPr lang="ru-RU" sz="1400" dirty="0" smtClean="0"/>
              <a:t>(независимость условий </a:t>
            </a:r>
            <a:r>
              <a:rPr lang="ru-RU" sz="1400" i="1" dirty="0" smtClean="0"/>
              <a:t>а</a:t>
            </a:r>
            <a:r>
              <a:rPr lang="ru-RU" sz="1400" dirty="0" smtClean="0"/>
              <a:t> и </a:t>
            </a:r>
            <a:r>
              <a:rPr lang="ru-RU" sz="1400" i="1" dirty="0" smtClean="0"/>
              <a:t>б</a:t>
            </a:r>
            <a:r>
              <a:rPr lang="ru-RU" sz="1400" dirty="0" smtClean="0"/>
              <a:t> приводит и к независимости проверки их выполнения)</a:t>
            </a:r>
          </a:p>
          <a:p>
            <a:pPr>
              <a:buFontTx/>
              <a:buNone/>
            </a:pPr>
            <a:endParaRPr lang="ru-RU" sz="1400" dirty="0" smtClean="0"/>
          </a:p>
          <a:p>
            <a:pPr>
              <a:buFontTx/>
              <a:buChar char="-"/>
            </a:pPr>
            <a:r>
              <a:rPr lang="ru-RU" dirty="0" smtClean="0"/>
              <a:t>в пункте </a:t>
            </a:r>
            <a:r>
              <a:rPr lang="ru-RU" i="1" dirty="0" smtClean="0"/>
              <a:t>а</a:t>
            </a:r>
            <a:r>
              <a:rPr lang="ru-RU" dirty="0" smtClean="0"/>
              <a:t> следует доказать утверждение, необходимое для полной корректности вычислений в пункте </a:t>
            </a:r>
            <a:r>
              <a:rPr lang="ru-RU" i="1" dirty="0" smtClean="0"/>
              <a:t>б</a:t>
            </a:r>
            <a:r>
              <a:rPr lang="ru-RU" dirty="0" smtClean="0"/>
              <a:t>. </a:t>
            </a:r>
          </a:p>
          <a:p>
            <a:pPr>
              <a:buFontTx/>
              <a:buNone/>
            </a:pPr>
            <a:r>
              <a:rPr lang="ru-RU" sz="1800" b="0" i="1" dirty="0" smtClean="0">
                <a:cs typeface="AngsanaUPC" pitchFamily="18" charset="-34"/>
              </a:rPr>
              <a:t>Используем </a:t>
            </a:r>
            <a:r>
              <a:rPr lang="ru-RU" sz="1800" b="0" i="1" dirty="0" smtClean="0">
                <a:cs typeface="AngsanaUPC" pitchFamily="18" charset="-34"/>
              </a:rPr>
              <a:t>а) при решении б)… Далее верное и обоснованное (без выполнения пункта а) вычисление……».</a:t>
            </a:r>
          </a:p>
          <a:p>
            <a:pPr>
              <a:buFontTx/>
              <a:buNone/>
            </a:pPr>
            <a:r>
              <a:rPr lang="ru-RU" b="0" dirty="0" smtClean="0"/>
              <a:t>Может быть предъявлено неполное и, даже, неверное доказательство. И в том, и в другом случае за верное решение пункта </a:t>
            </a:r>
            <a:r>
              <a:rPr lang="ru-RU" b="0" i="1" dirty="0" smtClean="0"/>
              <a:t>б </a:t>
            </a:r>
            <a:r>
              <a:rPr lang="ru-RU" b="0" dirty="0" smtClean="0"/>
              <a:t>будет выставлен 1 балл</a:t>
            </a:r>
            <a:r>
              <a:rPr lang="ru-RU" b="0" i="1" dirty="0" smtClean="0"/>
              <a:t>. </a:t>
            </a:r>
            <a:endParaRPr lang="ru-RU" b="0" dirty="0" smtClean="0"/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126876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Профильный ЕГЭ. Задание </a:t>
            </a:r>
            <a:r>
              <a:rPr lang="ru-RU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142984"/>
            <a:ext cx="8286808" cy="5357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52464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126876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Профильный ЕГЭ. Задание </a:t>
            </a:r>
            <a:r>
              <a:rPr lang="ru-RU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4296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8358246" cy="253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786322"/>
            <a:ext cx="8358246" cy="17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52464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78579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Профильный ЕГЭ. Задание </a:t>
            </a:r>
            <a:r>
              <a:rPr lang="ru-RU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358114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357430"/>
            <a:ext cx="285752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52464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78579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Профильный ЕГЭ. Задание </a:t>
            </a:r>
            <a:r>
              <a:rPr lang="ru-RU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3582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7364"/>
            <a:ext cx="568400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071678"/>
            <a:ext cx="257176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52464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78579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Профильный ЕГЭ. Задание </a:t>
            </a:r>
            <a:r>
              <a:rPr lang="ru-RU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3582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071678"/>
            <a:ext cx="257176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5786478" cy="152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52464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_skipper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ма Office">
      <a:majorFont>
        <a:latin typeface="Impact"/>
        <a:ea typeface=""/>
        <a:cs typeface=""/>
      </a:majorFont>
      <a:minorFont>
        <a:latin typeface="Eurosti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2144</TotalTime>
  <Words>344</Words>
  <Application>Microsoft Office PowerPoint</Application>
  <PresentationFormat>Экран (4:3)</PresentationFormat>
  <Paragraphs>63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cloud_skipper</vt:lpstr>
      <vt:lpstr>ЕГЭ по профильной математике:  задание 14  (стереометрия)  </vt:lpstr>
      <vt:lpstr>Слайд 2</vt:lpstr>
      <vt:lpstr>Процент выполнения заданий в категориях по разным итоговым баллам</vt:lpstr>
      <vt:lpstr>Особенности проверки задания №14</vt:lpstr>
      <vt:lpstr>Профильный ЕГЭ. Задание 14</vt:lpstr>
      <vt:lpstr>Профильный ЕГЭ. Задание 14</vt:lpstr>
      <vt:lpstr>Профильный ЕГЭ. Задание 14</vt:lpstr>
      <vt:lpstr>Профильный ЕГЭ. Задание 14</vt:lpstr>
      <vt:lpstr>Профильный ЕГЭ. Задание 14</vt:lpstr>
      <vt:lpstr>Профильный ЕГЭ. Задание 14</vt:lpstr>
      <vt:lpstr>Профильный ЕГЭ. Задание 14</vt:lpstr>
      <vt:lpstr>Профильный ЕГЭ. Задание 14</vt:lpstr>
      <vt:lpstr>Профильный ЕГЭ. Задание 14</vt:lpstr>
      <vt:lpstr>Профильный ЕГЭ. Задание 14</vt:lpstr>
      <vt:lpstr>Профильный ЕГЭ. Задание 14</vt:lpstr>
      <vt:lpstr>Профильный ЕГЭ. Задание 14</vt:lpstr>
      <vt:lpstr>Профильный ЕГЭ. Задание 14</vt:lpstr>
      <vt:lpstr>Профильный ЕГЭ. Задание 14</vt:lpstr>
      <vt:lpstr>Профильный ЕГЭ. Задание 14</vt:lpstr>
      <vt:lpstr>Профильный ЕГЭ. Задание 14</vt:lpstr>
      <vt:lpstr>Профильный ЕГЭ. Задание 14</vt:lpstr>
      <vt:lpstr>Профильный ЕГЭ. Задание 14</vt:lpstr>
      <vt:lpstr>Профильный ЕГЭ. Задание 14</vt:lpstr>
      <vt:lpstr>Профильный ЕГЭ. Задание 14</vt:lpstr>
      <vt:lpstr>Профильный ЕГЭ. Задание 14</vt:lpstr>
      <vt:lpstr>Профильный ЕГЭ. Задание 14</vt:lpstr>
      <vt:lpstr>Профильный ЕГЭ. Задание 14</vt:lpstr>
      <vt:lpstr>Профильный ЕГЭ. Задание 14</vt:lpstr>
      <vt:lpstr>Профильный ЕГЭ. Задание 14</vt:lpstr>
      <vt:lpstr>Профильный ЕГЭ. Задание 14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ЕГЭ как средство повышения качества образования (на примере ЕГЭ по математике)</dc:title>
  <dc:creator>1</dc:creator>
  <cp:lastModifiedBy>Кабинет26</cp:lastModifiedBy>
  <cp:revision>205</cp:revision>
  <dcterms:created xsi:type="dcterms:W3CDTF">2016-08-17T03:40:10Z</dcterms:created>
  <dcterms:modified xsi:type="dcterms:W3CDTF">2023-11-14T15:41:49Z</dcterms:modified>
</cp:coreProperties>
</file>