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75" r:id="rId3"/>
    <p:sldId id="258" r:id="rId4"/>
    <p:sldId id="274" r:id="rId5"/>
    <p:sldId id="259" r:id="rId6"/>
    <p:sldId id="260" r:id="rId7"/>
    <p:sldId id="264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82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61" r:id="rId26"/>
    <p:sldId id="262" r:id="rId27"/>
    <p:sldId id="26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ACD9F-D850-4E77-9B9D-BB7D231BD754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737B6-217E-49A1-8BEF-F8680C56D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78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Психолого-педагогическое сопровождение поликультурной личности в современной образовательной среде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1" dirty="0" smtClean="0"/>
              <a:t>                                                                  </a:t>
            </a:r>
            <a:endParaRPr lang="ru-RU" b="1" dirty="0" smtClean="0"/>
          </a:p>
          <a:p>
            <a:pPr algn="r"/>
            <a:r>
              <a:rPr lang="ru-RU" b="1" dirty="0" smtClean="0"/>
              <a:t>    </a:t>
            </a:r>
            <a:r>
              <a:rPr lang="ru-RU" b="1" dirty="0" smtClean="0"/>
              <a:t>методист кафедры </a:t>
            </a:r>
            <a:r>
              <a:rPr lang="ru-RU" b="1" dirty="0" err="1" smtClean="0"/>
              <a:t>ПиСПСОиС</a:t>
            </a:r>
            <a:r>
              <a:rPr lang="ru-RU" b="1" dirty="0" smtClean="0"/>
              <a:t>(К)О, </a:t>
            </a:r>
          </a:p>
          <a:p>
            <a:pPr algn="r"/>
            <a:r>
              <a:rPr lang="ru-RU" b="1" dirty="0" err="1" smtClean="0"/>
              <a:t>к.психол.н</a:t>
            </a:r>
            <a:r>
              <a:rPr lang="ru-RU" b="1" dirty="0" smtClean="0"/>
              <a:t>., доцент</a:t>
            </a:r>
          </a:p>
          <a:p>
            <a:pPr algn="r"/>
            <a:r>
              <a:rPr lang="ru-RU" b="1" dirty="0" smtClean="0"/>
              <a:t>Осипова Татьяна Юрьевна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2363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5" cy="4281339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позитивные </a:t>
            </a:r>
            <a:r>
              <a:rPr lang="ru-RU" dirty="0"/>
              <a:t>установки в отношении базовых правил и норм принимающего общества;</a:t>
            </a:r>
          </a:p>
          <a:p>
            <a:pPr lvl="0"/>
            <a:r>
              <a:rPr lang="ru-RU" dirty="0"/>
              <a:t>преобладание частоты контактов с представителями принимающего общества над контактами с представителями страны исхода;</a:t>
            </a:r>
          </a:p>
          <a:p>
            <a:pPr lvl="0"/>
            <a:r>
              <a:rPr lang="ru-RU" dirty="0"/>
              <a:t>свободное владение языком принимающего общества;</a:t>
            </a:r>
          </a:p>
          <a:p>
            <a:pPr lvl="0"/>
            <a:r>
              <a:rPr lang="ru-RU" dirty="0"/>
              <a:t>распространенность «отклоняющегося» (</a:t>
            </a:r>
            <a:r>
              <a:rPr lang="ru-RU" dirty="0" err="1"/>
              <a:t>делинквентного</a:t>
            </a:r>
            <a:r>
              <a:rPr lang="ru-RU" dirty="0"/>
              <a:t>) поведения не выше среднего уровня принимающей страны.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/>
              <a:t>Основные критерии (признаки) социокультурной адаптации: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4745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732381" cy="413732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идентификация </a:t>
            </a:r>
            <a:r>
              <a:rPr lang="ru-RU" dirty="0"/>
              <a:t>детей-мигрантов, имеющих трудности в обучении и социально-психологической адаптации;</a:t>
            </a:r>
          </a:p>
          <a:p>
            <a:r>
              <a:rPr lang="ru-RU" dirty="0" smtClean="0"/>
              <a:t>дифференциальная </a:t>
            </a:r>
            <a:r>
              <a:rPr lang="ru-RU" dirty="0"/>
              <a:t>диагностика и оценка этнокультурной природы имеющихся трудностей;</a:t>
            </a:r>
          </a:p>
          <a:p>
            <a:r>
              <a:rPr lang="ru-RU" dirty="0" smtClean="0"/>
              <a:t>проведение психолого-педагогического </a:t>
            </a:r>
            <a:r>
              <a:rPr lang="ru-RU" dirty="0"/>
              <a:t>консилиума по проблемам интеграции детей-мигрантов и выработка единой стратегии психолого-педагогического сопровождения этих детей и их семей;</a:t>
            </a:r>
          </a:p>
          <a:p>
            <a:r>
              <a:rPr lang="ru-RU" dirty="0" smtClean="0"/>
              <a:t>реализация </a:t>
            </a:r>
            <a:r>
              <a:rPr lang="ru-RU" dirty="0"/>
              <a:t>решений консилиума.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Обеспечение психологической и </a:t>
            </a:r>
            <a:r>
              <a:rPr lang="ru-RU" sz="2800" dirty="0" err="1"/>
              <a:t>социо</a:t>
            </a:r>
            <a:r>
              <a:rPr lang="ru-RU" sz="2800" dirty="0"/>
              <a:t>-культурной адаптации детей мигрантов предполагает осуществления следующих действий: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2117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/>
          </a:bodyPr>
          <a:lstStyle/>
          <a:p>
            <a:r>
              <a:rPr lang="ru-RU" i="1" dirty="0" smtClean="0"/>
              <a:t> </a:t>
            </a:r>
            <a:r>
              <a:rPr lang="ru-RU" i="1" dirty="0"/>
              <a:t>полноценное включение учащихся мигрантов в социокультурную среду образовательного учреждения,</a:t>
            </a:r>
            <a:endParaRPr lang="ru-RU" dirty="0"/>
          </a:p>
          <a:p>
            <a:r>
              <a:rPr lang="ru-RU" i="1" dirty="0" smtClean="0"/>
              <a:t>адаптация </a:t>
            </a:r>
            <a:r>
              <a:rPr lang="ru-RU" i="1" dirty="0"/>
              <a:t>социокультурной среды образовательного учреждения к мигрантам (обеспечение ее </a:t>
            </a:r>
            <a:r>
              <a:rPr lang="ru-RU" i="1" dirty="0" err="1"/>
              <a:t>инклюзивности</a:t>
            </a:r>
            <a:r>
              <a:rPr lang="ru-RU" i="1" dirty="0"/>
              <a:t>),</a:t>
            </a:r>
            <a:endParaRPr lang="ru-RU" dirty="0"/>
          </a:p>
          <a:p>
            <a:r>
              <a:rPr lang="ru-RU" i="1" dirty="0" smtClean="0"/>
              <a:t>создание </a:t>
            </a:r>
            <a:r>
              <a:rPr lang="ru-RU" i="1" dirty="0"/>
              <a:t>условий для позитивного межкультурного общения в образовательном учреждении,</a:t>
            </a:r>
            <a:endParaRPr lang="ru-RU" dirty="0"/>
          </a:p>
          <a:p>
            <a:r>
              <a:rPr lang="ru-RU" i="1" dirty="0" smtClean="0"/>
              <a:t>содействие </a:t>
            </a:r>
            <a:r>
              <a:rPr lang="ru-RU" i="1" dirty="0"/>
              <a:t>проявлению позитивного влияния учащихся мигрантов на развитие образовательного учреждения.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/>
              <a:t>Стратегические </a:t>
            </a:r>
            <a:r>
              <a:rPr lang="ru-RU" sz="4000" i="1" dirty="0"/>
              <a:t>задачи в работе с учащимися мигрантами </a:t>
            </a:r>
            <a:r>
              <a:rPr lang="ru-RU" sz="4000" i="1" dirty="0" smtClean="0"/>
              <a:t>в образовании: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0433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5365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изучение степени </a:t>
            </a:r>
            <a:r>
              <a:rPr lang="ru-RU" dirty="0"/>
              <a:t>владения неродным (русским) языком, а именно понимание значения слов, предложений, умение вести диалог, определение словарного запаса, выявление состояния </a:t>
            </a:r>
            <a:r>
              <a:rPr lang="ru-RU" dirty="0" err="1"/>
              <a:t>сформированности</a:t>
            </a:r>
            <a:r>
              <a:rPr lang="ru-RU" dirty="0"/>
              <a:t> грамматического строя речи, выявление особенностей артикуляционного аппарата и звукопроизношения и др.;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изучение психологических особенностей ребенка-мигранта (изучение особенностей мотивационной, волевой, эмоциональной сфер, выявление тревожных или агрессивных состояний, уровня самооценки и притязаний, ценностных ориентаций);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изучение познавательных особенностей ребенка и способности к обучению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определение социального статуса ребенка в коллективе сверстников.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психолого-педагогической диагностики детей-мигрантов: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099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876397" cy="40653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преодоление </a:t>
            </a:r>
            <a:r>
              <a:rPr lang="ru-RU" dirty="0"/>
              <a:t>языкового барьера, знакомство с национальными особенностями и вовлечение в русскую культуру; </a:t>
            </a:r>
          </a:p>
          <a:p>
            <a:r>
              <a:rPr lang="ru-RU" dirty="0" smtClean="0"/>
              <a:t>работа </a:t>
            </a:r>
            <a:r>
              <a:rPr lang="ru-RU" dirty="0"/>
              <a:t>с деструктивными эмоциональными состояниями, возникающими вследствие попадания в новую языковую среду (тревога, неуверенность, агрессия); </a:t>
            </a:r>
          </a:p>
          <a:p>
            <a:r>
              <a:rPr lang="ru-RU" dirty="0" smtClean="0"/>
              <a:t>помощь </a:t>
            </a:r>
            <a:r>
              <a:rPr lang="ru-RU" dirty="0"/>
              <a:t>в освоении образовательной программы за счет организации дополнительного обучения для детей-мигрантов, помощи при подготовке домашнего задания; </a:t>
            </a:r>
          </a:p>
          <a:p>
            <a:r>
              <a:rPr lang="ru-RU" dirty="0" smtClean="0"/>
              <a:t>работа </a:t>
            </a:r>
            <a:r>
              <a:rPr lang="ru-RU" dirty="0"/>
              <a:t>в коллективе сверстников по воспитанию межнациональной толерантности к детям других национальностей, профилактике возникновения межнациональных конфликтов в среде детей; </a:t>
            </a:r>
          </a:p>
          <a:p>
            <a:r>
              <a:rPr lang="ru-RU" dirty="0" smtClean="0"/>
              <a:t>профилактическая</a:t>
            </a:r>
            <a:r>
              <a:rPr lang="ru-RU" dirty="0"/>
              <a:t>, </a:t>
            </a:r>
            <a:r>
              <a:rPr lang="ru-RU" dirty="0" smtClean="0"/>
              <a:t>просветительская </a:t>
            </a:r>
            <a:r>
              <a:rPr lang="ru-RU" dirty="0"/>
              <a:t>работа с родителями, </a:t>
            </a:r>
            <a:r>
              <a:rPr lang="ru-RU" dirty="0" smtClean="0"/>
              <a:t> </a:t>
            </a:r>
            <a:r>
              <a:rPr lang="ru-RU" dirty="0"/>
              <a:t>консультирование родителей по вопросам развития ребенка; </a:t>
            </a:r>
          </a:p>
          <a:p>
            <a:r>
              <a:rPr lang="ru-RU" dirty="0" smtClean="0"/>
              <a:t>профилактическая</a:t>
            </a:r>
            <a:r>
              <a:rPr lang="ru-RU" dirty="0"/>
              <a:t>, </a:t>
            </a:r>
            <a:r>
              <a:rPr lang="ru-RU" dirty="0" smtClean="0"/>
              <a:t>просветительская работа </a:t>
            </a:r>
            <a:r>
              <a:rPr lang="ru-RU" dirty="0"/>
              <a:t>с педагогическим составом учебного заведения, а также консультативная работа с педагогами, имеющими трудности во взаимодействии с конкретными детьми-мигрантами.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Задачи коррекционного, развивающего, консультативного, профилактического </a:t>
            </a:r>
            <a:r>
              <a:rPr lang="ru-RU" sz="2800" dirty="0"/>
              <a:t>и </a:t>
            </a:r>
            <a:r>
              <a:rPr lang="ru-RU" sz="2800" dirty="0" smtClean="0"/>
              <a:t>просветительского направлений: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76733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4"/>
            <a:ext cx="7732381" cy="3921299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</a:t>
            </a:r>
            <a:r>
              <a:rPr lang="ru-RU" dirty="0"/>
              <a:t>коммуникативных навыков, формирование </a:t>
            </a:r>
            <a:r>
              <a:rPr lang="ru-RU" dirty="0" err="1"/>
              <a:t>сензитивности</a:t>
            </a:r>
            <a:r>
              <a:rPr lang="ru-RU" dirty="0"/>
              <a:t>;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уверенного поведения и социальной успешности;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готовности к самоопределению и способности к осуществлению морального выбора и т. 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Программы </a:t>
            </a:r>
            <a:r>
              <a:rPr lang="ru-RU" sz="3600" dirty="0"/>
              <a:t>психологической и педагогической поддержки могут быть ориентированы на: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76211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628800"/>
            <a:ext cx="7812856" cy="4497363"/>
          </a:xfrm>
        </p:spPr>
        <p:txBody>
          <a:bodyPr>
            <a:normAutofit/>
          </a:bodyPr>
          <a:lstStyle/>
          <a:p>
            <a:r>
              <a:rPr lang="ru-RU" dirty="0"/>
              <a:t>Межэтническому диалогу в образовательной организации могут содействовать </a:t>
            </a:r>
            <a:r>
              <a:rPr lang="ru-RU" b="1" dirty="0"/>
              <a:t>«школьная служба примирения»,</a:t>
            </a:r>
            <a:r>
              <a:rPr lang="ru-RU" dirty="0"/>
              <a:t> а также реализация социально-психологических программ формирования толерантности, готовности педагога работать в поликультурной среде. </a:t>
            </a:r>
            <a:endParaRPr lang="ru-RU" dirty="0" smtClean="0"/>
          </a:p>
          <a:p>
            <a:r>
              <a:rPr lang="ru-RU" dirty="0" smtClean="0"/>
              <a:t>Такие </a:t>
            </a:r>
            <a:r>
              <a:rPr lang="ru-RU" dirty="0"/>
              <a:t>программы должны быть спланированы в контексте основной образовательной программы образовательной организации и программ методической работы.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685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844824"/>
            <a:ext cx="8280920" cy="428133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Билингвизм </a:t>
            </a:r>
            <a:r>
              <a:rPr lang="ru-RU" dirty="0"/>
              <a:t>позитивно влияет на психическое и эмоциональное состояние ребенка. Такие дети более уверены в себе, эмоционально позитивны, часто более успешны в овладении учебной деятельностью. Дети-билингвы более открыты в общении, часто, повзрослев, становятся специалистами в тех областях, где требуется знание двух языков, т. е. они открыты для международных коммуникаций. </a:t>
            </a:r>
            <a:r>
              <a:rPr lang="ru-RU" dirty="0" smtClean="0"/>
              <a:t>Дети- билингвы </a:t>
            </a:r>
            <a:r>
              <a:rPr lang="ru-RU" dirty="0"/>
              <a:t>часто более терпимы к </a:t>
            </a:r>
            <a:r>
              <a:rPr lang="ru-RU" dirty="0" smtClean="0"/>
              <a:t>другим.</a:t>
            </a:r>
          </a:p>
          <a:p>
            <a:r>
              <a:rPr lang="ru-RU" dirty="0" smtClean="0"/>
              <a:t>Взрослые-билингвы </a:t>
            </a:r>
            <a:r>
              <a:rPr lang="ru-RU" dirty="0"/>
              <a:t>реже и легче переносят болезнь Альцгеймера, сохраняя многие когнитивные способности, в том числе способность к воспроизведению информации, зрительные и пространственные навыки.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Дети-билингвы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39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484784"/>
            <a:ext cx="7740848" cy="4641379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i="1" dirty="0"/>
              <a:t>для большинства детей с билингвизмом характерно нарушение всех структурных компонентов речи разной степени выраженности.</a:t>
            </a:r>
            <a:endParaRPr lang="ru-RU" sz="3800" b="1" dirty="0"/>
          </a:p>
          <a:p>
            <a:r>
              <a:rPr lang="ru-RU" sz="3800" dirty="0" smtClean="0"/>
              <a:t>      В </a:t>
            </a:r>
            <a:r>
              <a:rPr lang="ru-RU" sz="3800" dirty="0"/>
              <a:t>связи с этим важным является проведение диагностического обследования для выявления причин затруднений в обучении ребенка с билингвизмом, а также предварительная работа с его семьей. </a:t>
            </a:r>
            <a:endParaRPr lang="ru-RU" sz="3800" dirty="0" smtClean="0"/>
          </a:p>
          <a:p>
            <a:endParaRPr lang="ru-RU" sz="3800" dirty="0" smtClean="0"/>
          </a:p>
          <a:p>
            <a:r>
              <a:rPr lang="ru-RU" sz="2900" i="1" dirty="0" smtClean="0"/>
              <a:t>Специалистам </a:t>
            </a:r>
            <a:r>
              <a:rPr lang="ru-RU" sz="2900" i="1" dirty="0"/>
              <a:t>необходимо выяснить у родителей особенности родного языка ребенка, обобщить, какие варианты звучания фонем и какие грамматические формы, не нормативные для русского языка, являются нормой в родном языке ребенка с билингвизмом (например, фонемы или формы согласования, которые в языке отсутствуют, типичный порядок следования слов в предложениях и т.п.), определить специфику лексического материала. </a:t>
            </a:r>
            <a:endParaRPr lang="ru-RU" sz="2900" dirty="0"/>
          </a:p>
          <a:p>
            <a:r>
              <a:rPr lang="ru-RU" sz="2900" i="1" dirty="0"/>
              <a:t>Особое внимание уделяется подбору наглядного и речевого материала. Инструментарий должен быть представлен на двух языках, имеющихся у ребенка. Родители могут оказать помощь при оформлении речевого материла на родном языке. </a:t>
            </a:r>
            <a:endParaRPr lang="ru-RU" sz="29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Дети- билингвы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51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ru-RU" i="1" dirty="0" smtClean="0"/>
              <a:t>     Педагогам </a:t>
            </a:r>
            <a:r>
              <a:rPr lang="ru-RU" i="1" dirty="0"/>
              <a:t>необходимо создавать учебные коммуникативные ситуации, в которых ребенок одновременно находится в двух культурных средах. </a:t>
            </a:r>
            <a:endParaRPr lang="ru-RU" i="1" dirty="0" smtClean="0"/>
          </a:p>
          <a:p>
            <a:r>
              <a:rPr lang="ru-RU" i="1" dirty="0"/>
              <a:t> </a:t>
            </a:r>
            <a:r>
              <a:rPr lang="ru-RU" i="1" dirty="0" smtClean="0"/>
              <a:t>   Большое </a:t>
            </a:r>
            <a:r>
              <a:rPr lang="ru-RU" i="1" dirty="0"/>
              <a:t>внимание должно уделяться установлению продуктивных контактов с новым социумом и умению ориентироваться в новых меняющихся социокультурных ситуациях.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Дети-билингвы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77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77500" lnSpcReduction="20000"/>
          </a:bodyPr>
          <a:lstStyle/>
          <a:p>
            <a:r>
              <a:rPr lang="ru-RU" sz="5100" dirty="0" smtClean="0"/>
              <a:t>детей –мигрантов </a:t>
            </a:r>
            <a:r>
              <a:rPr lang="ru-RU" sz="3400" dirty="0" smtClean="0"/>
              <a:t>(дети родителей, переехавших на постоянное место жительства в другое государство),    </a:t>
            </a:r>
            <a:r>
              <a:rPr lang="ru-RU" sz="4100" b="1" dirty="0" smtClean="0"/>
              <a:t>в </a:t>
            </a:r>
            <a:r>
              <a:rPr lang="ru-RU" sz="4100" b="1" dirty="0" err="1" smtClean="0"/>
              <a:t>т.ч</a:t>
            </a:r>
            <a:r>
              <a:rPr lang="ru-RU" sz="4100" b="1" dirty="0" smtClean="0"/>
              <a:t>.:</a:t>
            </a:r>
          </a:p>
          <a:p>
            <a:pPr algn="ctr"/>
            <a:r>
              <a:rPr lang="ru-RU" sz="4800" dirty="0" smtClean="0"/>
              <a:t>детей-</a:t>
            </a:r>
            <a:r>
              <a:rPr lang="ru-RU" sz="4800" dirty="0" err="1" smtClean="0"/>
              <a:t>билингвов</a:t>
            </a:r>
            <a:r>
              <a:rPr lang="ru-RU" sz="4800" dirty="0" smtClean="0"/>
              <a:t> (</a:t>
            </a:r>
            <a:r>
              <a:rPr lang="ru-RU" sz="4800" dirty="0" err="1" smtClean="0"/>
              <a:t>билингвистов</a:t>
            </a:r>
            <a:r>
              <a:rPr lang="ru-RU" sz="4800" dirty="0" smtClean="0"/>
              <a:t>) </a:t>
            </a:r>
            <a:r>
              <a:rPr lang="ru-RU" sz="2600" dirty="0" smtClean="0"/>
              <a:t>(дети, использующие </a:t>
            </a:r>
            <a:r>
              <a:rPr lang="ru-RU" sz="2600" dirty="0"/>
              <a:t>для общения две языковые </a:t>
            </a:r>
            <a:r>
              <a:rPr lang="ru-RU" sz="2600" dirty="0" smtClean="0"/>
              <a:t>системы),</a:t>
            </a:r>
          </a:p>
          <a:p>
            <a:pPr algn="just"/>
            <a:r>
              <a:rPr lang="ru-RU" sz="4800" dirty="0" smtClean="0"/>
              <a:t>детей-</a:t>
            </a:r>
            <a:r>
              <a:rPr lang="ru-RU" sz="4800" dirty="0" err="1" smtClean="0"/>
              <a:t>инофонов</a:t>
            </a:r>
            <a:r>
              <a:rPr lang="ru-RU" sz="4800" dirty="0" smtClean="0"/>
              <a:t> </a:t>
            </a:r>
            <a:r>
              <a:rPr lang="ru-RU" sz="2600" dirty="0" smtClean="0"/>
              <a:t>(</a:t>
            </a:r>
            <a:r>
              <a:rPr lang="ru-RU" sz="2800" dirty="0" smtClean="0"/>
              <a:t>дети</a:t>
            </a:r>
            <a:r>
              <a:rPr lang="ru-RU" sz="2800" dirty="0"/>
              <a:t>, принадлежащие </a:t>
            </a:r>
            <a:r>
              <a:rPr lang="ru-RU" sz="2800" dirty="0" smtClean="0"/>
              <a:t>к иной </a:t>
            </a:r>
            <a:r>
              <a:rPr lang="ru-RU" sz="2800" dirty="0"/>
              <a:t>языковой и культурной общности, чем большинство коренного населения страны, в которой они проживают и получают образование, слабо владеющие языком данной страны или вовсе не говорящие на этом </a:t>
            </a:r>
            <a:r>
              <a:rPr lang="ru-RU" sz="2800" dirty="0" smtClean="0"/>
              <a:t>языке). </a:t>
            </a:r>
            <a:endParaRPr lang="ru-RU" sz="2800" dirty="0"/>
          </a:p>
          <a:p>
            <a:pPr algn="ctr"/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 поликультурным личностям можно отнести:</a:t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51489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Учителю в первую очередь самому важно уважать многообразие языков, культур, разнообразие норм поведения. При знакомстве с русской литературой необходимо соблюсти принцип адекватности возрасту учащихся, учитывать их социально-психологические особенности и уровень владения русским языком. В программу изучения русского языка и литературы должен быть положен принцип индивидуального подхода к детям. </a:t>
            </a:r>
            <a:r>
              <a:rPr lang="ru-RU" b="1" i="1" dirty="0"/>
              <a:t>Целесообразно использовать разнообразные приемы обучения: историко-литературные игры, элементы драматизации, просмотры фрагментов видео - фильмов, проблемные ситуации коммуникации, языковые игры, беседы по книге, экскурсии и т.д.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Дети-билингвы</a:t>
            </a:r>
          </a:p>
        </p:txBody>
      </p:sp>
    </p:spTree>
    <p:extLst>
      <p:ext uri="{BB962C8B-B14F-4D97-AF65-F5344CB8AC3E}">
        <p14:creationId xmlns:p14="http://schemas.microsoft.com/office/powerpoint/2010/main" val="1253570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Специалистам и педагогам необходимо помнить, что усвоение второго неродного языка успешнее происходит  за счет богатой речевой практики в процессе ситуаций общения с носителями языка. Обучение должно предусматривать в качестве обязательного компонента - формирование полноценной социализации ребенка –билингва. </a:t>
            </a:r>
            <a:endParaRPr lang="ru-RU" dirty="0"/>
          </a:p>
          <a:p>
            <a:r>
              <a:rPr lang="ru-RU" i="1" dirty="0"/>
              <a:t>Следует обеспечить такой уровень овладения неродным русским языком, чтобы он был достаточен для усвоения программного материала и успешной интеграции в новую </a:t>
            </a:r>
            <a:r>
              <a:rPr lang="ru-RU" i="1" dirty="0" err="1"/>
              <a:t>социо</a:t>
            </a:r>
            <a:r>
              <a:rPr lang="ru-RU" i="1" dirty="0"/>
              <a:t>-культурную среду. </a:t>
            </a:r>
            <a:endParaRPr lang="ru-RU" dirty="0"/>
          </a:p>
          <a:p>
            <a:r>
              <a:rPr lang="ru-RU" b="1" i="1" dirty="0"/>
              <a:t>Одной из составляющей модели работы является совместная деятельность взрослого и ребенка, ребенка – билингва и детей – носителей изучаемого языка, постоянное взаимодействие с семьей ребенка.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Дети-билингвы</a:t>
            </a:r>
          </a:p>
        </p:txBody>
      </p:sp>
    </p:spTree>
    <p:extLst>
      <p:ext uri="{BB962C8B-B14F-4D97-AF65-F5344CB8AC3E}">
        <p14:creationId xmlns:p14="http://schemas.microsoft.com/office/powerpoint/2010/main" val="1405278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i="1" dirty="0" smtClean="0"/>
              <a:t>комплексная </a:t>
            </a:r>
            <a:r>
              <a:rPr lang="ru-RU" i="1" dirty="0"/>
              <a:t>работа и взаимодействие педагогов, специалистов, родителей.</a:t>
            </a:r>
            <a:endParaRPr lang="ru-RU" dirty="0"/>
          </a:p>
          <a:p>
            <a:pPr lvl="0"/>
            <a:r>
              <a:rPr lang="ru-RU" i="1" dirty="0"/>
              <a:t>своевременное и поэтапное включение ребенка – билингва в новую социокультурную среду, </a:t>
            </a:r>
            <a:endParaRPr lang="ru-RU" dirty="0"/>
          </a:p>
          <a:p>
            <a:pPr lvl="0"/>
            <a:r>
              <a:rPr lang="ru-RU" i="1" dirty="0"/>
              <a:t>коммуникативный принцип обучения;</a:t>
            </a:r>
            <a:endParaRPr lang="ru-RU" dirty="0"/>
          </a:p>
          <a:p>
            <a:pPr lvl="0"/>
            <a:r>
              <a:rPr lang="ru-RU" i="1" dirty="0"/>
              <a:t>учет специфики двух языков, особенностей двух культур, своеобразия речевой среды ребенка</a:t>
            </a:r>
            <a:endParaRPr lang="ru-RU" dirty="0"/>
          </a:p>
          <a:p>
            <a:pPr lvl="0"/>
            <a:r>
              <a:rPr lang="ru-RU" i="1" dirty="0"/>
              <a:t>создание психологически комфортного для ребенка климата в социуме;</a:t>
            </a:r>
            <a:endParaRPr lang="ru-RU" dirty="0"/>
          </a:p>
          <a:p>
            <a:pPr lvl="0"/>
            <a:r>
              <a:rPr lang="ru-RU" i="1" dirty="0"/>
              <a:t>систематичность и последовательность обучения;</a:t>
            </a:r>
            <a:endParaRPr lang="ru-RU" dirty="0"/>
          </a:p>
          <a:p>
            <a:pPr lvl="0"/>
            <a:r>
              <a:rPr lang="ru-RU" i="1" dirty="0"/>
              <a:t>формирование социальных качеств ребенка и его гражданское воспитание через ознакомление детей с литературой, историей, культурой.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>Для </a:t>
            </a:r>
            <a:r>
              <a:rPr lang="ru-RU" sz="3200" i="1" dirty="0"/>
              <a:t>организации продуктивной коррекционной работы необходимо создание следующих условий: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095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8020413" cy="44973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Ребенок-</a:t>
            </a:r>
            <a:r>
              <a:rPr lang="ru-RU" dirty="0" err="1"/>
              <a:t>инофон</a:t>
            </a:r>
            <a:r>
              <a:rPr lang="ru-RU" dirty="0"/>
              <a:t> младшего школьного возраста, если он является </a:t>
            </a:r>
            <a:r>
              <a:rPr lang="ru-RU" dirty="0" err="1"/>
              <a:t>монолингвом</a:t>
            </a:r>
            <a:r>
              <a:rPr lang="ru-RU" dirty="0"/>
              <a:t> (возможна ситуация, при которой ребенок говорит на двух и более языках, но при этом не знает языка страны, в которую он приехал), естественно, отличается от билингва.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него довольно сложен процесс адаптации к новым социокультурным условиям, в силу чего могут быть нарушены коммуникации как сверстниками, так и с другими людьми, вероятны отставания в учебной деятельности, часты стрессовые ситуации.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многих детей-</a:t>
            </a:r>
            <a:r>
              <a:rPr lang="ru-RU" dirty="0" err="1"/>
              <a:t>инофонов</a:t>
            </a:r>
            <a:r>
              <a:rPr lang="ru-RU" dirty="0"/>
              <a:t> характерным является стремление обособиться, не вступать в контакты с окружающими, общаться только по национальному признаку. </a:t>
            </a:r>
            <a:endParaRPr lang="ru-RU" dirty="0" smtClean="0"/>
          </a:p>
          <a:p>
            <a:r>
              <a:rPr lang="ru-RU" i="1" dirty="0"/>
              <a:t>В</a:t>
            </a:r>
            <a:r>
              <a:rPr lang="ru-RU" i="1" dirty="0" smtClean="0"/>
              <a:t> </a:t>
            </a:r>
            <a:r>
              <a:rPr lang="ru-RU" i="1" dirty="0"/>
              <a:t>таких условиях ребенок остро нуждается в помощи, которую ему возможно обеспечить в ходе психолого-педагогического сопровождения.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Дети-</a:t>
            </a:r>
            <a:r>
              <a:rPr lang="ru-RU" dirty="0" err="1" smtClean="0"/>
              <a:t>инофоны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091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484784"/>
            <a:ext cx="7740848" cy="464137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Учитывая возможные сложности в понимании инструкций детьми-</a:t>
            </a:r>
            <a:r>
              <a:rPr lang="ru-RU" dirty="0" err="1"/>
              <a:t>инофонами</a:t>
            </a:r>
            <a:r>
              <a:rPr lang="ru-RU" dirty="0"/>
              <a:t> и вопросов в </a:t>
            </a:r>
            <a:r>
              <a:rPr lang="ru-RU" dirty="0" smtClean="0"/>
              <a:t>различных </a:t>
            </a:r>
            <a:r>
              <a:rPr lang="ru-RU" dirty="0"/>
              <a:t>опросниках, предпочтение при диагностике личностных особенностей следует отдавать таким методам диагностики, как наблюдение, беседа с учителем (воспитателем) и родителями, а также различным проективным методикам, чаще всего рисуночным («Рисунок человека», «Несуществующее животное», «Рисунок семьи» и др.).</a:t>
            </a:r>
          </a:p>
          <a:p>
            <a:r>
              <a:rPr lang="ru-RU" dirty="0"/>
              <a:t>Возможности диагностики отставания в психическом развитии, а также определение тяжелой речевой патологии у детей-</a:t>
            </a:r>
            <a:r>
              <a:rPr lang="ru-RU" dirty="0" err="1"/>
              <a:t>инофонов</a:t>
            </a:r>
            <a:r>
              <a:rPr lang="ru-RU" dirty="0"/>
              <a:t> осложнены, т. к. велика вероятность того, что дети-</a:t>
            </a:r>
            <a:r>
              <a:rPr lang="ru-RU" dirty="0" err="1"/>
              <a:t>инофоны</a:t>
            </a:r>
            <a:r>
              <a:rPr lang="ru-RU" dirty="0"/>
              <a:t> не понимают того, что от них требуется из-за проблем с владением русским  языком.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Дети-</a:t>
            </a:r>
            <a:r>
              <a:rPr lang="ru-RU" dirty="0" err="1" smtClean="0"/>
              <a:t>инофоны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920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4110"/>
            <a:ext cx="8304931" cy="877144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Уважаемые коллеги!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7656859" cy="4210414"/>
          </a:xfrm>
        </p:spPr>
        <p:txBody>
          <a:bodyPr/>
          <a:lstStyle/>
          <a:p>
            <a:endParaRPr lang="ru-RU" dirty="0"/>
          </a:p>
          <a:p>
            <a:pPr marL="0" indent="0" algn="ctr">
              <a:buNone/>
            </a:pPr>
            <a:r>
              <a:rPr lang="ru-RU" sz="3200" dirty="0" smtClean="0"/>
              <a:t>    Всегда </a:t>
            </a:r>
            <a:r>
              <a:rPr lang="ru-RU" sz="3200" dirty="0"/>
              <a:t>рады видеть Вас на кафедре психологического и социально-педагогического сопровождения общего и специального (коррекционного) образования!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54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609601"/>
            <a:ext cx="8240463" cy="946245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60311"/>
            <a:ext cx="8208912" cy="51370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dirty="0"/>
              <a:t>     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Консультационный центр по психологическому сопровождению педагогов Кузбасса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ctr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</a:t>
            </a:r>
          </a:p>
          <a:p>
            <a:pPr marL="0" indent="0" algn="ctr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Организационная 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           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кафедра </a:t>
            </a:r>
            <a:r>
              <a:rPr lang="ru-RU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ПиСПСОиС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(К)О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ctr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Виртуальный консультационный центр,</a:t>
            </a:r>
          </a:p>
          <a:p>
            <a:pPr marL="0" indent="0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обучении 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курсах повышения квалификации,</a:t>
            </a:r>
          </a:p>
          <a:p>
            <a:pPr marL="0" indent="0">
              <a:buNone/>
            </a:pP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в ежемесячных </a:t>
            </a:r>
            <a:r>
              <a:rPr lang="ru-RU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семинарах (сайт </a:t>
            </a:r>
            <a:r>
              <a:rPr lang="ru-RU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r>
              <a:rPr lang="ru-R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4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784143" y="3633581"/>
            <a:ext cx="73697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362670" y="3142782"/>
            <a:ext cx="6257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971600" y="4064963"/>
            <a:ext cx="4388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2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295701"/>
            <a:ext cx="8168455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сотрудничеству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4290" y="1988840"/>
            <a:ext cx="7175311" cy="4480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413338"/>
            <a:ext cx="792088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2022г.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открытом заседании РМПО логопедов 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дефектологов,</a:t>
            </a:r>
          </a:p>
          <a:p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 апреля 2023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Всероссийской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КонференциАль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«Жизнь и здоровье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0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844824"/>
            <a:ext cx="7812856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это профессиональная </a:t>
            </a:r>
            <a:r>
              <a:rPr lang="ru-RU" dirty="0"/>
              <a:t>деятельность психологических служб учреждений образования и педагогов, с привлечением к сотрудничеству родителей (опекунов) с целью </a:t>
            </a:r>
            <a:r>
              <a:rPr lang="ru-RU" dirty="0" smtClean="0"/>
              <a:t>создания </a:t>
            </a:r>
            <a:r>
              <a:rPr lang="ru-RU" dirty="0"/>
              <a:t>оптимальных психолого-педагогических условий для развития и </a:t>
            </a:r>
            <a:r>
              <a:rPr lang="ru-RU" dirty="0" smtClean="0"/>
              <a:t>образования </a:t>
            </a:r>
            <a:r>
              <a:rPr lang="ru-RU" dirty="0"/>
              <a:t>детей.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Одна </a:t>
            </a:r>
            <a:r>
              <a:rPr lang="ru-RU" dirty="0"/>
              <a:t>из важных задач ППС – сопровождение детей «группы риска», т. е. таких детей, которым требуются специальные психолого-педагогические условия для успешного развития и образования.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/>
              <a:t>Детьми </a:t>
            </a:r>
            <a:r>
              <a:rPr lang="ru-RU" b="1" i="1" dirty="0"/>
              <a:t>«группы риска» являются также дети из семей, мигрировавших в другую страну.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Психолого-педагогическое </a:t>
            </a:r>
            <a:r>
              <a:rPr lang="ru-RU" sz="2800" dirty="0" smtClean="0"/>
              <a:t>сопровождение</a:t>
            </a:r>
            <a:br>
              <a:rPr lang="ru-RU" sz="2800" dirty="0" smtClean="0"/>
            </a:br>
            <a:r>
              <a:rPr lang="ru-RU" sz="2800" dirty="0" smtClean="0"/>
              <a:t>(ППС)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769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4"/>
            <a:ext cx="7660373" cy="392129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связаны </a:t>
            </a:r>
            <a:r>
              <a:rPr lang="ru-RU" sz="2800" dirty="0"/>
              <a:t>с пятью разными группами характеристик: </a:t>
            </a:r>
            <a:endParaRPr lang="ru-RU" sz="2800" dirty="0" smtClean="0"/>
          </a:p>
          <a:p>
            <a:r>
              <a:rPr lang="ru-RU" sz="2800" dirty="0" smtClean="0"/>
              <a:t>язык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ru-RU" sz="2800" dirty="0" smtClean="0"/>
              <a:t>базовые </a:t>
            </a:r>
            <a:r>
              <a:rPr lang="ru-RU" sz="2800" dirty="0"/>
              <a:t>знания, </a:t>
            </a:r>
            <a:endParaRPr lang="ru-RU" sz="2800" dirty="0" smtClean="0"/>
          </a:p>
          <a:p>
            <a:r>
              <a:rPr lang="ru-RU" sz="2800" dirty="0" smtClean="0"/>
              <a:t>эмоциональное </a:t>
            </a:r>
            <a:r>
              <a:rPr lang="ru-RU" sz="2800" dirty="0"/>
              <a:t>состояние, </a:t>
            </a:r>
            <a:endParaRPr lang="ru-RU" sz="2800" dirty="0" smtClean="0"/>
          </a:p>
          <a:p>
            <a:r>
              <a:rPr lang="ru-RU" sz="2800" dirty="0" smtClean="0"/>
              <a:t>социальные </a:t>
            </a:r>
            <a:r>
              <a:rPr lang="ru-RU" sz="2800" dirty="0"/>
              <a:t>навыки, </a:t>
            </a:r>
            <a:endParaRPr lang="ru-RU" sz="2800" dirty="0" smtClean="0"/>
          </a:p>
          <a:p>
            <a:r>
              <a:rPr lang="ru-RU" sz="2800" dirty="0" smtClean="0"/>
              <a:t>культурные </a:t>
            </a:r>
            <a:r>
              <a:rPr lang="ru-RU" sz="2800" dirty="0"/>
              <a:t>нормы и правила.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Особые образовательные потребности ребенка-мигранта </a:t>
            </a:r>
          </a:p>
        </p:txBody>
      </p:sp>
    </p:spTree>
    <p:extLst>
      <p:ext uri="{BB962C8B-B14F-4D97-AF65-F5344CB8AC3E}">
        <p14:creationId xmlns:p14="http://schemas.microsoft.com/office/powerpoint/2010/main" val="188947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1" y="2204865"/>
            <a:ext cx="8136905" cy="392129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профилактике  </a:t>
            </a:r>
            <a:r>
              <a:rPr lang="ru-RU" dirty="0" err="1" smtClean="0"/>
              <a:t>дезадаптации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диагностике </a:t>
            </a:r>
            <a:r>
              <a:rPr lang="ru-RU" dirty="0"/>
              <a:t>особенностей психологического состояния, деятельности и поведения 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smtClean="0"/>
              <a:t>консультированию родителей, педагогов </a:t>
            </a:r>
            <a:r>
              <a:rPr lang="ru-RU" dirty="0"/>
              <a:t>и </a:t>
            </a:r>
            <a:r>
              <a:rPr lang="ru-RU" dirty="0" smtClean="0"/>
              <a:t>обучающихся </a:t>
            </a:r>
            <a:r>
              <a:rPr lang="ru-RU" dirty="0"/>
              <a:t>в решении конкретной проблемы; </a:t>
            </a:r>
          </a:p>
          <a:p>
            <a:r>
              <a:rPr lang="ru-RU" dirty="0" smtClean="0"/>
              <a:t>развивающей работе по </a:t>
            </a:r>
            <a:r>
              <a:rPr lang="ru-RU" dirty="0"/>
              <a:t>формированию </a:t>
            </a:r>
            <a:r>
              <a:rPr lang="ru-RU" dirty="0" smtClean="0"/>
              <a:t>психологических </a:t>
            </a:r>
            <a:r>
              <a:rPr lang="ru-RU" dirty="0"/>
              <a:t>новообразований, а также </a:t>
            </a:r>
            <a:r>
              <a:rPr lang="ru-RU" dirty="0" smtClean="0"/>
              <a:t>мотивации </a:t>
            </a:r>
            <a:r>
              <a:rPr lang="ru-RU" dirty="0"/>
              <a:t>к обучению, общению и другим видам деятельности; </a:t>
            </a:r>
          </a:p>
          <a:p>
            <a:r>
              <a:rPr lang="ru-RU" dirty="0" smtClean="0"/>
              <a:t>коррекции проблем </a:t>
            </a:r>
            <a:r>
              <a:rPr lang="ru-RU" dirty="0"/>
              <a:t>в личностном развитии, поведении, обучении;</a:t>
            </a:r>
          </a:p>
          <a:p>
            <a:r>
              <a:rPr lang="ru-RU" dirty="0" smtClean="0"/>
              <a:t>психологическому просвещению, направленному </a:t>
            </a:r>
            <a:r>
              <a:rPr lang="ru-RU" dirty="0"/>
              <a:t>на формирование потребности в психологических знаниях.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147248" cy="266429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Психолого-педагогическое </a:t>
            </a:r>
            <a:r>
              <a:rPr lang="ru-RU" sz="2800" dirty="0"/>
              <a:t>сопровождение предполагает </a:t>
            </a:r>
            <a:r>
              <a:rPr lang="ru-RU" sz="2800" dirty="0" smtClean="0"/>
              <a:t>деятельность в отношении всех участников образовательных отношений по: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771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1" cy="48965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i="1" dirty="0" smtClean="0"/>
              <a:t>Кавказ</a:t>
            </a:r>
          </a:p>
          <a:p>
            <a:r>
              <a:rPr lang="ru-RU" i="1" dirty="0" smtClean="0"/>
              <a:t>Присущи</a:t>
            </a:r>
            <a:r>
              <a:rPr lang="ru-RU" dirty="0" smtClean="0"/>
              <a:t> : обостренное </a:t>
            </a:r>
            <a:r>
              <a:rPr lang="ru-RU" dirty="0"/>
              <a:t>чувство национальной гордости, самолюбие и самоуважение, сильная привязанность к обычаям, традициям и привычкам, высокая ответственность, родовая сплоченность, преимущественного холерический и сангвинический типы темперамента, взрывная эмоциональность, повышенная чувствительность к чужим поступкам и суждениям, стремление к </a:t>
            </a:r>
            <a:r>
              <a:rPr lang="ru-RU" dirty="0" err="1"/>
              <a:t>самопрезентации</a:t>
            </a:r>
            <a:r>
              <a:rPr lang="ru-RU" dirty="0"/>
              <a:t>, независимость, активность и инициативность, упорство и настойчивость в достижении поставленных целей во всех видах деятельности, особенно в тех, которые затрагивают вопросы национальных традиций, уважение к старшим, к социальному положению и должности, физическая сила и выносливость, стремление к лидерству среди представителей других этнических общностей, стремление к общению с </a:t>
            </a:r>
            <a:r>
              <a:rPr lang="ru-RU" dirty="0" err="1"/>
              <a:t>микрогруппами</a:t>
            </a:r>
            <a:r>
              <a:rPr lang="ru-RU" dirty="0"/>
              <a:t> по национальному признаку, относительно слабое знание русского языка.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Национальные особенности мигрантов из разных регионов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44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1" cy="48965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Средняя Азия.</a:t>
            </a:r>
            <a:endParaRPr lang="ru-RU" dirty="0"/>
          </a:p>
          <a:p>
            <a:r>
              <a:rPr lang="ru-RU" i="1" dirty="0" smtClean="0"/>
              <a:t>Присущи</a:t>
            </a:r>
            <a:r>
              <a:rPr lang="ru-RU" dirty="0" smtClean="0"/>
              <a:t>: </a:t>
            </a:r>
            <a:r>
              <a:rPr lang="ru-RU" dirty="0"/>
              <a:t>практический склад ума, рациональное мышление и несклонность к оперированию абстрактными понятиями, слабо выраженная внешняя эмоциональность, сдержанный темперамент, спокойствие и рассудительность, способность переносить физические неудобства, боль, плохие погодные условия, честность, исполнительность, уважение к старшим, замкнутость в своих национальных группах, настороженность по отношению к другим национальностям.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Национальные особенности мигрантов из разных регионов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29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804389" cy="345069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Одна из важнейших проблем детей-мигрантов – это адаптация к иной этнокультурной среде. Освоение иной культуры, традиций, особенностей взаимодействия становится возможным только тогда, когда освоен язык данной страны, т. е. русский язык для людей, мигрирующих в Россию. </a:t>
            </a:r>
          </a:p>
          <a:p>
            <a:r>
              <a:rPr lang="ru-RU" dirty="0"/>
              <a:t>Знание русского языка является важнейшим фактором успешности обучения детей-мигрантов. Поэтому главнейшая задача родителей-мигрантов – обеспечить условия для освоения русского языка.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4345"/>
            <a:ext cx="85689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Дети-мигранты - это </a:t>
            </a:r>
            <a:r>
              <a:rPr lang="ru-RU" sz="2400" b="1" dirty="0"/>
              <a:t>дети родителей, переехавших на постоянное место жительства в другое государство по причине национально-правовой, экономической, политической нестабильности или иным причинам. </a:t>
            </a:r>
          </a:p>
          <a:p>
            <a:pPr lvl="0"/>
            <a:endParaRPr lang="ru-RU" sz="2400" b="1" dirty="0"/>
          </a:p>
          <a:p>
            <a:r>
              <a:rPr lang="ru-RU" dirty="0"/>
              <a:t>      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8034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/>
          </a:bodyPr>
          <a:lstStyle/>
          <a:p>
            <a:r>
              <a:rPr lang="ru-RU" dirty="0"/>
              <a:t>Учебный процесс должен отвечать потребностям развития и самореализации человека в новой социокультурной ситуации: в той, когда учащийся-мигрант одновременно находится в двух культурных средах: сохранение своей национальной культуры, самосознания, а также установление контактов с новым социумом, умение ориентироваться в новых, быстро меняющихся обстоятельствах принимающего общества.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201622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038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</TotalTime>
  <Words>1917</Words>
  <Application>Microsoft Office PowerPoint</Application>
  <PresentationFormat>Экран (4:3)</PresentationFormat>
  <Paragraphs>119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Волна</vt:lpstr>
      <vt:lpstr>Психолого-педагогическое сопровождение поликультурной личности в современной образовательной среде</vt:lpstr>
      <vt:lpstr> К поликультурным личностям можно отнести: </vt:lpstr>
      <vt:lpstr>Психолого-педагогическое сопровождение (ППС)</vt:lpstr>
      <vt:lpstr>Особые образовательные потребности ребенка-мигранта </vt:lpstr>
      <vt:lpstr>Психолого-педагогическое сопровождение предполагает деятельность в отношении всех участников образовательных отношений по:</vt:lpstr>
      <vt:lpstr>Национальные особенности мигрантов из разных регионов</vt:lpstr>
      <vt:lpstr>Национальные особенности мигрантов из разных регионов</vt:lpstr>
      <vt:lpstr>Презентация PowerPoint</vt:lpstr>
      <vt:lpstr>Презентация PowerPoint</vt:lpstr>
      <vt:lpstr>Основные критерии (признаки) социокультурной адаптации: </vt:lpstr>
      <vt:lpstr>Обеспечение психологической и социо-культурной адаптации детей мигрантов предполагает осуществления следующих действий: </vt:lpstr>
      <vt:lpstr>Стратегические задачи в работе с учащимися мигрантами в образовании:</vt:lpstr>
      <vt:lpstr>Задачи психолого-педагогической диагностики детей-мигрантов:</vt:lpstr>
      <vt:lpstr>Задачи коррекционного, развивающего, консультативного, профилактического и просветительского направлений:</vt:lpstr>
      <vt:lpstr> Программы психологической и педагогической поддержки могут быть ориентированы на: </vt:lpstr>
      <vt:lpstr>Презентация PowerPoint</vt:lpstr>
      <vt:lpstr>Дети-билингвы</vt:lpstr>
      <vt:lpstr>Дети- билингвы</vt:lpstr>
      <vt:lpstr>Дети-билингвы</vt:lpstr>
      <vt:lpstr>Дети-билингвы</vt:lpstr>
      <vt:lpstr>Дети-билингвы</vt:lpstr>
      <vt:lpstr> Для организации продуктивной коррекционной работы необходимо создание следующих условий: </vt:lpstr>
      <vt:lpstr>Дети-инофоны</vt:lpstr>
      <vt:lpstr>Дети-инофоны</vt:lpstr>
      <vt:lpstr>Уважаемые коллеги! </vt:lpstr>
      <vt:lpstr>    Приглашаем </vt:lpstr>
      <vt:lpstr>Приглашаем к сотрудничеству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поликультурной личности в современной образовательной среде</dc:title>
  <dc:creator>Иванова М.Г.</dc:creator>
  <cp:lastModifiedBy>Admin</cp:lastModifiedBy>
  <cp:revision>21</cp:revision>
  <dcterms:created xsi:type="dcterms:W3CDTF">2022-11-17T05:41:53Z</dcterms:created>
  <dcterms:modified xsi:type="dcterms:W3CDTF">2022-11-17T07:49:20Z</dcterms:modified>
</cp:coreProperties>
</file>