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9" r:id="rId3"/>
    <p:sldId id="264" r:id="rId4"/>
    <p:sldId id="265" r:id="rId5"/>
    <p:sldId id="275" r:id="rId6"/>
    <p:sldId id="266" r:id="rId7"/>
    <p:sldId id="276" r:id="rId8"/>
    <p:sldId id="277" r:id="rId9"/>
    <p:sldId id="282" r:id="rId10"/>
    <p:sldId id="261" r:id="rId11"/>
    <p:sldId id="280" r:id="rId12"/>
    <p:sldId id="268" r:id="rId13"/>
    <p:sldId id="272" r:id="rId14"/>
    <p:sldId id="271" r:id="rId15"/>
    <p:sldId id="267" r:id="rId16"/>
    <p:sldId id="284" r:id="rId17"/>
    <p:sldId id="278" r:id="rId18"/>
    <p:sldId id="279" r:id="rId19"/>
    <p:sldId id="283" r:id="rId20"/>
    <p:sldId id="270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Синякова Оксана Евгеньевна" initials="СОЕ" lastIdx="1" clrIdx="0">
    <p:extLst>
      <p:ext uri="{19B8F6BF-5375-455C-9EA6-DF929625EA0E}">
        <p15:presenceInfo xmlns:p15="http://schemas.microsoft.com/office/powerpoint/2012/main" userId="S-1-5-21-2982988309-925945743-3941552026-134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27" autoAdjust="0"/>
  </p:normalViewPr>
  <p:slideViewPr>
    <p:cSldViewPr>
      <p:cViewPr varScale="1">
        <p:scale>
          <a:sx n="106" d="100"/>
          <a:sy n="106" d="100"/>
        </p:scale>
        <p:origin x="672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1826BC-713B-43C8-8910-CBB061F5F8EA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D359F-E0BD-4CD1-B6DA-DD5C4B4E44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538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404664"/>
            <a:ext cx="1219200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787608" y="2284713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</a:rPr>
              <a:t>Проектная деятельность, в рамках внеурочного курса «Экспериментальная физика» для основной школы.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54935" y="4581128"/>
            <a:ext cx="71063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Синякова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О.Е., учитель физики, МАОУ СОШ №85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5805265"/>
            <a:ext cx="12192000" cy="6962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3729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76340" y="5523902"/>
            <a:ext cx="2780241" cy="910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71703" y="5593291"/>
            <a:ext cx="2589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Интересный факт/вопрос/проблема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1233">
            <a:off x="1004647" y="276128"/>
            <a:ext cx="2753883" cy="1542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9467">
            <a:off x="823963" y="3801533"/>
            <a:ext cx="2677159" cy="1499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7" t="19162" r="9363" b="15251"/>
          <a:stretch/>
        </p:blipFill>
        <p:spPr bwMode="auto">
          <a:xfrm rot="20467495">
            <a:off x="327965" y="1874316"/>
            <a:ext cx="1559171" cy="1961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Управляющая кнопка: справка 3">
            <a:hlinkClick r:id="" action="ppaction://noaction" highlightClick="1"/>
          </p:cNvPr>
          <p:cNvSpPr/>
          <p:nvPr/>
        </p:nvSpPr>
        <p:spPr>
          <a:xfrm rot="21070817">
            <a:off x="360615" y="164287"/>
            <a:ext cx="901085" cy="969726"/>
          </a:xfrm>
          <a:prstGeom prst="actionButtonHelp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4774">
            <a:off x="1596455" y="1971951"/>
            <a:ext cx="2447341" cy="16434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6168008" y="119907"/>
            <a:ext cx="4752528" cy="8795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темы проекта по критериям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791744" y="1227249"/>
            <a:ext cx="6383126" cy="13666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Субъективный – тема должна соответствовать интересам ребенка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726789" y="3045931"/>
            <a:ext cx="6448081" cy="24779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Объективный - тема должна быть актуальной, т.е. недостаточно изученной и важной в научном и практическом отношениях. Должна быть реально выполнимой</a:t>
            </a:r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968" y="3519697"/>
            <a:ext cx="2750916" cy="3424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781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551383" y="332656"/>
            <a:ext cx="6768752" cy="237626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51996" y="499609"/>
            <a:ext cx="55675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Цели исследования носят всеобщий характер (стратегия проекта)</a:t>
            </a:r>
            <a:endParaRPr lang="ru-RU" sz="3600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871864" y="3454540"/>
            <a:ext cx="6912768" cy="28803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- своего рода план исследования (тактика проекта), задачи в ходе исследования могут изменяться или добавляться.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68817" t="39172" r="3512" b="25391"/>
          <a:stretch/>
        </p:blipFill>
        <p:spPr>
          <a:xfrm>
            <a:off x="839416" y="3454540"/>
            <a:ext cx="3600401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3842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791744" y="287462"/>
            <a:ext cx="4896544" cy="10081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Способы получения информации для проекта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27448" y="2060847"/>
            <a:ext cx="3312368" cy="11651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Наблюдение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15880" y="2060848"/>
            <a:ext cx="2520280" cy="11521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Опрос</a:t>
            </a:r>
          </a:p>
          <a:p>
            <a:pPr algn="ctr"/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930764" y="2073883"/>
            <a:ext cx="3205795" cy="11390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лаборатория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127448" y="3861048"/>
            <a:ext cx="3393478" cy="11804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015880" y="3861048"/>
            <a:ext cx="2520280" cy="11521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сети Интернет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062155" y="3861048"/>
            <a:ext cx="3105445" cy="10573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литературой</a:t>
            </a:r>
          </a:p>
        </p:txBody>
      </p:sp>
    </p:spTree>
    <p:extLst>
      <p:ext uri="{BB962C8B-B14F-4D97-AF65-F5344CB8AC3E}">
        <p14:creationId xmlns:p14="http://schemas.microsoft.com/office/powerpoint/2010/main" val="2789149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855640" y="365767"/>
            <a:ext cx="6696744" cy="108012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755740" y="474918"/>
                <a:ext cx="4788532" cy="8375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Цифровая лаборатория нового поколения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1" i="1">
                            <a:latin typeface="Cambria Math"/>
                          </a:rPr>
                          <m:t>𝑬𝒊𝒏𝒔𝒕𝒆𝒊𝒏</m:t>
                        </m:r>
                      </m:e>
                      <m:sup>
                        <m:r>
                          <a:rPr lang="en-US" sz="2400" b="1" i="1">
                            <a:latin typeface="Cambria Math"/>
                          </a:rPr>
                          <m:t>𝑻𝑴</m:t>
                        </m:r>
                      </m:sup>
                    </m:sSup>
                  </m:oMath>
                </a14:m>
                <a:endPara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740" y="474918"/>
                <a:ext cx="4788532" cy="837537"/>
              </a:xfrm>
              <a:prstGeom prst="rect">
                <a:avLst/>
              </a:prstGeom>
              <a:blipFill>
                <a:blip r:embed="rId2"/>
                <a:stretch>
                  <a:fillRect t="-5839" b="-160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Скругленный прямоугольник 6"/>
          <p:cNvSpPr/>
          <p:nvPr/>
        </p:nvSpPr>
        <p:spPr>
          <a:xfrm>
            <a:off x="839416" y="1772817"/>
            <a:ext cx="4651624" cy="15216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Уменьшить время, затрачиваемое на организацию и проведение фронтального и демонстрационного эксперимента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528050" y="1772816"/>
            <a:ext cx="4752526" cy="15112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степень наглядности эксперимента  и  визуализации его результатов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39416" y="3622880"/>
            <a:ext cx="4651624" cy="12961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список экспериментов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528048" y="3645024"/>
            <a:ext cx="4752527" cy="130352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измерения в «полевых»  условиях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431704" y="5229200"/>
            <a:ext cx="5112568" cy="130352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Модернизировать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традиционный эксперимент</a:t>
            </a:r>
          </a:p>
        </p:txBody>
      </p:sp>
    </p:spTree>
    <p:extLst>
      <p:ext uri="{BB962C8B-B14F-4D97-AF65-F5344CB8AC3E}">
        <p14:creationId xmlns:p14="http://schemas.microsoft.com/office/powerpoint/2010/main" val="52869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16" y="265757"/>
            <a:ext cx="3259129" cy="3576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9" t="32276" r="23952" b="42724"/>
          <a:stretch/>
        </p:blipFill>
        <p:spPr bwMode="auto">
          <a:xfrm>
            <a:off x="5015880" y="4653136"/>
            <a:ext cx="6660109" cy="1828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8" t="32043" r="22833" b="32281"/>
          <a:stretch/>
        </p:blipFill>
        <p:spPr bwMode="auto">
          <a:xfrm>
            <a:off x="1271464" y="4365104"/>
            <a:ext cx="3343984" cy="2354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11259" t="2750" r="10152" b="10626"/>
          <a:stretch/>
        </p:blipFill>
        <p:spPr>
          <a:xfrm>
            <a:off x="335360" y="72950"/>
            <a:ext cx="6739295" cy="4176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15540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7" t="26446" r="66573" b="11428"/>
          <a:stretch/>
        </p:blipFill>
        <p:spPr bwMode="auto">
          <a:xfrm>
            <a:off x="1343472" y="199590"/>
            <a:ext cx="4544117" cy="6253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6" t="21036" r="51889" b="8657"/>
          <a:stretch/>
        </p:blipFill>
        <p:spPr bwMode="auto">
          <a:xfrm>
            <a:off x="6010547" y="199590"/>
            <a:ext cx="4490802" cy="6253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5924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3823" t="15900" r="10559" b="7487"/>
          <a:stretch/>
        </p:blipFill>
        <p:spPr>
          <a:xfrm>
            <a:off x="623392" y="188640"/>
            <a:ext cx="11089232" cy="631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284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74" y="3764561"/>
            <a:ext cx="4114068" cy="2918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4295800" y="34504"/>
            <a:ext cx="3096344" cy="57606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 проекты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82" y="3728195"/>
            <a:ext cx="4570637" cy="2926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74" y="3736657"/>
            <a:ext cx="4108576" cy="2918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817989"/>
            <a:ext cx="4670925" cy="27685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F:\проекты\Влажность\Загрузки\20210127_1302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74" y="1036339"/>
            <a:ext cx="3983906" cy="24928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проекты\Влажность\Загрузки\20210129_15583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3764562"/>
            <a:ext cx="4608512" cy="29181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:\проекты\Показатель преломления стекла\График Новый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74" y="1035069"/>
            <a:ext cx="4088418" cy="24941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817989"/>
            <a:ext cx="4608512" cy="27112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94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7862" t="22439" r="9599" b="11610"/>
          <a:stretch/>
        </p:blipFill>
        <p:spPr>
          <a:xfrm>
            <a:off x="551384" y="251025"/>
            <a:ext cx="5040560" cy="2988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0553" t="37205" r="9600" b="14562"/>
          <a:stretch/>
        </p:blipFill>
        <p:spPr>
          <a:xfrm>
            <a:off x="6456040" y="116633"/>
            <a:ext cx="5186321" cy="2952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23434" t="21454" r="11814" b="10626"/>
          <a:stretch/>
        </p:blipFill>
        <p:spPr>
          <a:xfrm>
            <a:off x="6362988" y="80629"/>
            <a:ext cx="5372424" cy="31683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3694" y="28809"/>
            <a:ext cx="5572556" cy="33281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260" y="3356992"/>
            <a:ext cx="5224808" cy="32255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l="23435" t="24406" r="11260" b="11610"/>
          <a:stretch/>
        </p:blipFill>
        <p:spPr>
          <a:xfrm>
            <a:off x="6662722" y="3573016"/>
            <a:ext cx="5163528" cy="28443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13968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286" y="241446"/>
            <a:ext cx="4608512" cy="2592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2542" t="18703" r="6073" b="14505"/>
          <a:stretch/>
        </p:blipFill>
        <p:spPr>
          <a:xfrm>
            <a:off x="479376" y="3284984"/>
            <a:ext cx="4680520" cy="2592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4075" t="19329" r="6806" b="15780"/>
          <a:stretch/>
        </p:blipFill>
        <p:spPr>
          <a:xfrm>
            <a:off x="479376" y="3285403"/>
            <a:ext cx="4680520" cy="25918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0170" t="19424" r="5871" b="13342"/>
          <a:stretch/>
        </p:blipFill>
        <p:spPr>
          <a:xfrm>
            <a:off x="465132" y="3284983"/>
            <a:ext cx="4694763" cy="26245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l="16926" t="18500" r="58662" b="42356"/>
          <a:stretch/>
        </p:blipFill>
        <p:spPr>
          <a:xfrm>
            <a:off x="7896200" y="55700"/>
            <a:ext cx="3533044" cy="31133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t="50000"/>
          <a:stretch/>
        </p:blipFill>
        <p:spPr>
          <a:xfrm>
            <a:off x="5447928" y="3287093"/>
            <a:ext cx="3939722" cy="329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29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24232" y="33671"/>
            <a:ext cx="55076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sz="3600" b="1" i="1" dirty="0" err="1">
                <a:latin typeface="Times New Roman" pitchFamily="18" charset="0"/>
                <a:cs typeface="Times New Roman" pitchFamily="18" charset="0"/>
              </a:rPr>
              <a:t>Дети</a:t>
            </a:r>
            <a:r>
              <a:rPr sz="36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3600" b="1" i="1" dirty="0" err="1">
                <a:latin typeface="Times New Roman" pitchFamily="18" charset="0"/>
                <a:cs typeface="Times New Roman" pitchFamily="18" charset="0"/>
              </a:rPr>
              <a:t>вчера</a:t>
            </a:r>
            <a:r>
              <a:rPr sz="3600" b="1" i="1" dirty="0">
                <a:latin typeface="Times New Roman" pitchFamily="18" charset="0"/>
                <a:cs typeface="Times New Roman" pitchFamily="18" charset="0"/>
              </a:rPr>
              <a:t>… и </a:t>
            </a:r>
            <a:r>
              <a:rPr sz="3600" b="1" i="1" dirty="0" err="1">
                <a:latin typeface="Times New Roman" pitchFamily="18" charset="0"/>
                <a:cs typeface="Times New Roman" pitchFamily="18" charset="0"/>
              </a:rPr>
              <a:t>сегодня</a:t>
            </a:r>
            <a:r>
              <a:rPr sz="3600" b="1" i="1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523" y="785794"/>
            <a:ext cx="5357850" cy="3010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4083037"/>
            <a:ext cx="3857652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4179315"/>
            <a:ext cx="3888432" cy="24510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845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4625">
            <a:off x="4477111" y="2858661"/>
            <a:ext cx="5582412" cy="372160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809720" y="142852"/>
            <a:ext cx="6429420" cy="307183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99244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3498268" y="179434"/>
            <a:ext cx="4909281" cy="199875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Компоненты для успешной самореализации подростка</a:t>
            </a:r>
          </a:p>
        </p:txBody>
      </p:sp>
      <p:sp>
        <p:nvSpPr>
          <p:cNvPr id="5" name="Стрелка вниз 4"/>
          <p:cNvSpPr/>
          <p:nvPr/>
        </p:nvSpPr>
        <p:spPr>
          <a:xfrm rot="2139008">
            <a:off x="3596880" y="2054605"/>
            <a:ext cx="703702" cy="184966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6076" y="3943734"/>
            <a:ext cx="3377675" cy="164550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Креативность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70251" y="4581128"/>
            <a:ext cx="3073279" cy="16561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Овладение информационными технологиями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233176" y="3885957"/>
            <a:ext cx="3623464" cy="16561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коммуникативных навыков</a:t>
            </a:r>
          </a:p>
        </p:txBody>
      </p:sp>
      <p:sp>
        <p:nvSpPr>
          <p:cNvPr id="10" name="Стрелка вниз 9"/>
          <p:cNvSpPr/>
          <p:nvPr/>
        </p:nvSpPr>
        <p:spPr>
          <a:xfrm rot="19030523">
            <a:off x="7823940" y="1991403"/>
            <a:ext cx="703702" cy="184966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5755039" y="2816371"/>
            <a:ext cx="703702" cy="1650567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690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07368" y="116632"/>
            <a:ext cx="7155176" cy="388843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88612" y="498098"/>
            <a:ext cx="619268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– это вид расширенной работы над определенной темой (вопросом), в которой содержание и способ представления определяются самими учениками.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9171">
            <a:off x="1109284" y="3092594"/>
            <a:ext cx="3095656" cy="3578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6384032" y="4258347"/>
            <a:ext cx="5521804" cy="23483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619087" y="4401483"/>
            <a:ext cx="52692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проектов – личностно-ориентированная организация учебной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619066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007768" y="188640"/>
            <a:ext cx="4104456" cy="10801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проектов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71738" y="2243720"/>
            <a:ext cx="3384376" cy="11521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Информационно-реферативные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184979" y="2243720"/>
            <a:ext cx="3384376" cy="11521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Продуктивные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466" y="4298246"/>
            <a:ext cx="3384376" cy="11766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635" y="4298246"/>
            <a:ext cx="3384376" cy="117663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42335" y="4355706"/>
            <a:ext cx="29246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Проектно-ориентированные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058750" y="4571149"/>
            <a:ext cx="31521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Исследовательские</a:t>
            </a:r>
          </a:p>
        </p:txBody>
      </p:sp>
      <p:sp>
        <p:nvSpPr>
          <p:cNvPr id="11" name="Стрелка вниз 10"/>
          <p:cNvSpPr/>
          <p:nvPr/>
        </p:nvSpPr>
        <p:spPr>
          <a:xfrm rot="19030523">
            <a:off x="8538979" y="603629"/>
            <a:ext cx="703702" cy="184966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2547060">
            <a:off x="2874428" y="645651"/>
            <a:ext cx="703702" cy="184966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 rot="19016604">
            <a:off x="7136257" y="1016670"/>
            <a:ext cx="703702" cy="365591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2581697">
            <a:off x="4153955" y="1016182"/>
            <a:ext cx="703702" cy="3655912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1225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3431704" y="260508"/>
            <a:ext cx="4968552" cy="12241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Этапы проектной деятельности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82208" y="2118654"/>
            <a:ext cx="2520280" cy="13681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темы. </a:t>
            </a: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проблемы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49583" y="2132856"/>
            <a:ext cx="2736304" cy="13681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проблемы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870063" y="2132856"/>
            <a:ext cx="2808312" cy="13681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Детализация и постановка новых вопросов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02465" y="3976660"/>
            <a:ext cx="2952328" cy="129614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цели и задач проекта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276651" y="4055410"/>
            <a:ext cx="2941538" cy="12677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гипотезы. Анализ проблемы</a:t>
            </a:r>
          </a:p>
          <a:p>
            <a:pPr algn="ct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00931" y="5567256"/>
            <a:ext cx="2698545" cy="10801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методики выполнения работы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3393563" y="2672916"/>
            <a:ext cx="934349" cy="2880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7571334" y="2672916"/>
            <a:ext cx="934349" cy="2880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9037538" y="3129976"/>
            <a:ext cx="288032" cy="93610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лево 13"/>
          <p:cNvSpPr/>
          <p:nvPr/>
        </p:nvSpPr>
        <p:spPr>
          <a:xfrm>
            <a:off x="5794334" y="4681741"/>
            <a:ext cx="1160217" cy="328526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2767244" y="4740104"/>
            <a:ext cx="288032" cy="936104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722515" y="5568436"/>
            <a:ext cx="2677910" cy="10801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проекта</a:t>
            </a:r>
          </a:p>
        </p:txBody>
      </p:sp>
      <p:sp>
        <p:nvSpPr>
          <p:cNvPr id="16" name="Стрелка вправо 15"/>
          <p:cNvSpPr/>
          <p:nvPr/>
        </p:nvSpPr>
        <p:spPr>
          <a:xfrm>
            <a:off x="3604536" y="5929800"/>
            <a:ext cx="934349" cy="2880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8713984" y="5567256"/>
            <a:ext cx="2677910" cy="10801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проекта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055" y="5929800"/>
            <a:ext cx="963251" cy="34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68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007768" y="188640"/>
            <a:ext cx="4104456" cy="12961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должен уметь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52706" y="1672134"/>
            <a:ext cx="4420667" cy="93610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Выявлять проблему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06" y="2795589"/>
            <a:ext cx="4450043" cy="9022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34867" t="50202" r="32480" b="19283"/>
          <a:stretch/>
        </p:blipFill>
        <p:spPr>
          <a:xfrm rot="471022">
            <a:off x="6396086" y="2479651"/>
            <a:ext cx="5276863" cy="28978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06" y="3928556"/>
            <a:ext cx="4450043" cy="90228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06" y="5098505"/>
            <a:ext cx="4420669" cy="902282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989056" y="2812741"/>
            <a:ext cx="374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Определять цель и пути достижения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27448" y="4148864"/>
            <a:ext cx="36973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Планировать деятельность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929433" y="5098537"/>
            <a:ext cx="38040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Следовать графику заданной работы</a:t>
            </a:r>
          </a:p>
        </p:txBody>
      </p:sp>
    </p:spTree>
    <p:extLst>
      <p:ext uri="{BB962C8B-B14F-4D97-AF65-F5344CB8AC3E}">
        <p14:creationId xmlns:p14="http://schemas.microsoft.com/office/powerpoint/2010/main" val="3998848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767408" y="190275"/>
            <a:ext cx="4248472" cy="9648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содержанию проекта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248128" y="195714"/>
            <a:ext cx="4248472" cy="9648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Критерии оценки проекта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63352" y="1556792"/>
            <a:ext cx="5112568" cy="51125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79376" y="1943251"/>
            <a:ext cx="504056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Обоснование актуальности работы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должна быть раскрыта в задачах исследования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Опора на научные положения, законы, ссылки на источники информации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Конкретные выводы, базирующиеся на основании проделанной работы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816080" y="1530540"/>
            <a:ext cx="5112568" cy="511256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Четкость поставленной задачи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Практическое значение (актуальность)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Обоснование методики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Внедрение результатов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Содержание работы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Оформление и наглядность</a:t>
            </a:r>
            <a:endParaRPr lang="ru-RU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902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C1A65CF-7D79-3498-4BD4-7C7B9037D2A0}"/>
              </a:ext>
            </a:extLst>
          </p:cNvPr>
          <p:cNvSpPr/>
          <p:nvPr/>
        </p:nvSpPr>
        <p:spPr>
          <a:xfrm>
            <a:off x="3575720" y="260648"/>
            <a:ext cx="4752528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проекта (5-10 минут)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7FEFA040-C63C-CFCE-E903-4C3DD5E90B16}"/>
              </a:ext>
            </a:extLst>
          </p:cNvPr>
          <p:cNvSpPr/>
          <p:nvPr/>
        </p:nvSpPr>
        <p:spPr>
          <a:xfrm>
            <a:off x="2112344" y="1412776"/>
            <a:ext cx="7848872" cy="482453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79DBC0-DE19-1DB1-668D-4B0A061AB297}"/>
              </a:ext>
            </a:extLst>
          </p:cNvPr>
          <p:cNvSpPr txBox="1"/>
          <p:nvPr/>
        </p:nvSpPr>
        <p:spPr>
          <a:xfrm>
            <a:off x="2255180" y="1894644"/>
            <a:ext cx="7585236" cy="3529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Краткое введение (обоснование актуальности выбранной проблемы)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Детальное описание объекта и методики работы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Данные работы представлены в табличной или графической форме</a:t>
            </a:r>
          </a:p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Краткие и лаконичные выводы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3931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338</Words>
  <Application>Microsoft Office PowerPoint</Application>
  <PresentationFormat>Широкоэкранный</PresentationFormat>
  <Paragraphs>70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Cambria Math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кабинет методический 2 этаж</cp:lastModifiedBy>
  <cp:revision>47</cp:revision>
  <dcterms:created xsi:type="dcterms:W3CDTF">2020-11-03T02:11:26Z</dcterms:created>
  <dcterms:modified xsi:type="dcterms:W3CDTF">2022-10-20T08:18:37Z</dcterms:modified>
</cp:coreProperties>
</file>