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CC"/>
    <a:srgbClr val="572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564" y="60"/>
      </p:cViewPr>
      <p:guideLst>
        <p:guide orient="horz" pos="4319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CE346C-64E5-4CBA-A8D7-3C2698F9C691}" type="datetimeFigureOut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622D0A-B06D-4268-8401-4D5E4A992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10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D374AB-B262-4858-A5C1-91485C2A08CF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57201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0D57-CAB2-40D7-9705-D20E67EE8045}" type="datetimeFigureOut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F35DD-373A-4367-A4EF-4A909B551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7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8698-6852-4E88-8A65-28504261F3E1}" type="datetimeFigureOut">
              <a:rPr lang="ru-RU"/>
              <a:pPr>
                <a:defRPr/>
              </a:pPr>
              <a:t>20.10.2022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869D-BA78-49E7-89D5-41EB877C2B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46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81D2-0EE8-4DF2-A4C1-273B072D912A}" type="datetimeFigureOut">
              <a:rPr lang="ru-RU"/>
              <a:pPr>
                <a:defRPr/>
              </a:pPr>
              <a:t>20.10.2022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6222-577A-448A-B9D5-80272F2400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71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3FB5-A796-42BD-A451-166185BC85CF}" type="datetimeFigureOut">
              <a:rPr lang="ru-RU"/>
              <a:pPr>
                <a:defRPr/>
              </a:pPr>
              <a:t>20.10.2022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F653C-63A2-44BD-8C44-78FCC8E428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19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9F035-4330-4745-9B74-05654E68C4F0}" type="datetimeFigureOut">
              <a:rPr lang="ru-RU"/>
              <a:pPr>
                <a:defRPr/>
              </a:pPr>
              <a:t>20.10.2022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AF73-9463-44D9-B4DC-84AF07BD24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21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EB17-B8DA-4764-8B26-636825F8E183}" type="datetimeFigureOut">
              <a:rPr lang="ru-RU"/>
              <a:pPr>
                <a:defRPr/>
              </a:pPr>
              <a:t>20.10.2022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FB48-7362-41CF-B530-91D96FDFA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57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 cap="none" spc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E260-C91A-491F-8315-B5089FC62EA8}" type="datetimeFigureOut">
              <a:rPr lang="ru-RU"/>
              <a:pPr>
                <a:defRPr/>
              </a:pPr>
              <a:t>20.10.2022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49FC-79C1-4A68-AE19-C6BFD8C946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3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FBAA-F3C2-468F-826E-63F3B8C01414}" type="datetimeFigureOut">
              <a:rPr lang="ru-RU"/>
              <a:pPr>
                <a:defRPr/>
              </a:pPr>
              <a:t>20.10.2022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D146C-C7BF-4BB9-AF79-71C7BE308E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19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4949-1E0E-462C-9098-A48F5EECBD86}" type="datetimeFigureOut">
              <a:rPr lang="ru-RU"/>
              <a:pPr>
                <a:defRPr/>
              </a:pPr>
              <a:t>20.10.2022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AB5E-13D9-418A-92A2-C0C3DB27D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2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9937-0AE1-4306-A672-CAAE19020E3B}" type="datetimeFigureOut">
              <a:rPr lang="ru-RU"/>
              <a:pPr>
                <a:defRPr/>
              </a:pPr>
              <a:t>20.10.2022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AF0C-ED76-4EC3-B19E-65EF24860E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37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DBE9-ACC3-4DF4-900C-36B99D3C7EDE}" type="datetimeFigureOut">
              <a:rPr lang="ru-RU"/>
              <a:pPr>
                <a:defRPr/>
              </a:pPr>
              <a:t>20.10.2022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5DEFA-B07D-4AF4-A496-369D5164AA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64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B61DC8A9-4E34-478C-AEA3-423C0CD4D7AA}" type="datetimeFigureOut">
              <a:rPr lang="ru-RU"/>
              <a:pPr>
                <a:defRPr/>
              </a:pPr>
              <a:t>20.10.2022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4C4FCCB-7869-44DA-A509-1DE45D1B24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50800"/>
          <a:solidFill>
            <a:srgbClr val="57201F"/>
          </a:solid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  <a:latin typeface="+mj-lt"/>
          <a:ea typeface="Verdana" pitchFamily="34" charset="0"/>
          <a:cs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57201F"/>
          </a:solidFill>
          <a:latin typeface="Corbel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kern="1200">
          <a:ln>
            <a:solidFill>
              <a:schemeClr val="bg1">
                <a:lumMod val="50000"/>
              </a:schemeClr>
            </a:solidFill>
          </a:ln>
          <a:solidFill>
            <a:srgbClr val="0D0D0D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233564"/>
            <a:ext cx="7556376" cy="3096344"/>
          </a:xfrm>
        </p:spPr>
        <p:txBody>
          <a:bodyPr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  <a:ea typeface="+mj-ea"/>
              </a:rPr>
              <a:t/>
            </a:r>
            <a:br>
              <a:rPr lang="ru-RU" sz="4000" dirty="0" smtClean="0">
                <a:solidFill>
                  <a:srgbClr val="7030A0"/>
                </a:solidFill>
                <a:ea typeface="+mj-ea"/>
              </a:rPr>
            </a:br>
            <a:r>
              <a:rPr lang="ru-RU" sz="4000" dirty="0">
                <a:solidFill>
                  <a:srgbClr val="0000FF"/>
                </a:solidFill>
                <a:ea typeface="+mj-ea"/>
              </a:rPr>
              <a:t>Контекстная задача  как предметный мини-проект</a:t>
            </a:r>
            <a:endParaRPr lang="en-US" sz="4000" dirty="0">
              <a:solidFill>
                <a:srgbClr val="0000FF"/>
              </a:solidFill>
              <a:ea typeface="+mj-ea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3779913" y="5589240"/>
            <a:ext cx="5364087" cy="99766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b="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b="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000" b="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000" b="0" kern="120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</a:rPr>
              <a:t>Составитель: </a:t>
            </a:r>
            <a:r>
              <a:rPr lang="ru-RU" sz="1800" dirty="0" smtClean="0">
                <a:solidFill>
                  <a:schemeClr val="tx1"/>
                </a:solidFill>
              </a:rPr>
              <a:t>Лариса Дмитриевна </a:t>
            </a:r>
            <a:r>
              <a:rPr lang="ru-RU" sz="1800" dirty="0">
                <a:solidFill>
                  <a:schemeClr val="tx1"/>
                </a:solidFill>
              </a:rPr>
              <a:t>Урванцева,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методист </a:t>
            </a:r>
            <a:r>
              <a:rPr lang="ru-RU" sz="1800" dirty="0">
                <a:solidFill>
                  <a:schemeClr val="tx1"/>
                </a:solidFill>
              </a:rPr>
              <a:t>КРИПКиПРО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51372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5"/>
                </a:solidFill>
              </a:rPr>
              <a:t> </a:t>
            </a:r>
            <a:r>
              <a:rPr lang="ru-RU" sz="2000" b="1" dirty="0"/>
              <a:t>«Быть компетентным — значит знать, </a:t>
            </a:r>
          </a:p>
          <a:p>
            <a:r>
              <a:rPr lang="ru-RU" sz="2000" b="1" dirty="0"/>
              <a:t>когда и как действовать» (П. </a:t>
            </a:r>
            <a:r>
              <a:rPr lang="ru-RU" sz="2000" b="1" dirty="0" err="1"/>
              <a:t>Вейлл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671" y="0"/>
            <a:ext cx="2231329" cy="220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424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000" dirty="0"/>
              <a:t>. 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408553" y="0"/>
            <a:ext cx="8316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Контекстная задача «Гуси-лебеди»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id="{04900832-D448-4BBA-9AC6-FC466C761113}"/>
                  </a:ext>
                </a:extLst>
              </p:cNvPr>
              <p:cNvSpPr/>
              <p:nvPr/>
            </p:nvSpPr>
            <p:spPr>
              <a:xfrm>
                <a:off x="140812" y="896799"/>
                <a:ext cx="8851990" cy="5382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 на второй вопрос:</a:t>
                </a:r>
                <a:endParaRPr lang="ru-RU" sz="20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Сила, с которой тело вследствие притяжения к Земле действует на опору или подвес, называется весом тела и рассчитывается по формуле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𝒎𝒈</m:t>
                    </m:r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Вес девочки до встречи с братом: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Д</m:t>
                        </m:r>
                      </m:sub>
                    </m:sSub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ru-RU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Вес 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девочки после встречи с братом: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Д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Д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Д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Д</m:t>
                        </m:r>
                      </m:sub>
                    </m:sSub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Отношение веса девочки до и после встречи с братом: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𝒈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𝒈</m:t>
                          </m:r>
                        </m:den>
                      </m:f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</m:t>
                              </m:r>
                            </m:sub>
                          </m:s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𝒈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</m:t>
                              </m:r>
                            </m:sub>
                          </m:s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𝒈</m:t>
                          </m:r>
                        </m:den>
                      </m:f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Следовательно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</a:t>
                </a:r>
                <a:r>
                  <a:rPr lang="ru-RU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вес Маши после того, как она взяла брата на руки, 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увеличился </a:t>
                </a:r>
                <a:r>
                  <a:rPr lang="ru-RU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1,25 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раза</a:t>
                </a:r>
                <a:endParaRPr lang="ru-RU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id="{04900832-D448-4BBA-9AC6-FC466C761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12" y="896799"/>
                <a:ext cx="8851990" cy="5382627"/>
              </a:xfrm>
              <a:prstGeom prst="rect">
                <a:avLst/>
              </a:prstGeom>
              <a:blipFill rotWithShape="0">
                <a:blip r:embed="rId2"/>
                <a:stretch>
                  <a:fillRect l="-1377" t="-1133" r="-1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9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00199" y="-61555"/>
            <a:ext cx="8424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000" dirty="0"/>
              <a:t>. 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408553" y="0"/>
            <a:ext cx="8316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Контекстная задача «Гуси-лебеди»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id="{04900832-D448-4BBA-9AC6-FC466C761113}"/>
                  </a:ext>
                </a:extLst>
              </p:cNvPr>
              <p:cNvSpPr/>
              <p:nvPr/>
            </p:nvSpPr>
            <p:spPr>
              <a:xfrm>
                <a:off x="140812" y="707886"/>
                <a:ext cx="8851990" cy="6025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 </a:t>
                </a:r>
                <a:r>
                  <a:rPr lang="ru-RU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третий вопрос</a:t>
                </a:r>
                <a:r>
                  <a:rPr lang="ru-RU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Энергия, которой обладает тело вследствие своего движения, называется кинетической и рассчитывается по формуле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Энергия, которая определяется взаимным положением взаимодействующих тел или частей одного и того же тела, называется потенциальной  рассчитывается по </a:t>
                </a:r>
                <a:r>
                  <a:rPr lang="ru-RU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формуле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𝒎𝒈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Девочка 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бежит по поверхности Земли, следовательно, она обладает только кинетической, а ее потенциальная энергия равна нулю. 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Кинетическая энергия девочки до встречи с братом: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id="{04900832-D448-4BBA-9AC6-FC466C761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12" y="707886"/>
                <a:ext cx="8851990" cy="6025817"/>
              </a:xfrm>
              <a:prstGeom prst="rect">
                <a:avLst/>
              </a:prstGeom>
              <a:blipFill rotWithShape="0">
                <a:blip r:embed="rId2"/>
                <a:stretch>
                  <a:fillRect l="-1377" t="-1011" r="-1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50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54375" y="-61555"/>
            <a:ext cx="8424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000" dirty="0"/>
              <a:t>. 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408553" y="0"/>
            <a:ext cx="8316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Контекстная задача «Гуси-лебеди»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id="{04900832-D448-4BBA-9AC6-FC466C761113}"/>
                  </a:ext>
                </a:extLst>
              </p:cNvPr>
              <p:cNvSpPr/>
              <p:nvPr/>
            </p:nvSpPr>
            <p:spPr>
              <a:xfrm>
                <a:off x="0" y="646331"/>
                <a:ext cx="9144000" cy="6530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 </a:t>
                </a:r>
                <a:r>
                  <a:rPr lang="ru-RU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третий вопрос</a:t>
                </a:r>
                <a:r>
                  <a:rPr lang="ru-RU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0"/>
                  </a:spcAft>
                </a:pPr>
                <a:endParaRPr lang="ru-RU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Кинетическая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энергия девочки после встречи с братом: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</m:t>
                              </m:r>
                            </m:sub>
                          </m:s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М</m:t>
                              </m:r>
                            </m:sub>
                          </m:s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)∙</m:t>
                          </m:r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</m:t>
                              </m:r>
                            </m:sub>
                          </m:s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</m:t>
                              </m:r>
                            </m:sub>
                          </m:s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)∙</m:t>
                          </m:r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𝟐𝟓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</m:t>
                              </m:r>
                            </m:sub>
                          </m:s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𝟕𝟓</m:t>
                                  </m:r>
                                  <m:sSub>
                                    <m:sSub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𝟕𝟎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Отношение кинетической энергии  девочки до и после встречи с братом: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𝟕𝟎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𝟕𝟎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Следовательно,  кинетическая энергия девочки после того, как она взяла брата на руки, уменьшилась 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𝟒𝟑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раза.</m:t>
                    </m:r>
                  </m:oMath>
                </a14:m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id="{04900832-D448-4BBA-9AC6-FC466C761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6331"/>
                <a:ext cx="9144000" cy="6530186"/>
              </a:xfrm>
              <a:prstGeom prst="rect">
                <a:avLst/>
              </a:prstGeom>
              <a:blipFill rotWithShape="0">
                <a:blip r:embed="rId2"/>
                <a:stretch>
                  <a:fillRect l="-1333" t="-934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14A41FA-32BE-4CF2-9771-03D3D1EEE29E}"/>
              </a:ext>
            </a:extLst>
          </p:cNvPr>
          <p:cNvSpPr/>
          <p:nvPr/>
        </p:nvSpPr>
        <p:spPr>
          <a:xfrm>
            <a:off x="1187624" y="332656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— не тот,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тебя постоянно воспитывает,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тот, кто помогает тебе стать самим собой…</a:t>
            </a:r>
          </a:p>
          <a:p>
            <a:pPr algn="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Аркадьевич Светлов</a:t>
            </a:r>
          </a:p>
        </p:txBody>
      </p:sp>
    </p:spTree>
    <p:extLst>
      <p:ext uri="{BB962C8B-B14F-4D97-AF65-F5344CB8AC3E}">
        <p14:creationId xmlns:p14="http://schemas.microsoft.com/office/powerpoint/2010/main" val="138069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51817" y="-58462"/>
            <a:ext cx="7936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 в терминологию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179512" y="548680"/>
            <a:ext cx="8712968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r>
              <a:rPr lang="ru-RU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–это</a:t>
            </a:r>
            <a:r>
              <a:rPr lang="ru-RU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способность применять приобретённые знания, умения и навыки для решения жизненных задач в различных сферах. Её смысл – в </a:t>
            </a:r>
            <a:r>
              <a:rPr lang="ru-RU" sz="2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метапредметности</a:t>
            </a:r>
            <a:r>
              <a:rPr lang="ru-RU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осознанном выходе за границы конкретного предмета, а точнее – синтезировании всех предметных знаний для решения конкретной </a:t>
            </a:r>
            <a:r>
              <a:rPr lang="ru-RU" sz="2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</a:t>
            </a:r>
            <a:r>
              <a:rPr lang="ru-RU" sz="2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идеями.  Это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вполне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 созданы методы, которые помогают определить,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мере какой-нибудь человек обладает этим качеством</a:t>
            </a:r>
          </a:p>
        </p:txBody>
      </p:sp>
      <p:sp>
        <p:nvSpPr>
          <p:cNvPr id="7" name="Прямоугольник 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7946ECC0-FF3D-4612-BA38-1174AC19E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586387"/>
            <a:ext cx="7272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424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000" dirty="0"/>
              <a:t>. 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835697" y="33184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 в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терминологию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900832-D448-4BBA-9AC6-FC466C761113}"/>
              </a:ext>
            </a:extLst>
          </p:cNvPr>
          <p:cNvSpPr/>
          <p:nvPr/>
        </p:nvSpPr>
        <p:spPr>
          <a:xfrm>
            <a:off x="292010" y="679515"/>
            <a:ext cx="88519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важнейших средств реализации компетентностного подхода в обучении физике является контекстное обучение. 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контекстные задачи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средство применения компетентностного подхода к оценке качества образования.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Контекстная задача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задача, обладающая мотивационной функцией, в содержании которой конкретная жизненная ситуация, имеющая связь с имеющимся социокультурным опытом. Это вопрос, задача, проблема, которая изначально ориентирована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востребование личностного потенциала, смыслов поисковой активности, осознания ценности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изучаемого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281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активных знаний ЕНГ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78708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научное объяснение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Создание модели для объяснения явлений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Например: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человека, стоящего под грозовой тучей, волосы на голове могут встать дыбом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объяснение?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объяснение?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оценивания!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Выдвижение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объяснения явления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Почему растение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посаженное в горшочек без отверстий, значительно отстает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424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000" dirty="0"/>
              <a:t>. 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681780" y="26126"/>
            <a:ext cx="84622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активных знаний ЕНГ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900832-D448-4BBA-9AC6-FC466C761113}"/>
              </a:ext>
            </a:extLst>
          </p:cNvPr>
          <p:cNvSpPr/>
          <p:nvPr/>
        </p:nvSpPr>
        <p:spPr>
          <a:xfrm>
            <a:off x="107504" y="632821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Задание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понимание способов научного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Например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эксперимента: Выяснить в какой среде (в сухом воздухе, в дистиллированной воде или в смеси воздуха и воды) быстрее происходит коррозия железа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подмена цели (почему гвозди заржавели)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оценивания!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выбор способа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способ исследования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Например: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Зависит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самоката от размера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все факторы, которые могут влиять на скорость: сила отталкивания, масса человека, комплектация самоката (вид, форма, материал), смазка колес, сопротивление воздуха и т.д.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424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000" dirty="0"/>
              <a:t>. 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408553" y="0"/>
            <a:ext cx="8316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активных знаний ЕНГ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900832-D448-4BBA-9AC6-FC466C761113}"/>
              </a:ext>
            </a:extLst>
          </p:cNvPr>
          <p:cNvSpPr/>
          <p:nvPr/>
        </p:nvSpPr>
        <p:spPr>
          <a:xfrm>
            <a:off x="290712" y="646331"/>
            <a:ext cx="885199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анализ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Получение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вывода на основе анализа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анализировать,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сопоставляя,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текст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диаграмму, текст и таблицу,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и график, текст и схему и т.п.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время года вероятность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Укуса человека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клещом наибольшая?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анализа данных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Пример: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Вопрос: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Предположив, что тенденция изменения содержания углекислого газа в атмосфере сохранится, подскажите на основе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какова будет его концентрация: 1) в 2025 году; 2) в 2050 году.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такого прогноза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484784"/>
            <a:ext cx="2200670" cy="208823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038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51817" y="-58462"/>
            <a:ext cx="793630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Гуси-лебеди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усская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сказка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179512" y="548680"/>
            <a:ext cx="888845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 Вдруг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откуда ни возьмись, налетели гуси-лебеди, подхватили Ванюшку,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крылья и унесли…. Подкралась Маша тихонько к избушке,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схватила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братца и побежала домой … А Маша с братцем вылезла из печки и пустилась домой во весь дух… Прибежала домой, умыла братца,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причесала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посадила на лавочку, сама рядом с ним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села. Тут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 и отец с матерью вернулись из города, гостинцы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привезли»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7946ECC0-FF3D-4612-BA38-1174AC19E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586387"/>
            <a:ext cx="7272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4" y="204325"/>
            <a:ext cx="1585097" cy="19813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969" y="26613"/>
            <a:ext cx="15790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539552" y="0"/>
            <a:ext cx="7936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Контекстная задача «Гуси-лебеди»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196596" y="908720"/>
            <a:ext cx="885698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2563" indent="-182563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Масса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Ванюшки  составляет 25% от массы сестры,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Машеньки с братом на руках на 25% меньше той, с которой она бежала одна.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1) Во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раз изменились сила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тяжести, действующая на Машу, после того как она взяла брата на руки? </a:t>
            </a: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2) Во сколько раз изменился вес Маши после того, как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взяла брата на руки? </a:t>
            </a: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3) Во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раз изменилась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взяла брата на руки,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тем,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Ванюшки на руках не было. </a:t>
            </a:r>
          </a:p>
        </p:txBody>
      </p:sp>
      <p:sp>
        <p:nvSpPr>
          <p:cNvPr id="7" name="Прямоугольник 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7946ECC0-FF3D-4612-BA38-1174AC19E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586387"/>
            <a:ext cx="7272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220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51817" y="-58462"/>
            <a:ext cx="7936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Контекстная задача «Гуси-лебеди»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Прямоугольник 2"/>
              <p:cNvSpPr>
                <a:spLocks noChangeArrowheads="1"/>
              </p:cNvSpPr>
              <p:nvPr/>
            </p:nvSpPr>
            <p:spPr bwMode="auto">
              <a:xfrm>
                <a:off x="179512" y="548680"/>
                <a:ext cx="8964488" cy="6508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 на первый вопрос:</a:t>
                </a:r>
                <a:endParaRPr lang="ru-RU" sz="20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Сила, с которой Земля притягивает к себе тело, называется силой тяжести и рассчитывается по формуле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т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𝒎𝒈</m:t>
                    </m:r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Масса девочки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до и после встречи с братом не изменилась</a:t>
                </a:r>
                <a:r>
                  <a:rPr lang="ru-RU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Сила тяжести девочки до встречи с братом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т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Д</m:t>
                        </m:r>
                      </m:sub>
                    </m:sSub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Сила тяжести девочки после встречи с братом</a:t>
                </a:r>
                <a:r>
                  <a:rPr lang="ru-RU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ru-RU" sz="2400" b="1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т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Д</m:t>
                        </m:r>
                      </m:sub>
                    </m:sSub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Отношение силы тяжести до и после встречи с братом</a:t>
                </a:r>
                <a:r>
                  <a:rPr lang="ru-RU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т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т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𝒈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𝒈</m:t>
                          </m:r>
                        </m:den>
                      </m:f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</m:t>
                              </m:r>
                            </m:sub>
                          </m:sSub>
                        </m:den>
                      </m:f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4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Следовательно</a:t>
                </a:r>
                <a:r>
                  <a:rPr lang="ru-RU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После того, как Машенька взяла на руки брата Ванюшку и побежала домой, ее сила тяжести осталась без 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изменения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99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48680"/>
                <a:ext cx="8964488" cy="6508064"/>
              </a:xfrm>
              <a:prstGeom prst="rect">
                <a:avLst/>
              </a:prstGeom>
              <a:blipFill rotWithShape="0">
                <a:blip r:embed="rId2"/>
                <a:stretch>
                  <a:fillRect l="-1360" t="-1030" r="-10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7946ECC0-FF3D-4612-BA38-1174AC19E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586387"/>
            <a:ext cx="7272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04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362655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1BAD41-2688-4250-9E52-C046E3DAE0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TS010362655</Template>
  <TotalTime>0</TotalTime>
  <Words>738</Words>
  <Application>Microsoft Office PowerPoint</Application>
  <PresentationFormat>Экран (4:3)</PresentationFormat>
  <Paragraphs>119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Candara</vt:lpstr>
      <vt:lpstr>Corbel</vt:lpstr>
      <vt:lpstr>Times New Roman</vt:lpstr>
      <vt:lpstr>Verdana</vt:lpstr>
      <vt:lpstr>TS010362655</vt:lpstr>
      <vt:lpstr> Контекстная задача  как предметный мини-проект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2012-06-04T06:29:43Z</dcterms:created>
  <dcterms:modified xsi:type="dcterms:W3CDTF">2022-10-20T04:17:53Z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TC103626559990</vt:lpwstr>
  </property>
</Properties>
</file>