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7" r:id="rId2"/>
  </p:sldMasterIdLst>
  <p:notesMasterIdLst>
    <p:notesMasterId r:id="rId58"/>
  </p:notesMasterIdLst>
  <p:sldIdLst>
    <p:sldId id="258" r:id="rId3"/>
    <p:sldId id="330" r:id="rId4"/>
    <p:sldId id="341" r:id="rId5"/>
    <p:sldId id="359" r:id="rId6"/>
    <p:sldId id="360" r:id="rId7"/>
    <p:sldId id="361" r:id="rId8"/>
    <p:sldId id="386" r:id="rId9"/>
    <p:sldId id="379" r:id="rId10"/>
    <p:sldId id="380" r:id="rId11"/>
    <p:sldId id="381" r:id="rId12"/>
    <p:sldId id="342" r:id="rId13"/>
    <p:sldId id="362" r:id="rId14"/>
    <p:sldId id="363" r:id="rId15"/>
    <p:sldId id="390" r:id="rId16"/>
    <p:sldId id="387" r:id="rId17"/>
    <p:sldId id="366" r:id="rId18"/>
    <p:sldId id="367" r:id="rId19"/>
    <p:sldId id="388" r:id="rId20"/>
    <p:sldId id="389" r:id="rId21"/>
    <p:sldId id="370" r:id="rId22"/>
    <p:sldId id="391" r:id="rId23"/>
    <p:sldId id="373" r:id="rId24"/>
    <p:sldId id="374" r:id="rId25"/>
    <p:sldId id="375" r:id="rId26"/>
    <p:sldId id="392" r:id="rId27"/>
    <p:sldId id="393" r:id="rId28"/>
    <p:sldId id="378" r:id="rId29"/>
    <p:sldId id="346" r:id="rId30"/>
    <p:sldId id="357" r:id="rId31"/>
    <p:sldId id="382" r:id="rId32"/>
    <p:sldId id="383" r:id="rId33"/>
    <p:sldId id="384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385" r:id="rId5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281"/>
    <a:srgbClr val="0072BC"/>
    <a:srgbClr val="6EB1DE"/>
    <a:srgbClr val="369BD3"/>
    <a:srgbClr val="3E5FD6"/>
    <a:srgbClr val="294AC1"/>
    <a:srgbClr val="233FA5"/>
    <a:srgbClr val="626065"/>
    <a:srgbClr val="646267"/>
    <a:srgbClr val="656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6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86" y="114"/>
      </p:cViewPr>
      <p:guideLst>
        <p:guide orient="horz" pos="2047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D4136-457D-4202-B950-32B1C2BE677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9AF74EF-377C-444E-8CFB-C590C71467DF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Вопросы о фактах</a:t>
          </a:r>
        </a:p>
      </dgm:t>
    </dgm:pt>
    <dgm:pt modelId="{E7469726-1C5D-4CE6-A2D4-7F9E5E83A7CF}" type="parTrans" cxnId="{1F653050-A621-46C5-8D50-DD8C531695B3}">
      <dgm:prSet/>
      <dgm:spPr/>
      <dgm:t>
        <a:bodyPr/>
        <a:lstStyle/>
        <a:p>
          <a:endParaRPr lang="ru-RU"/>
        </a:p>
      </dgm:t>
    </dgm:pt>
    <dgm:pt modelId="{A75D8E47-38EF-44F1-A405-0EB36E82DE6A}" type="sibTrans" cxnId="{1F653050-A621-46C5-8D50-DD8C531695B3}">
      <dgm:prSet/>
      <dgm:spPr/>
      <dgm:t>
        <a:bodyPr/>
        <a:lstStyle/>
        <a:p>
          <a:endParaRPr lang="ru-RU"/>
        </a:p>
      </dgm:t>
    </dgm:pt>
    <dgm:pt modelId="{EA4BA4C4-0967-4A17-9F37-997EDB767828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Угадай, о 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чём 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спросили</a:t>
          </a:r>
        </a:p>
      </dgm:t>
    </dgm:pt>
    <dgm:pt modelId="{2D992FB5-4882-4564-8DA6-C28399522BC4}" type="parTrans" cxnId="{5162772C-63D1-401A-AC33-E415BCF5E971}">
      <dgm:prSet/>
      <dgm:spPr/>
      <dgm:t>
        <a:bodyPr/>
        <a:lstStyle/>
        <a:p>
          <a:endParaRPr lang="ru-RU"/>
        </a:p>
      </dgm:t>
    </dgm:pt>
    <dgm:pt modelId="{72438A9E-77E8-4E89-9C87-233621BCB8B8}" type="sibTrans" cxnId="{5162772C-63D1-401A-AC33-E415BCF5E971}">
      <dgm:prSet/>
      <dgm:spPr/>
      <dgm:t>
        <a:bodyPr/>
        <a:lstStyle/>
        <a:p>
          <a:endParaRPr lang="ru-RU"/>
        </a:p>
      </dgm:t>
    </dgm:pt>
    <dgm:pt modelId="{B67578A9-FF10-4F25-BB41-3A29BA65B1BC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Жизненные </a:t>
          </a:r>
          <a:r>
            <a:rPr lang="ru-RU" sz="20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задачи на поиск причины</a:t>
          </a:r>
        </a:p>
      </dgm:t>
    </dgm:pt>
    <dgm:pt modelId="{367EB5AD-47B9-4B3A-B86B-FB9220221E61}" type="parTrans" cxnId="{508F1E38-141F-4872-AE57-3260EE4E9B10}">
      <dgm:prSet/>
      <dgm:spPr/>
      <dgm:t>
        <a:bodyPr/>
        <a:lstStyle/>
        <a:p>
          <a:endParaRPr lang="ru-RU"/>
        </a:p>
      </dgm:t>
    </dgm:pt>
    <dgm:pt modelId="{241CB812-F6B1-4038-B01E-541D34A651D2}" type="sibTrans" cxnId="{508F1E38-141F-4872-AE57-3260EE4E9B10}">
      <dgm:prSet/>
      <dgm:spPr/>
      <dgm:t>
        <a:bodyPr/>
        <a:lstStyle/>
        <a:p>
          <a:endParaRPr lang="ru-RU"/>
        </a:p>
      </dgm:t>
    </dgm:pt>
    <dgm:pt modelId="{0CA11DFE-CE7E-4F05-BB1D-D4A2BF4649A8}">
      <dgm:prSet custT="1"/>
      <dgm:spPr/>
      <dgm:t>
        <a:bodyPr/>
        <a:lstStyle/>
        <a:p>
          <a:r>
            <a:rPr lang="ru-RU" sz="20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Какие вопросы помогут узнать тебе новое о предмете, лежащем на столе? </a:t>
          </a:r>
        </a:p>
      </dgm:t>
    </dgm:pt>
    <dgm:pt modelId="{BB58185A-25C9-4308-9CE4-127E6EFB4960}" type="parTrans" cxnId="{CE271C5D-D888-447E-9099-6BF997D73F7A}">
      <dgm:prSet/>
      <dgm:spPr/>
      <dgm:t>
        <a:bodyPr/>
        <a:lstStyle/>
        <a:p>
          <a:endParaRPr lang="ru-RU"/>
        </a:p>
      </dgm:t>
    </dgm:pt>
    <dgm:pt modelId="{D990073D-B8CF-4635-800F-0F52A48DA408}" type="sibTrans" cxnId="{CE271C5D-D888-447E-9099-6BF997D73F7A}">
      <dgm:prSet/>
      <dgm:spPr/>
      <dgm:t>
        <a:bodyPr/>
        <a:lstStyle/>
        <a:p>
          <a:endParaRPr lang="ru-RU"/>
        </a:p>
      </dgm:t>
    </dgm:pt>
    <dgm:pt modelId="{935E560D-4991-4D68-B139-3B76B57A0769}" type="pres">
      <dgm:prSet presAssocID="{CDCD4136-457D-4202-B950-32B1C2BE677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5C86310-F6CB-4B01-84F6-CE3048B8B382}" type="pres">
      <dgm:prSet presAssocID="{99AF74EF-377C-444E-8CFB-C590C71467DF}" presName="composite" presStyleCnt="0"/>
      <dgm:spPr/>
    </dgm:pt>
    <dgm:pt modelId="{B01FB093-1192-43E0-872D-B81AC30D825F}" type="pres">
      <dgm:prSet presAssocID="{99AF74EF-377C-444E-8CFB-C590C71467DF}" presName="Parent1" presStyleLbl="node1" presStyleIdx="0" presStyleCnt="8" custScaleX="250284" custLinFactNeighborX="33686" custLinFactNeighborY="106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31F0C-C9B0-4F65-9184-44037DFB1F1C}" type="pres">
      <dgm:prSet presAssocID="{99AF74EF-377C-444E-8CFB-C590C71467DF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E078B89-B8CE-4169-9E6C-16647D875339}" type="pres">
      <dgm:prSet presAssocID="{99AF74EF-377C-444E-8CFB-C590C71467DF}" presName="BalanceSpacing" presStyleCnt="0"/>
      <dgm:spPr/>
    </dgm:pt>
    <dgm:pt modelId="{387C1EC5-0059-4CD1-9486-1DD52A77FAED}" type="pres">
      <dgm:prSet presAssocID="{99AF74EF-377C-444E-8CFB-C590C71467DF}" presName="BalanceSpacing1" presStyleCnt="0"/>
      <dgm:spPr/>
    </dgm:pt>
    <dgm:pt modelId="{DAF70DEE-7108-4EFE-B7BC-BB34D9B7AF94}" type="pres">
      <dgm:prSet presAssocID="{A75D8E47-38EF-44F1-A405-0EB36E82DE6A}" presName="Accent1Text" presStyleLbl="node1" presStyleIdx="1" presStyleCnt="8" custScaleY="85537" custLinFactNeighborX="-36581" custLinFactNeighborY="2314"/>
      <dgm:spPr/>
      <dgm:t>
        <a:bodyPr/>
        <a:lstStyle/>
        <a:p>
          <a:endParaRPr lang="ru-RU"/>
        </a:p>
      </dgm:t>
    </dgm:pt>
    <dgm:pt modelId="{4DF82216-2F53-4843-8E99-ED54AE782437}" type="pres">
      <dgm:prSet presAssocID="{A75D8E47-38EF-44F1-A405-0EB36E82DE6A}" presName="spaceBetweenRectangles" presStyleCnt="0"/>
      <dgm:spPr/>
    </dgm:pt>
    <dgm:pt modelId="{EC0094D3-6D77-4DD0-B743-35D16041E5D4}" type="pres">
      <dgm:prSet presAssocID="{EA4BA4C4-0967-4A17-9F37-997EDB767828}" presName="composite" presStyleCnt="0"/>
      <dgm:spPr/>
    </dgm:pt>
    <dgm:pt modelId="{E2E8C3F5-0DC0-485E-8C84-63CAE9F16A65}" type="pres">
      <dgm:prSet presAssocID="{EA4BA4C4-0967-4A17-9F37-997EDB767828}" presName="Parent1" presStyleLbl="node1" presStyleIdx="2" presStyleCnt="8" custScaleX="250284" custLinFactNeighborX="-44230" custLinFactNeighborY="35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CBE270-F4CC-43A5-BD81-37BB764C3417}" type="pres">
      <dgm:prSet presAssocID="{EA4BA4C4-0967-4A17-9F37-997EDB767828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40831EFE-1C42-4184-867B-13AB6D5E4DF7}" type="pres">
      <dgm:prSet presAssocID="{EA4BA4C4-0967-4A17-9F37-997EDB767828}" presName="BalanceSpacing" presStyleCnt="0"/>
      <dgm:spPr/>
    </dgm:pt>
    <dgm:pt modelId="{BBB1C33D-F3BA-442C-BFEF-4F0E11AF2B99}" type="pres">
      <dgm:prSet presAssocID="{EA4BA4C4-0967-4A17-9F37-997EDB767828}" presName="BalanceSpacing1" presStyleCnt="0"/>
      <dgm:spPr/>
    </dgm:pt>
    <dgm:pt modelId="{0FE3FE35-F8CB-417C-A960-2873406E3E74}" type="pres">
      <dgm:prSet presAssocID="{72438A9E-77E8-4E89-9C87-233621BCB8B8}" presName="Accent1Text" presStyleLbl="node1" presStyleIdx="3" presStyleCnt="8" custScaleY="85890" custLinFactNeighborX="31930" custLinFactNeighborY="7856"/>
      <dgm:spPr/>
      <dgm:t>
        <a:bodyPr/>
        <a:lstStyle/>
        <a:p>
          <a:endParaRPr lang="ru-RU"/>
        </a:p>
      </dgm:t>
    </dgm:pt>
    <dgm:pt modelId="{7B44A98C-050C-417F-81E1-936975420B6A}" type="pres">
      <dgm:prSet presAssocID="{72438A9E-77E8-4E89-9C87-233621BCB8B8}" presName="spaceBetweenRectangles" presStyleCnt="0"/>
      <dgm:spPr/>
    </dgm:pt>
    <dgm:pt modelId="{384F7076-AA3A-4925-8479-F3B4B11BEB86}" type="pres">
      <dgm:prSet presAssocID="{B67578A9-FF10-4F25-BB41-3A29BA65B1BC}" presName="composite" presStyleCnt="0"/>
      <dgm:spPr/>
    </dgm:pt>
    <dgm:pt modelId="{340260E1-2521-4E44-A5F8-B7F5BA51B05C}" type="pres">
      <dgm:prSet presAssocID="{B67578A9-FF10-4F25-BB41-3A29BA65B1BC}" presName="Parent1" presStyleLbl="node1" presStyleIdx="4" presStyleCnt="8" custScaleX="250284" custLinFactNeighborX="18610" custLinFactNeighborY="-23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4B0F5-E515-4505-A128-F331A5A76083}" type="pres">
      <dgm:prSet presAssocID="{B67578A9-FF10-4F25-BB41-3A29BA65B1BC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8D7BA69-F751-4068-A462-841AB3A59D79}" type="pres">
      <dgm:prSet presAssocID="{B67578A9-FF10-4F25-BB41-3A29BA65B1BC}" presName="BalanceSpacing" presStyleCnt="0"/>
      <dgm:spPr/>
    </dgm:pt>
    <dgm:pt modelId="{679610CE-49FA-4BF3-994D-C3F7B80C2D4C}" type="pres">
      <dgm:prSet presAssocID="{B67578A9-FF10-4F25-BB41-3A29BA65B1BC}" presName="BalanceSpacing1" presStyleCnt="0"/>
      <dgm:spPr/>
    </dgm:pt>
    <dgm:pt modelId="{F71962E8-8DF4-4DA6-A82E-17891F9C2878}" type="pres">
      <dgm:prSet presAssocID="{241CB812-F6B1-4038-B01E-541D34A651D2}" presName="Accent1Text" presStyleLbl="node1" presStyleIdx="5" presStyleCnt="8" custScaleY="85537" custLinFactNeighborX="-63121" custLinFactNeighborY="-5088"/>
      <dgm:spPr/>
      <dgm:t>
        <a:bodyPr/>
        <a:lstStyle/>
        <a:p>
          <a:endParaRPr lang="ru-RU"/>
        </a:p>
      </dgm:t>
    </dgm:pt>
    <dgm:pt modelId="{11C59FCF-AFDF-47C7-AB8A-ECCE77E0570B}" type="pres">
      <dgm:prSet presAssocID="{241CB812-F6B1-4038-B01E-541D34A651D2}" presName="spaceBetweenRectangles" presStyleCnt="0"/>
      <dgm:spPr/>
    </dgm:pt>
    <dgm:pt modelId="{C7912464-FE8C-420B-AC41-A1AC860CFB58}" type="pres">
      <dgm:prSet presAssocID="{0CA11DFE-CE7E-4F05-BB1D-D4A2BF4649A8}" presName="composite" presStyleCnt="0"/>
      <dgm:spPr/>
    </dgm:pt>
    <dgm:pt modelId="{3B5684F8-B388-4571-B731-1606FD939148}" type="pres">
      <dgm:prSet presAssocID="{0CA11DFE-CE7E-4F05-BB1D-D4A2BF4649A8}" presName="Parent1" presStyleLbl="node1" presStyleIdx="6" presStyleCnt="8" custScaleX="272442" custLinFactNeighborX="-51737" custLinFactNeighborY="-83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2196B-607B-41D4-A9EB-9849AA19D0CA}" type="pres">
      <dgm:prSet presAssocID="{0CA11DFE-CE7E-4F05-BB1D-D4A2BF4649A8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98F03B05-F172-4ACE-80C4-CFD00E706673}" type="pres">
      <dgm:prSet presAssocID="{0CA11DFE-CE7E-4F05-BB1D-D4A2BF4649A8}" presName="BalanceSpacing" presStyleCnt="0"/>
      <dgm:spPr/>
    </dgm:pt>
    <dgm:pt modelId="{5FE255D0-B99E-4F48-8D60-5598EF14BC7E}" type="pres">
      <dgm:prSet presAssocID="{0CA11DFE-CE7E-4F05-BB1D-D4A2BF4649A8}" presName="BalanceSpacing1" presStyleCnt="0"/>
      <dgm:spPr/>
    </dgm:pt>
    <dgm:pt modelId="{51804399-8E8A-4586-9EBC-122DA1D80570}" type="pres">
      <dgm:prSet presAssocID="{D990073D-B8CF-4635-800F-0F52A48DA408}" presName="Accent1Text" presStyleLbl="node1" presStyleIdx="7" presStyleCnt="8" custScaleY="85537" custLinFactNeighborX="28388" custLinFactNeighborY="-7230"/>
      <dgm:spPr/>
      <dgm:t>
        <a:bodyPr/>
        <a:lstStyle/>
        <a:p>
          <a:endParaRPr lang="ru-RU"/>
        </a:p>
      </dgm:t>
    </dgm:pt>
  </dgm:ptLst>
  <dgm:cxnLst>
    <dgm:cxn modelId="{D2489894-9E41-4E87-8B28-063A94974479}" type="presOf" srcId="{B67578A9-FF10-4F25-BB41-3A29BA65B1BC}" destId="{340260E1-2521-4E44-A5F8-B7F5BA51B05C}" srcOrd="0" destOrd="0" presId="urn:microsoft.com/office/officeart/2008/layout/AlternatingHexagons"/>
    <dgm:cxn modelId="{E236B28F-26E7-4796-9564-4F08D81A1BD7}" type="presOf" srcId="{A75D8E47-38EF-44F1-A405-0EB36E82DE6A}" destId="{DAF70DEE-7108-4EFE-B7BC-BB34D9B7AF94}" srcOrd="0" destOrd="0" presId="urn:microsoft.com/office/officeart/2008/layout/AlternatingHexagons"/>
    <dgm:cxn modelId="{CE271C5D-D888-447E-9099-6BF997D73F7A}" srcId="{CDCD4136-457D-4202-B950-32B1C2BE6776}" destId="{0CA11DFE-CE7E-4F05-BB1D-D4A2BF4649A8}" srcOrd="3" destOrd="0" parTransId="{BB58185A-25C9-4308-9CE4-127E6EFB4960}" sibTransId="{D990073D-B8CF-4635-800F-0F52A48DA408}"/>
    <dgm:cxn modelId="{86962322-27AC-41D7-831E-172AD774A5A0}" type="presOf" srcId="{EA4BA4C4-0967-4A17-9F37-997EDB767828}" destId="{E2E8C3F5-0DC0-485E-8C84-63CAE9F16A65}" srcOrd="0" destOrd="0" presId="urn:microsoft.com/office/officeart/2008/layout/AlternatingHexagons"/>
    <dgm:cxn modelId="{9D71274A-D6DC-46FD-9766-61D2193000D5}" type="presOf" srcId="{CDCD4136-457D-4202-B950-32B1C2BE6776}" destId="{935E560D-4991-4D68-B139-3B76B57A0769}" srcOrd="0" destOrd="0" presId="urn:microsoft.com/office/officeart/2008/layout/AlternatingHexagons"/>
    <dgm:cxn modelId="{1F653050-A621-46C5-8D50-DD8C531695B3}" srcId="{CDCD4136-457D-4202-B950-32B1C2BE6776}" destId="{99AF74EF-377C-444E-8CFB-C590C71467DF}" srcOrd="0" destOrd="0" parTransId="{E7469726-1C5D-4CE6-A2D4-7F9E5E83A7CF}" sibTransId="{A75D8E47-38EF-44F1-A405-0EB36E82DE6A}"/>
    <dgm:cxn modelId="{508F1E38-141F-4872-AE57-3260EE4E9B10}" srcId="{CDCD4136-457D-4202-B950-32B1C2BE6776}" destId="{B67578A9-FF10-4F25-BB41-3A29BA65B1BC}" srcOrd="2" destOrd="0" parTransId="{367EB5AD-47B9-4B3A-B86B-FB9220221E61}" sibTransId="{241CB812-F6B1-4038-B01E-541D34A651D2}"/>
    <dgm:cxn modelId="{31D2AEDF-5144-4505-B6D1-5B47066210DE}" type="presOf" srcId="{99AF74EF-377C-444E-8CFB-C590C71467DF}" destId="{B01FB093-1192-43E0-872D-B81AC30D825F}" srcOrd="0" destOrd="0" presId="urn:microsoft.com/office/officeart/2008/layout/AlternatingHexagons"/>
    <dgm:cxn modelId="{8AD40FB3-768B-4652-A536-28EA610767D3}" type="presOf" srcId="{72438A9E-77E8-4E89-9C87-233621BCB8B8}" destId="{0FE3FE35-F8CB-417C-A960-2873406E3E74}" srcOrd="0" destOrd="0" presId="urn:microsoft.com/office/officeart/2008/layout/AlternatingHexagons"/>
    <dgm:cxn modelId="{5162772C-63D1-401A-AC33-E415BCF5E971}" srcId="{CDCD4136-457D-4202-B950-32B1C2BE6776}" destId="{EA4BA4C4-0967-4A17-9F37-997EDB767828}" srcOrd="1" destOrd="0" parTransId="{2D992FB5-4882-4564-8DA6-C28399522BC4}" sibTransId="{72438A9E-77E8-4E89-9C87-233621BCB8B8}"/>
    <dgm:cxn modelId="{DF7C80F3-8D78-44B2-8B1C-A42986ABBF22}" type="presOf" srcId="{241CB812-F6B1-4038-B01E-541D34A651D2}" destId="{F71962E8-8DF4-4DA6-A82E-17891F9C2878}" srcOrd="0" destOrd="0" presId="urn:microsoft.com/office/officeart/2008/layout/AlternatingHexagons"/>
    <dgm:cxn modelId="{0147B24B-29CF-43E0-B088-72137F132981}" type="presOf" srcId="{0CA11DFE-CE7E-4F05-BB1D-D4A2BF4649A8}" destId="{3B5684F8-B388-4571-B731-1606FD939148}" srcOrd="0" destOrd="0" presId="urn:microsoft.com/office/officeart/2008/layout/AlternatingHexagons"/>
    <dgm:cxn modelId="{A4BADB3A-E020-4A44-8604-C77A45494D85}" type="presOf" srcId="{D990073D-B8CF-4635-800F-0F52A48DA408}" destId="{51804399-8E8A-4586-9EBC-122DA1D80570}" srcOrd="0" destOrd="0" presId="urn:microsoft.com/office/officeart/2008/layout/AlternatingHexagons"/>
    <dgm:cxn modelId="{E09EC270-F443-4CC7-ADEB-3647E6E7A053}" type="presParOf" srcId="{935E560D-4991-4D68-B139-3B76B57A0769}" destId="{85C86310-F6CB-4B01-84F6-CE3048B8B382}" srcOrd="0" destOrd="0" presId="urn:microsoft.com/office/officeart/2008/layout/AlternatingHexagons"/>
    <dgm:cxn modelId="{914C0E0B-6ACE-4E25-B474-0446705A4B63}" type="presParOf" srcId="{85C86310-F6CB-4B01-84F6-CE3048B8B382}" destId="{B01FB093-1192-43E0-872D-B81AC30D825F}" srcOrd="0" destOrd="0" presId="urn:microsoft.com/office/officeart/2008/layout/AlternatingHexagons"/>
    <dgm:cxn modelId="{D4F1AE0D-3369-4DBA-A1D1-CD0E50E02C01}" type="presParOf" srcId="{85C86310-F6CB-4B01-84F6-CE3048B8B382}" destId="{E8F31F0C-C9B0-4F65-9184-44037DFB1F1C}" srcOrd="1" destOrd="0" presId="urn:microsoft.com/office/officeart/2008/layout/AlternatingHexagons"/>
    <dgm:cxn modelId="{727636EE-B15F-49D3-9C9F-0C5607B43586}" type="presParOf" srcId="{85C86310-F6CB-4B01-84F6-CE3048B8B382}" destId="{DE078B89-B8CE-4169-9E6C-16647D875339}" srcOrd="2" destOrd="0" presId="urn:microsoft.com/office/officeart/2008/layout/AlternatingHexagons"/>
    <dgm:cxn modelId="{149611EB-AC88-4B6D-BBCE-5A3AAD0FE40B}" type="presParOf" srcId="{85C86310-F6CB-4B01-84F6-CE3048B8B382}" destId="{387C1EC5-0059-4CD1-9486-1DD52A77FAED}" srcOrd="3" destOrd="0" presId="urn:microsoft.com/office/officeart/2008/layout/AlternatingHexagons"/>
    <dgm:cxn modelId="{F5F31708-60E9-49B2-A55A-FE721EAD0D15}" type="presParOf" srcId="{85C86310-F6CB-4B01-84F6-CE3048B8B382}" destId="{DAF70DEE-7108-4EFE-B7BC-BB34D9B7AF94}" srcOrd="4" destOrd="0" presId="urn:microsoft.com/office/officeart/2008/layout/AlternatingHexagons"/>
    <dgm:cxn modelId="{F3E3CA4F-69A9-4EBA-92F0-3FE027CFD22C}" type="presParOf" srcId="{935E560D-4991-4D68-B139-3B76B57A0769}" destId="{4DF82216-2F53-4843-8E99-ED54AE782437}" srcOrd="1" destOrd="0" presId="urn:microsoft.com/office/officeart/2008/layout/AlternatingHexagons"/>
    <dgm:cxn modelId="{1D40778E-5027-45F7-901D-D532C3F01B1D}" type="presParOf" srcId="{935E560D-4991-4D68-B139-3B76B57A0769}" destId="{EC0094D3-6D77-4DD0-B743-35D16041E5D4}" srcOrd="2" destOrd="0" presId="urn:microsoft.com/office/officeart/2008/layout/AlternatingHexagons"/>
    <dgm:cxn modelId="{59C7080D-1EAA-4BC1-B9EE-6F2843579EC5}" type="presParOf" srcId="{EC0094D3-6D77-4DD0-B743-35D16041E5D4}" destId="{E2E8C3F5-0DC0-485E-8C84-63CAE9F16A65}" srcOrd="0" destOrd="0" presId="urn:microsoft.com/office/officeart/2008/layout/AlternatingHexagons"/>
    <dgm:cxn modelId="{2A821DCD-08A6-4AC4-BA4B-009FF04B5D6E}" type="presParOf" srcId="{EC0094D3-6D77-4DD0-B743-35D16041E5D4}" destId="{81CBE270-F4CC-43A5-BD81-37BB764C3417}" srcOrd="1" destOrd="0" presId="urn:microsoft.com/office/officeart/2008/layout/AlternatingHexagons"/>
    <dgm:cxn modelId="{0FBA368B-B7AD-4F09-A0CA-79D5F4BAA832}" type="presParOf" srcId="{EC0094D3-6D77-4DD0-B743-35D16041E5D4}" destId="{40831EFE-1C42-4184-867B-13AB6D5E4DF7}" srcOrd="2" destOrd="0" presId="urn:microsoft.com/office/officeart/2008/layout/AlternatingHexagons"/>
    <dgm:cxn modelId="{6449459D-2D02-4909-9546-705D5754621A}" type="presParOf" srcId="{EC0094D3-6D77-4DD0-B743-35D16041E5D4}" destId="{BBB1C33D-F3BA-442C-BFEF-4F0E11AF2B99}" srcOrd="3" destOrd="0" presId="urn:microsoft.com/office/officeart/2008/layout/AlternatingHexagons"/>
    <dgm:cxn modelId="{D854EA48-2C46-44CF-81FF-B86897ECAD42}" type="presParOf" srcId="{EC0094D3-6D77-4DD0-B743-35D16041E5D4}" destId="{0FE3FE35-F8CB-417C-A960-2873406E3E74}" srcOrd="4" destOrd="0" presId="urn:microsoft.com/office/officeart/2008/layout/AlternatingHexagons"/>
    <dgm:cxn modelId="{6C719A2D-75BA-4E5B-A4A0-977ED778B8F5}" type="presParOf" srcId="{935E560D-4991-4D68-B139-3B76B57A0769}" destId="{7B44A98C-050C-417F-81E1-936975420B6A}" srcOrd="3" destOrd="0" presId="urn:microsoft.com/office/officeart/2008/layout/AlternatingHexagons"/>
    <dgm:cxn modelId="{4F60915D-FB2D-4AA4-BD61-8F95F1F0E0DE}" type="presParOf" srcId="{935E560D-4991-4D68-B139-3B76B57A0769}" destId="{384F7076-AA3A-4925-8479-F3B4B11BEB86}" srcOrd="4" destOrd="0" presId="urn:microsoft.com/office/officeart/2008/layout/AlternatingHexagons"/>
    <dgm:cxn modelId="{F6BB58EC-A24F-42AB-9356-85D665E8CC21}" type="presParOf" srcId="{384F7076-AA3A-4925-8479-F3B4B11BEB86}" destId="{340260E1-2521-4E44-A5F8-B7F5BA51B05C}" srcOrd="0" destOrd="0" presId="urn:microsoft.com/office/officeart/2008/layout/AlternatingHexagons"/>
    <dgm:cxn modelId="{2887059C-36A8-4B54-92F0-9DA5DB8E1938}" type="presParOf" srcId="{384F7076-AA3A-4925-8479-F3B4B11BEB86}" destId="{25A4B0F5-E515-4505-A128-F331A5A76083}" srcOrd="1" destOrd="0" presId="urn:microsoft.com/office/officeart/2008/layout/AlternatingHexagons"/>
    <dgm:cxn modelId="{AA703CD5-1774-4B34-BB04-174EA6C97DBE}" type="presParOf" srcId="{384F7076-AA3A-4925-8479-F3B4B11BEB86}" destId="{48D7BA69-F751-4068-A462-841AB3A59D79}" srcOrd="2" destOrd="0" presId="urn:microsoft.com/office/officeart/2008/layout/AlternatingHexagons"/>
    <dgm:cxn modelId="{5AFBF0F1-548A-4542-BEF8-DC5D2F4A49A0}" type="presParOf" srcId="{384F7076-AA3A-4925-8479-F3B4B11BEB86}" destId="{679610CE-49FA-4BF3-994D-C3F7B80C2D4C}" srcOrd="3" destOrd="0" presId="urn:microsoft.com/office/officeart/2008/layout/AlternatingHexagons"/>
    <dgm:cxn modelId="{D7BD433C-2D5F-4761-8818-84AB13040E35}" type="presParOf" srcId="{384F7076-AA3A-4925-8479-F3B4B11BEB86}" destId="{F71962E8-8DF4-4DA6-A82E-17891F9C2878}" srcOrd="4" destOrd="0" presId="urn:microsoft.com/office/officeart/2008/layout/AlternatingHexagons"/>
    <dgm:cxn modelId="{140DE9B5-AAF7-4111-A3AD-E9D5A80C4E99}" type="presParOf" srcId="{935E560D-4991-4D68-B139-3B76B57A0769}" destId="{11C59FCF-AFDF-47C7-AB8A-ECCE77E0570B}" srcOrd="5" destOrd="0" presId="urn:microsoft.com/office/officeart/2008/layout/AlternatingHexagons"/>
    <dgm:cxn modelId="{83BA9730-8AE4-448F-A9AC-9D3007697D2F}" type="presParOf" srcId="{935E560D-4991-4D68-B139-3B76B57A0769}" destId="{C7912464-FE8C-420B-AC41-A1AC860CFB58}" srcOrd="6" destOrd="0" presId="urn:microsoft.com/office/officeart/2008/layout/AlternatingHexagons"/>
    <dgm:cxn modelId="{B601B7F0-2CB7-4D40-B612-7D8CC4D3AA36}" type="presParOf" srcId="{C7912464-FE8C-420B-AC41-A1AC860CFB58}" destId="{3B5684F8-B388-4571-B731-1606FD939148}" srcOrd="0" destOrd="0" presId="urn:microsoft.com/office/officeart/2008/layout/AlternatingHexagons"/>
    <dgm:cxn modelId="{FCF1EDA5-3C61-4A1C-96D8-359D2062D4C2}" type="presParOf" srcId="{C7912464-FE8C-420B-AC41-A1AC860CFB58}" destId="{6672196B-607B-41D4-A9EB-9849AA19D0CA}" srcOrd="1" destOrd="0" presId="urn:microsoft.com/office/officeart/2008/layout/AlternatingHexagons"/>
    <dgm:cxn modelId="{F298B01C-BCBA-4DD8-9014-AFF5406B9328}" type="presParOf" srcId="{C7912464-FE8C-420B-AC41-A1AC860CFB58}" destId="{98F03B05-F172-4ACE-80C4-CFD00E706673}" srcOrd="2" destOrd="0" presId="urn:microsoft.com/office/officeart/2008/layout/AlternatingHexagons"/>
    <dgm:cxn modelId="{64CE190F-483B-4552-925E-71F03648B7CF}" type="presParOf" srcId="{C7912464-FE8C-420B-AC41-A1AC860CFB58}" destId="{5FE255D0-B99E-4F48-8D60-5598EF14BC7E}" srcOrd="3" destOrd="0" presId="urn:microsoft.com/office/officeart/2008/layout/AlternatingHexagons"/>
    <dgm:cxn modelId="{7422EACA-1F88-4B66-AA87-85AC1569ADC8}" type="presParOf" srcId="{C7912464-FE8C-420B-AC41-A1AC860CFB58}" destId="{51804399-8E8A-4586-9EBC-122DA1D8057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F8886C-8F0D-4BDA-816C-01BD7A4AAAD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41D78C8-7F0E-4D6A-8AE7-18F231275A41}">
      <dgm:prSet phldrT="[Текст]"/>
      <dgm:spPr/>
      <dgm:t>
        <a:bodyPr/>
        <a:lstStyle/>
        <a:p>
          <a:r>
            <a:rPr lang="ru-RU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Зрачок у хищников имеет щелевидную форму. Почему у кошек он </a:t>
          </a:r>
        </a:p>
        <a:p>
          <a:r>
            <a:rPr lang="ru-RU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расположен вертикально, а у собак – горизонтально?</a:t>
          </a:r>
        </a:p>
      </dgm:t>
    </dgm:pt>
    <dgm:pt modelId="{F050EA89-94C4-44EA-8520-11290349E2F9}" type="parTrans" cxnId="{CBE2ED9E-3B94-4A85-B7F2-0C04FD69BC3D}">
      <dgm:prSet/>
      <dgm:spPr/>
      <dgm:t>
        <a:bodyPr/>
        <a:lstStyle/>
        <a:p>
          <a:endParaRPr lang="ru-RU"/>
        </a:p>
      </dgm:t>
    </dgm:pt>
    <dgm:pt modelId="{2EF5F9DE-18AF-4870-8B03-B225AF6A704C}" type="sibTrans" cxnId="{CBE2ED9E-3B94-4A85-B7F2-0C04FD69BC3D}">
      <dgm:prSet/>
      <dgm:spPr/>
      <dgm:t>
        <a:bodyPr/>
        <a:lstStyle/>
        <a:p>
          <a:endParaRPr lang="ru-RU"/>
        </a:p>
      </dgm:t>
    </dgm:pt>
    <dgm:pt modelId="{B0F14DF5-9231-453D-A972-46E0074990B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Почему из всего </a:t>
          </a:r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животного мира нашей планеты «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электрические» </a:t>
          </a:r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органы «встречаются» только у рыб, 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причём </a:t>
          </a:r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чаще всего – у морских?</a:t>
          </a:r>
        </a:p>
      </dgm:t>
    </dgm:pt>
    <dgm:pt modelId="{D9392780-8D8C-4C15-82D3-9B42F2ECBDAB}" type="parTrans" cxnId="{04959DF7-C7F2-4E0D-A9EF-3CC28E27D150}">
      <dgm:prSet/>
      <dgm:spPr/>
      <dgm:t>
        <a:bodyPr/>
        <a:lstStyle/>
        <a:p>
          <a:endParaRPr lang="ru-RU"/>
        </a:p>
      </dgm:t>
    </dgm:pt>
    <dgm:pt modelId="{191BC2DE-0CD8-4D88-B912-47E9B3E80AA2}" type="sibTrans" cxnId="{04959DF7-C7F2-4E0D-A9EF-3CC28E27D150}">
      <dgm:prSet/>
      <dgm:spPr/>
      <dgm:t>
        <a:bodyPr/>
        <a:lstStyle/>
        <a:p>
          <a:endParaRPr lang="ru-RU"/>
        </a:p>
      </dgm:t>
    </dgm:pt>
    <dgm:pt modelId="{567B2983-4653-4EA5-8026-A1F4CEA9943C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Если ранним утром войти в воду и опустить руку, то кажется, что она теплее, чем была вчера среди дня. Но ведь за это время вода остыла!</a:t>
          </a:r>
        </a:p>
      </dgm:t>
    </dgm:pt>
    <dgm:pt modelId="{04329A6F-1D30-41AD-B3F3-D6CA3A6D9CF9}" type="parTrans" cxnId="{58F1E991-BB63-4C9D-8DA4-97B0FD3C9863}">
      <dgm:prSet/>
      <dgm:spPr/>
      <dgm:t>
        <a:bodyPr/>
        <a:lstStyle/>
        <a:p>
          <a:endParaRPr lang="ru-RU"/>
        </a:p>
      </dgm:t>
    </dgm:pt>
    <dgm:pt modelId="{6B00FD67-BC4D-4937-8024-A01B1860F700}" type="sibTrans" cxnId="{58F1E991-BB63-4C9D-8DA4-97B0FD3C9863}">
      <dgm:prSet/>
      <dgm:spPr/>
      <dgm:t>
        <a:bodyPr/>
        <a:lstStyle/>
        <a:p>
          <a:endParaRPr lang="ru-RU"/>
        </a:p>
      </dgm:t>
    </dgm:pt>
    <dgm:pt modelId="{084A3940-2A05-4BA1-B439-CFE729787CBE}">
      <dgm:prSet custT="1"/>
      <dgm:spPr/>
      <dgm:t>
        <a:bodyPr/>
        <a:lstStyle/>
        <a:p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Если длинные волосы погрузить в воду, то они торчат во все стороны. Почему они слипаются, когда мы вынимаем голову из воды?</a:t>
          </a:r>
        </a:p>
      </dgm:t>
    </dgm:pt>
    <dgm:pt modelId="{E08261FC-F8CE-4294-9BAD-C9CCC282CE6D}" type="parTrans" cxnId="{612B5A2D-FAD5-43D7-8CB2-1228E5E7522B}">
      <dgm:prSet/>
      <dgm:spPr/>
      <dgm:t>
        <a:bodyPr/>
        <a:lstStyle/>
        <a:p>
          <a:endParaRPr lang="ru-RU"/>
        </a:p>
      </dgm:t>
    </dgm:pt>
    <dgm:pt modelId="{B927E7D3-F202-4456-BDFB-F570F377E631}" type="sibTrans" cxnId="{612B5A2D-FAD5-43D7-8CB2-1228E5E7522B}">
      <dgm:prSet/>
      <dgm:spPr/>
      <dgm:t>
        <a:bodyPr/>
        <a:lstStyle/>
        <a:p>
          <a:endParaRPr lang="ru-RU"/>
        </a:p>
      </dgm:t>
    </dgm:pt>
    <dgm:pt modelId="{093F6AA3-A970-470C-B8B7-2FADDF11F524}" type="pres">
      <dgm:prSet presAssocID="{C3F8886C-8F0D-4BDA-816C-01BD7A4AAA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0827695-C2BD-441F-A799-20B25A32F961}" type="pres">
      <dgm:prSet presAssocID="{C3F8886C-8F0D-4BDA-816C-01BD7A4AAADC}" presName="Name1" presStyleCnt="0"/>
      <dgm:spPr/>
    </dgm:pt>
    <dgm:pt modelId="{DAB062CA-F2A8-4B4B-80A4-062BEFBD5CDD}" type="pres">
      <dgm:prSet presAssocID="{C3F8886C-8F0D-4BDA-816C-01BD7A4AAADC}" presName="cycle" presStyleCnt="0"/>
      <dgm:spPr/>
    </dgm:pt>
    <dgm:pt modelId="{85EF59A9-1CF0-4E43-9848-2C7BE210827A}" type="pres">
      <dgm:prSet presAssocID="{C3F8886C-8F0D-4BDA-816C-01BD7A4AAADC}" presName="srcNode" presStyleLbl="node1" presStyleIdx="0" presStyleCnt="4"/>
      <dgm:spPr/>
    </dgm:pt>
    <dgm:pt modelId="{0CC9267E-7C44-4AD3-AA91-6CCF1252109E}" type="pres">
      <dgm:prSet presAssocID="{C3F8886C-8F0D-4BDA-816C-01BD7A4AAADC}" presName="conn" presStyleLbl="parChTrans1D2" presStyleIdx="0" presStyleCnt="1"/>
      <dgm:spPr/>
      <dgm:t>
        <a:bodyPr/>
        <a:lstStyle/>
        <a:p>
          <a:endParaRPr lang="ru-RU"/>
        </a:p>
      </dgm:t>
    </dgm:pt>
    <dgm:pt modelId="{79709565-F072-4831-A3A4-62DCBA8E96FE}" type="pres">
      <dgm:prSet presAssocID="{C3F8886C-8F0D-4BDA-816C-01BD7A4AAADC}" presName="extraNode" presStyleLbl="node1" presStyleIdx="0" presStyleCnt="4"/>
      <dgm:spPr/>
    </dgm:pt>
    <dgm:pt modelId="{5A8456DF-F191-4379-AF72-7DF06B7B887B}" type="pres">
      <dgm:prSet presAssocID="{C3F8886C-8F0D-4BDA-816C-01BD7A4AAADC}" presName="dstNode" presStyleLbl="node1" presStyleIdx="0" presStyleCnt="4"/>
      <dgm:spPr/>
    </dgm:pt>
    <dgm:pt modelId="{37F5E007-C5BB-4ADD-9BB9-7F44CAFFABCB}" type="pres">
      <dgm:prSet presAssocID="{941D78C8-7F0E-4D6A-8AE7-18F231275A4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4A995-D5BD-4FBA-987D-B3206F09574C}" type="pres">
      <dgm:prSet presAssocID="{941D78C8-7F0E-4D6A-8AE7-18F231275A41}" presName="accent_1" presStyleCnt="0"/>
      <dgm:spPr/>
    </dgm:pt>
    <dgm:pt modelId="{E9E71C7C-5020-4D74-BB3C-939B3912DEDF}" type="pres">
      <dgm:prSet presAssocID="{941D78C8-7F0E-4D6A-8AE7-18F231275A41}" presName="accentRepeatNode" presStyleLbl="solidFgAcc1" presStyleIdx="0" presStyleCnt="4"/>
      <dgm:spPr/>
    </dgm:pt>
    <dgm:pt modelId="{CB4755CE-CCB9-446E-BB70-E2C38F94EFE1}" type="pres">
      <dgm:prSet presAssocID="{B0F14DF5-9231-453D-A972-46E0074990B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DAEB5-A662-4C0D-8447-C99647F26E90}" type="pres">
      <dgm:prSet presAssocID="{B0F14DF5-9231-453D-A972-46E0074990B4}" presName="accent_2" presStyleCnt="0"/>
      <dgm:spPr/>
    </dgm:pt>
    <dgm:pt modelId="{27DA2CD9-5261-4273-BAAE-B8024F12CC4F}" type="pres">
      <dgm:prSet presAssocID="{B0F14DF5-9231-453D-A972-46E0074990B4}" presName="accentRepeatNode" presStyleLbl="solidFgAcc1" presStyleIdx="1" presStyleCnt="4"/>
      <dgm:spPr/>
    </dgm:pt>
    <dgm:pt modelId="{E2B3FA15-9A17-417E-B245-BC09E4EAF694}" type="pres">
      <dgm:prSet presAssocID="{567B2983-4653-4EA5-8026-A1F4CEA9943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20CBB-AF64-4890-AAC2-C20F9832AB5C}" type="pres">
      <dgm:prSet presAssocID="{567B2983-4653-4EA5-8026-A1F4CEA9943C}" presName="accent_3" presStyleCnt="0"/>
      <dgm:spPr/>
    </dgm:pt>
    <dgm:pt modelId="{094627BD-7C53-47CF-BE38-C64757AA761E}" type="pres">
      <dgm:prSet presAssocID="{567B2983-4653-4EA5-8026-A1F4CEA9943C}" presName="accentRepeatNode" presStyleLbl="solidFgAcc1" presStyleIdx="2" presStyleCnt="4"/>
      <dgm:spPr/>
    </dgm:pt>
    <dgm:pt modelId="{178D0C8E-6BC7-4E82-8288-9582930178D6}" type="pres">
      <dgm:prSet presAssocID="{084A3940-2A05-4BA1-B439-CFE729787CB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74195-24A9-432B-B41B-0A3E3EC56D64}" type="pres">
      <dgm:prSet presAssocID="{084A3940-2A05-4BA1-B439-CFE729787CBE}" presName="accent_4" presStyleCnt="0"/>
      <dgm:spPr/>
    </dgm:pt>
    <dgm:pt modelId="{F08DB7DA-4B2B-4E0C-9E77-AC442A7BE942}" type="pres">
      <dgm:prSet presAssocID="{084A3940-2A05-4BA1-B439-CFE729787CBE}" presName="accentRepeatNode" presStyleLbl="solidFgAcc1" presStyleIdx="3" presStyleCnt="4"/>
      <dgm:spPr/>
    </dgm:pt>
  </dgm:ptLst>
  <dgm:cxnLst>
    <dgm:cxn modelId="{C2347DDB-2CDC-46C0-AA77-7F440849DAFC}" type="presOf" srcId="{567B2983-4653-4EA5-8026-A1F4CEA9943C}" destId="{E2B3FA15-9A17-417E-B245-BC09E4EAF694}" srcOrd="0" destOrd="0" presId="urn:microsoft.com/office/officeart/2008/layout/VerticalCurvedList"/>
    <dgm:cxn modelId="{483F2A50-7BFF-4C3F-8909-E249A1C18A93}" type="presOf" srcId="{B0F14DF5-9231-453D-A972-46E0074990B4}" destId="{CB4755CE-CCB9-446E-BB70-E2C38F94EFE1}" srcOrd="0" destOrd="0" presId="urn:microsoft.com/office/officeart/2008/layout/VerticalCurvedList"/>
    <dgm:cxn modelId="{12AFF729-60D6-4372-8055-C2DCFD26C458}" type="presOf" srcId="{2EF5F9DE-18AF-4870-8B03-B225AF6A704C}" destId="{0CC9267E-7C44-4AD3-AA91-6CCF1252109E}" srcOrd="0" destOrd="0" presId="urn:microsoft.com/office/officeart/2008/layout/VerticalCurvedList"/>
    <dgm:cxn modelId="{04959DF7-C7F2-4E0D-A9EF-3CC28E27D150}" srcId="{C3F8886C-8F0D-4BDA-816C-01BD7A4AAADC}" destId="{B0F14DF5-9231-453D-A972-46E0074990B4}" srcOrd="1" destOrd="0" parTransId="{D9392780-8D8C-4C15-82D3-9B42F2ECBDAB}" sibTransId="{191BC2DE-0CD8-4D88-B912-47E9B3E80AA2}"/>
    <dgm:cxn modelId="{58F1E991-BB63-4C9D-8DA4-97B0FD3C9863}" srcId="{C3F8886C-8F0D-4BDA-816C-01BD7A4AAADC}" destId="{567B2983-4653-4EA5-8026-A1F4CEA9943C}" srcOrd="2" destOrd="0" parTransId="{04329A6F-1D30-41AD-B3F3-D6CA3A6D9CF9}" sibTransId="{6B00FD67-BC4D-4937-8024-A01B1860F700}"/>
    <dgm:cxn modelId="{8908C2BD-9FA2-4984-A212-6D3482BE6E96}" type="presOf" srcId="{084A3940-2A05-4BA1-B439-CFE729787CBE}" destId="{178D0C8E-6BC7-4E82-8288-9582930178D6}" srcOrd="0" destOrd="0" presId="urn:microsoft.com/office/officeart/2008/layout/VerticalCurvedList"/>
    <dgm:cxn modelId="{68FD8097-2647-4460-A1B5-3DD669246C6B}" type="presOf" srcId="{941D78C8-7F0E-4D6A-8AE7-18F231275A41}" destId="{37F5E007-C5BB-4ADD-9BB9-7F44CAFFABCB}" srcOrd="0" destOrd="0" presId="urn:microsoft.com/office/officeart/2008/layout/VerticalCurvedList"/>
    <dgm:cxn modelId="{612B5A2D-FAD5-43D7-8CB2-1228E5E7522B}" srcId="{C3F8886C-8F0D-4BDA-816C-01BD7A4AAADC}" destId="{084A3940-2A05-4BA1-B439-CFE729787CBE}" srcOrd="3" destOrd="0" parTransId="{E08261FC-F8CE-4294-9BAD-C9CCC282CE6D}" sibTransId="{B927E7D3-F202-4456-BDFB-F570F377E631}"/>
    <dgm:cxn modelId="{CBE2ED9E-3B94-4A85-B7F2-0C04FD69BC3D}" srcId="{C3F8886C-8F0D-4BDA-816C-01BD7A4AAADC}" destId="{941D78C8-7F0E-4D6A-8AE7-18F231275A41}" srcOrd="0" destOrd="0" parTransId="{F050EA89-94C4-44EA-8520-11290349E2F9}" sibTransId="{2EF5F9DE-18AF-4870-8B03-B225AF6A704C}"/>
    <dgm:cxn modelId="{99FD5EE3-64A1-4FDB-B937-3AEE98F0E82E}" type="presOf" srcId="{C3F8886C-8F0D-4BDA-816C-01BD7A4AAADC}" destId="{093F6AA3-A970-470C-B8B7-2FADDF11F524}" srcOrd="0" destOrd="0" presId="urn:microsoft.com/office/officeart/2008/layout/VerticalCurvedList"/>
    <dgm:cxn modelId="{A6D63CA1-39A3-40A6-B913-0576AE4AEFDD}" type="presParOf" srcId="{093F6AA3-A970-470C-B8B7-2FADDF11F524}" destId="{F0827695-C2BD-441F-A799-20B25A32F961}" srcOrd="0" destOrd="0" presId="urn:microsoft.com/office/officeart/2008/layout/VerticalCurvedList"/>
    <dgm:cxn modelId="{206155D4-7262-4290-9832-5ABE5BD4AC5D}" type="presParOf" srcId="{F0827695-C2BD-441F-A799-20B25A32F961}" destId="{DAB062CA-F2A8-4B4B-80A4-062BEFBD5CDD}" srcOrd="0" destOrd="0" presId="urn:microsoft.com/office/officeart/2008/layout/VerticalCurvedList"/>
    <dgm:cxn modelId="{164893FA-0036-43D7-898B-055C0DB2F2AB}" type="presParOf" srcId="{DAB062CA-F2A8-4B4B-80A4-062BEFBD5CDD}" destId="{85EF59A9-1CF0-4E43-9848-2C7BE210827A}" srcOrd="0" destOrd="0" presId="urn:microsoft.com/office/officeart/2008/layout/VerticalCurvedList"/>
    <dgm:cxn modelId="{75F45C3B-59FE-43BB-A6EB-83A99CFA6F5B}" type="presParOf" srcId="{DAB062CA-F2A8-4B4B-80A4-062BEFBD5CDD}" destId="{0CC9267E-7C44-4AD3-AA91-6CCF1252109E}" srcOrd="1" destOrd="0" presId="urn:microsoft.com/office/officeart/2008/layout/VerticalCurvedList"/>
    <dgm:cxn modelId="{941E1782-F89E-4658-B04E-261700316503}" type="presParOf" srcId="{DAB062CA-F2A8-4B4B-80A4-062BEFBD5CDD}" destId="{79709565-F072-4831-A3A4-62DCBA8E96FE}" srcOrd="2" destOrd="0" presId="urn:microsoft.com/office/officeart/2008/layout/VerticalCurvedList"/>
    <dgm:cxn modelId="{D1F420D6-64AE-41FE-A022-691EB1D05E83}" type="presParOf" srcId="{DAB062CA-F2A8-4B4B-80A4-062BEFBD5CDD}" destId="{5A8456DF-F191-4379-AF72-7DF06B7B887B}" srcOrd="3" destOrd="0" presId="urn:microsoft.com/office/officeart/2008/layout/VerticalCurvedList"/>
    <dgm:cxn modelId="{896C9539-2A11-4396-910D-E1B793B34951}" type="presParOf" srcId="{F0827695-C2BD-441F-A799-20B25A32F961}" destId="{37F5E007-C5BB-4ADD-9BB9-7F44CAFFABCB}" srcOrd="1" destOrd="0" presId="urn:microsoft.com/office/officeart/2008/layout/VerticalCurvedList"/>
    <dgm:cxn modelId="{DDA4D937-2C87-4F43-B2D9-B355CB3F1DAD}" type="presParOf" srcId="{F0827695-C2BD-441F-A799-20B25A32F961}" destId="{0FB4A995-D5BD-4FBA-987D-B3206F09574C}" srcOrd="2" destOrd="0" presId="urn:microsoft.com/office/officeart/2008/layout/VerticalCurvedList"/>
    <dgm:cxn modelId="{E39AA069-6CD0-4752-848A-BD0BD3C22BC5}" type="presParOf" srcId="{0FB4A995-D5BD-4FBA-987D-B3206F09574C}" destId="{E9E71C7C-5020-4D74-BB3C-939B3912DEDF}" srcOrd="0" destOrd="0" presId="urn:microsoft.com/office/officeart/2008/layout/VerticalCurvedList"/>
    <dgm:cxn modelId="{35D72849-A58A-407D-8D99-99700D29413F}" type="presParOf" srcId="{F0827695-C2BD-441F-A799-20B25A32F961}" destId="{CB4755CE-CCB9-446E-BB70-E2C38F94EFE1}" srcOrd="3" destOrd="0" presId="urn:microsoft.com/office/officeart/2008/layout/VerticalCurvedList"/>
    <dgm:cxn modelId="{B9462BAF-D3CE-4B33-860B-3E317C6EA112}" type="presParOf" srcId="{F0827695-C2BD-441F-A799-20B25A32F961}" destId="{C53DAEB5-A662-4C0D-8447-C99647F26E90}" srcOrd="4" destOrd="0" presId="urn:microsoft.com/office/officeart/2008/layout/VerticalCurvedList"/>
    <dgm:cxn modelId="{BA493F5D-CF80-4232-82DD-6238973D1645}" type="presParOf" srcId="{C53DAEB5-A662-4C0D-8447-C99647F26E90}" destId="{27DA2CD9-5261-4273-BAAE-B8024F12CC4F}" srcOrd="0" destOrd="0" presId="urn:microsoft.com/office/officeart/2008/layout/VerticalCurvedList"/>
    <dgm:cxn modelId="{BA8804D8-0C2D-46E2-A885-2B802B76F35E}" type="presParOf" srcId="{F0827695-C2BD-441F-A799-20B25A32F961}" destId="{E2B3FA15-9A17-417E-B245-BC09E4EAF694}" srcOrd="5" destOrd="0" presId="urn:microsoft.com/office/officeart/2008/layout/VerticalCurvedList"/>
    <dgm:cxn modelId="{386AD2C5-03C4-4308-9EB4-F5AF7E975DA8}" type="presParOf" srcId="{F0827695-C2BD-441F-A799-20B25A32F961}" destId="{2A620CBB-AF64-4890-AAC2-C20F9832AB5C}" srcOrd="6" destOrd="0" presId="urn:microsoft.com/office/officeart/2008/layout/VerticalCurvedList"/>
    <dgm:cxn modelId="{F0ECFEF2-5A23-4117-A359-1070A3355CA5}" type="presParOf" srcId="{2A620CBB-AF64-4890-AAC2-C20F9832AB5C}" destId="{094627BD-7C53-47CF-BE38-C64757AA761E}" srcOrd="0" destOrd="0" presId="urn:microsoft.com/office/officeart/2008/layout/VerticalCurvedList"/>
    <dgm:cxn modelId="{E398CAC6-5E01-4624-AFC9-0F3397ADC545}" type="presParOf" srcId="{F0827695-C2BD-441F-A799-20B25A32F961}" destId="{178D0C8E-6BC7-4E82-8288-9582930178D6}" srcOrd="7" destOrd="0" presId="urn:microsoft.com/office/officeart/2008/layout/VerticalCurvedList"/>
    <dgm:cxn modelId="{CD6DEC13-D061-4B2F-B506-2CBE44F48588}" type="presParOf" srcId="{F0827695-C2BD-441F-A799-20B25A32F961}" destId="{4B974195-24A9-432B-B41B-0A3E3EC56D64}" srcOrd="8" destOrd="0" presId="urn:microsoft.com/office/officeart/2008/layout/VerticalCurvedList"/>
    <dgm:cxn modelId="{B734F54F-6DC4-4F59-BD75-FD3F2E9C2AD7}" type="presParOf" srcId="{4B974195-24A9-432B-B41B-0A3E3EC56D64}" destId="{F08DB7DA-4B2B-4E0C-9E77-AC442A7BE9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F8886C-8F0D-4BDA-816C-01BD7A4AAAD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41D78C8-7F0E-4D6A-8AE7-18F231275A41}">
      <dgm:prSet phldrT="[Текст]"/>
      <dgm:spPr/>
      <dgm:t>
        <a:bodyPr/>
        <a:lstStyle/>
        <a:p>
          <a:r>
            <a:rPr lang="ru-RU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Зрачок у хищников имеет щелевидную форму. Почему у кошек он </a:t>
          </a:r>
        </a:p>
        <a:p>
          <a:r>
            <a:rPr lang="ru-RU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расположен вертикально, а у собак – горизонтально?</a:t>
          </a:r>
        </a:p>
      </dgm:t>
    </dgm:pt>
    <dgm:pt modelId="{F050EA89-94C4-44EA-8520-11290349E2F9}" type="parTrans" cxnId="{CBE2ED9E-3B94-4A85-B7F2-0C04FD69BC3D}">
      <dgm:prSet/>
      <dgm:spPr/>
      <dgm:t>
        <a:bodyPr/>
        <a:lstStyle/>
        <a:p>
          <a:endParaRPr lang="ru-RU"/>
        </a:p>
      </dgm:t>
    </dgm:pt>
    <dgm:pt modelId="{2EF5F9DE-18AF-4870-8B03-B225AF6A704C}" type="sibTrans" cxnId="{CBE2ED9E-3B94-4A85-B7F2-0C04FD69BC3D}">
      <dgm:prSet/>
      <dgm:spPr/>
      <dgm:t>
        <a:bodyPr/>
        <a:lstStyle/>
        <a:p>
          <a:endParaRPr lang="ru-RU"/>
        </a:p>
      </dgm:t>
    </dgm:pt>
    <dgm:pt modelId="{B0F14DF5-9231-453D-A972-46E0074990B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Почему из всего </a:t>
          </a:r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животного мира нашей планеты «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электрические» </a:t>
          </a:r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органы «встречаются» только у рыб, 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причём </a:t>
          </a:r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чаще всего – у морских?</a:t>
          </a:r>
        </a:p>
      </dgm:t>
    </dgm:pt>
    <dgm:pt modelId="{D9392780-8D8C-4C15-82D3-9B42F2ECBDAB}" type="parTrans" cxnId="{04959DF7-C7F2-4E0D-A9EF-3CC28E27D150}">
      <dgm:prSet/>
      <dgm:spPr/>
      <dgm:t>
        <a:bodyPr/>
        <a:lstStyle/>
        <a:p>
          <a:endParaRPr lang="ru-RU"/>
        </a:p>
      </dgm:t>
    </dgm:pt>
    <dgm:pt modelId="{191BC2DE-0CD8-4D88-B912-47E9B3E80AA2}" type="sibTrans" cxnId="{04959DF7-C7F2-4E0D-A9EF-3CC28E27D150}">
      <dgm:prSet/>
      <dgm:spPr/>
      <dgm:t>
        <a:bodyPr/>
        <a:lstStyle/>
        <a:p>
          <a:endParaRPr lang="ru-RU"/>
        </a:p>
      </dgm:t>
    </dgm:pt>
    <dgm:pt modelId="{567B2983-4653-4EA5-8026-A1F4CEA9943C}">
      <dgm:prSet phldrT="[Текст]" custT="1"/>
      <dgm:spPr/>
      <dgm:t>
        <a:bodyPr/>
        <a:lstStyle/>
        <a:p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Если ранним утром войти в воду и опустить руку, то кажется, что она теплее, чем была вчера </a:t>
          </a:r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в 12 ч </a:t>
          </a:r>
          <a:r>
            <a:rPr lang="ru-RU" sz="20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дня. Но ведь за это время вода остыла!</a:t>
          </a:r>
        </a:p>
      </dgm:t>
    </dgm:pt>
    <dgm:pt modelId="{04329A6F-1D30-41AD-B3F3-D6CA3A6D9CF9}" type="parTrans" cxnId="{58F1E991-BB63-4C9D-8DA4-97B0FD3C9863}">
      <dgm:prSet/>
      <dgm:spPr/>
      <dgm:t>
        <a:bodyPr/>
        <a:lstStyle/>
        <a:p>
          <a:endParaRPr lang="ru-RU"/>
        </a:p>
      </dgm:t>
    </dgm:pt>
    <dgm:pt modelId="{6B00FD67-BC4D-4937-8024-A01B1860F700}" type="sibTrans" cxnId="{58F1E991-BB63-4C9D-8DA4-97B0FD3C9863}">
      <dgm:prSet/>
      <dgm:spPr/>
      <dgm:t>
        <a:bodyPr/>
        <a:lstStyle/>
        <a:p>
          <a:endParaRPr lang="ru-RU"/>
        </a:p>
      </dgm:t>
    </dgm:pt>
    <dgm:pt modelId="{084A3940-2A05-4BA1-B439-CFE729787CBE}">
      <dgm:prSet custT="1"/>
      <dgm:spPr/>
      <dgm:t>
        <a:bodyPr/>
        <a:lstStyle/>
        <a:p>
          <a:r>
            <a:rPr lang="ru-RU" sz="2000" dirty="0">
              <a:solidFill>
                <a:schemeClr val="accent4">
                  <a:lumMod val="20000"/>
                  <a:lumOff val="80000"/>
                </a:schemeClr>
              </a:solidFill>
              <a:latin typeface="Arial Narrow" panose="020B0606020202030204" pitchFamily="34" charset="0"/>
            </a:rPr>
            <a:t>Если длинные волосы погрузить в воду, то они торчат во все стороны. Почему они слипаются, когда мы вынимаем голову из воды?</a:t>
          </a:r>
        </a:p>
      </dgm:t>
    </dgm:pt>
    <dgm:pt modelId="{E08261FC-F8CE-4294-9BAD-C9CCC282CE6D}" type="parTrans" cxnId="{612B5A2D-FAD5-43D7-8CB2-1228E5E7522B}">
      <dgm:prSet/>
      <dgm:spPr/>
      <dgm:t>
        <a:bodyPr/>
        <a:lstStyle/>
        <a:p>
          <a:endParaRPr lang="ru-RU"/>
        </a:p>
      </dgm:t>
    </dgm:pt>
    <dgm:pt modelId="{B927E7D3-F202-4456-BDFB-F570F377E631}" type="sibTrans" cxnId="{612B5A2D-FAD5-43D7-8CB2-1228E5E7522B}">
      <dgm:prSet/>
      <dgm:spPr/>
      <dgm:t>
        <a:bodyPr/>
        <a:lstStyle/>
        <a:p>
          <a:endParaRPr lang="ru-RU"/>
        </a:p>
      </dgm:t>
    </dgm:pt>
    <dgm:pt modelId="{093F6AA3-A970-470C-B8B7-2FADDF11F524}" type="pres">
      <dgm:prSet presAssocID="{C3F8886C-8F0D-4BDA-816C-01BD7A4AAA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0827695-C2BD-441F-A799-20B25A32F961}" type="pres">
      <dgm:prSet presAssocID="{C3F8886C-8F0D-4BDA-816C-01BD7A4AAADC}" presName="Name1" presStyleCnt="0"/>
      <dgm:spPr/>
    </dgm:pt>
    <dgm:pt modelId="{DAB062CA-F2A8-4B4B-80A4-062BEFBD5CDD}" type="pres">
      <dgm:prSet presAssocID="{C3F8886C-8F0D-4BDA-816C-01BD7A4AAADC}" presName="cycle" presStyleCnt="0"/>
      <dgm:spPr/>
    </dgm:pt>
    <dgm:pt modelId="{85EF59A9-1CF0-4E43-9848-2C7BE210827A}" type="pres">
      <dgm:prSet presAssocID="{C3F8886C-8F0D-4BDA-816C-01BD7A4AAADC}" presName="srcNode" presStyleLbl="node1" presStyleIdx="0" presStyleCnt="4"/>
      <dgm:spPr/>
    </dgm:pt>
    <dgm:pt modelId="{0CC9267E-7C44-4AD3-AA91-6CCF1252109E}" type="pres">
      <dgm:prSet presAssocID="{C3F8886C-8F0D-4BDA-816C-01BD7A4AAADC}" presName="conn" presStyleLbl="parChTrans1D2" presStyleIdx="0" presStyleCnt="1"/>
      <dgm:spPr/>
      <dgm:t>
        <a:bodyPr/>
        <a:lstStyle/>
        <a:p>
          <a:endParaRPr lang="ru-RU"/>
        </a:p>
      </dgm:t>
    </dgm:pt>
    <dgm:pt modelId="{79709565-F072-4831-A3A4-62DCBA8E96FE}" type="pres">
      <dgm:prSet presAssocID="{C3F8886C-8F0D-4BDA-816C-01BD7A4AAADC}" presName="extraNode" presStyleLbl="node1" presStyleIdx="0" presStyleCnt="4"/>
      <dgm:spPr/>
    </dgm:pt>
    <dgm:pt modelId="{5A8456DF-F191-4379-AF72-7DF06B7B887B}" type="pres">
      <dgm:prSet presAssocID="{C3F8886C-8F0D-4BDA-816C-01BD7A4AAADC}" presName="dstNode" presStyleLbl="node1" presStyleIdx="0" presStyleCnt="4"/>
      <dgm:spPr/>
    </dgm:pt>
    <dgm:pt modelId="{37F5E007-C5BB-4ADD-9BB9-7F44CAFFABCB}" type="pres">
      <dgm:prSet presAssocID="{941D78C8-7F0E-4D6A-8AE7-18F231275A4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4A995-D5BD-4FBA-987D-B3206F09574C}" type="pres">
      <dgm:prSet presAssocID="{941D78C8-7F0E-4D6A-8AE7-18F231275A41}" presName="accent_1" presStyleCnt="0"/>
      <dgm:spPr/>
    </dgm:pt>
    <dgm:pt modelId="{E9E71C7C-5020-4D74-BB3C-939B3912DEDF}" type="pres">
      <dgm:prSet presAssocID="{941D78C8-7F0E-4D6A-8AE7-18F231275A41}" presName="accentRepeatNode" presStyleLbl="solidFgAcc1" presStyleIdx="0" presStyleCnt="4"/>
      <dgm:spPr/>
    </dgm:pt>
    <dgm:pt modelId="{CB4755CE-CCB9-446E-BB70-E2C38F94EFE1}" type="pres">
      <dgm:prSet presAssocID="{B0F14DF5-9231-453D-A972-46E0074990B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DAEB5-A662-4C0D-8447-C99647F26E90}" type="pres">
      <dgm:prSet presAssocID="{B0F14DF5-9231-453D-A972-46E0074990B4}" presName="accent_2" presStyleCnt="0"/>
      <dgm:spPr/>
    </dgm:pt>
    <dgm:pt modelId="{27DA2CD9-5261-4273-BAAE-B8024F12CC4F}" type="pres">
      <dgm:prSet presAssocID="{B0F14DF5-9231-453D-A972-46E0074990B4}" presName="accentRepeatNode" presStyleLbl="solidFgAcc1" presStyleIdx="1" presStyleCnt="4"/>
      <dgm:spPr/>
    </dgm:pt>
    <dgm:pt modelId="{E2B3FA15-9A17-417E-B245-BC09E4EAF694}" type="pres">
      <dgm:prSet presAssocID="{567B2983-4653-4EA5-8026-A1F4CEA9943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20CBB-AF64-4890-AAC2-C20F9832AB5C}" type="pres">
      <dgm:prSet presAssocID="{567B2983-4653-4EA5-8026-A1F4CEA9943C}" presName="accent_3" presStyleCnt="0"/>
      <dgm:spPr/>
    </dgm:pt>
    <dgm:pt modelId="{094627BD-7C53-47CF-BE38-C64757AA761E}" type="pres">
      <dgm:prSet presAssocID="{567B2983-4653-4EA5-8026-A1F4CEA9943C}" presName="accentRepeatNode" presStyleLbl="solidFgAcc1" presStyleIdx="2" presStyleCnt="4"/>
      <dgm:spPr/>
    </dgm:pt>
    <dgm:pt modelId="{178D0C8E-6BC7-4E82-8288-9582930178D6}" type="pres">
      <dgm:prSet presAssocID="{084A3940-2A05-4BA1-B439-CFE729787CB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74195-24A9-432B-B41B-0A3E3EC56D64}" type="pres">
      <dgm:prSet presAssocID="{084A3940-2A05-4BA1-B439-CFE729787CBE}" presName="accent_4" presStyleCnt="0"/>
      <dgm:spPr/>
    </dgm:pt>
    <dgm:pt modelId="{F08DB7DA-4B2B-4E0C-9E77-AC442A7BE942}" type="pres">
      <dgm:prSet presAssocID="{084A3940-2A05-4BA1-B439-CFE729787CBE}" presName="accentRepeatNode" presStyleLbl="solidFgAcc1" presStyleIdx="3" presStyleCnt="4"/>
      <dgm:spPr/>
    </dgm:pt>
  </dgm:ptLst>
  <dgm:cxnLst>
    <dgm:cxn modelId="{612B5A2D-FAD5-43D7-8CB2-1228E5E7522B}" srcId="{C3F8886C-8F0D-4BDA-816C-01BD7A4AAADC}" destId="{084A3940-2A05-4BA1-B439-CFE729787CBE}" srcOrd="3" destOrd="0" parTransId="{E08261FC-F8CE-4294-9BAD-C9CCC282CE6D}" sibTransId="{B927E7D3-F202-4456-BDFB-F570F377E631}"/>
    <dgm:cxn modelId="{58F1E991-BB63-4C9D-8DA4-97B0FD3C9863}" srcId="{C3F8886C-8F0D-4BDA-816C-01BD7A4AAADC}" destId="{567B2983-4653-4EA5-8026-A1F4CEA9943C}" srcOrd="2" destOrd="0" parTransId="{04329A6F-1D30-41AD-B3F3-D6CA3A6D9CF9}" sibTransId="{6B00FD67-BC4D-4937-8024-A01B1860F700}"/>
    <dgm:cxn modelId="{68FD8097-2647-4460-A1B5-3DD669246C6B}" type="presOf" srcId="{941D78C8-7F0E-4D6A-8AE7-18F231275A41}" destId="{37F5E007-C5BB-4ADD-9BB9-7F44CAFFABCB}" srcOrd="0" destOrd="0" presId="urn:microsoft.com/office/officeart/2008/layout/VerticalCurvedList"/>
    <dgm:cxn modelId="{483F2A50-7BFF-4C3F-8909-E249A1C18A93}" type="presOf" srcId="{B0F14DF5-9231-453D-A972-46E0074990B4}" destId="{CB4755CE-CCB9-446E-BB70-E2C38F94EFE1}" srcOrd="0" destOrd="0" presId="urn:microsoft.com/office/officeart/2008/layout/VerticalCurvedList"/>
    <dgm:cxn modelId="{8908C2BD-9FA2-4984-A212-6D3482BE6E96}" type="presOf" srcId="{084A3940-2A05-4BA1-B439-CFE729787CBE}" destId="{178D0C8E-6BC7-4E82-8288-9582930178D6}" srcOrd="0" destOrd="0" presId="urn:microsoft.com/office/officeart/2008/layout/VerticalCurvedList"/>
    <dgm:cxn modelId="{99FD5EE3-64A1-4FDB-B937-3AEE98F0E82E}" type="presOf" srcId="{C3F8886C-8F0D-4BDA-816C-01BD7A4AAADC}" destId="{093F6AA3-A970-470C-B8B7-2FADDF11F524}" srcOrd="0" destOrd="0" presId="urn:microsoft.com/office/officeart/2008/layout/VerticalCurvedList"/>
    <dgm:cxn modelId="{12AFF729-60D6-4372-8055-C2DCFD26C458}" type="presOf" srcId="{2EF5F9DE-18AF-4870-8B03-B225AF6A704C}" destId="{0CC9267E-7C44-4AD3-AA91-6CCF1252109E}" srcOrd="0" destOrd="0" presId="urn:microsoft.com/office/officeart/2008/layout/VerticalCurvedList"/>
    <dgm:cxn modelId="{04959DF7-C7F2-4E0D-A9EF-3CC28E27D150}" srcId="{C3F8886C-8F0D-4BDA-816C-01BD7A4AAADC}" destId="{B0F14DF5-9231-453D-A972-46E0074990B4}" srcOrd="1" destOrd="0" parTransId="{D9392780-8D8C-4C15-82D3-9B42F2ECBDAB}" sibTransId="{191BC2DE-0CD8-4D88-B912-47E9B3E80AA2}"/>
    <dgm:cxn modelId="{CBE2ED9E-3B94-4A85-B7F2-0C04FD69BC3D}" srcId="{C3F8886C-8F0D-4BDA-816C-01BD7A4AAADC}" destId="{941D78C8-7F0E-4D6A-8AE7-18F231275A41}" srcOrd="0" destOrd="0" parTransId="{F050EA89-94C4-44EA-8520-11290349E2F9}" sibTransId="{2EF5F9DE-18AF-4870-8B03-B225AF6A704C}"/>
    <dgm:cxn modelId="{C2347DDB-2CDC-46C0-AA77-7F440849DAFC}" type="presOf" srcId="{567B2983-4653-4EA5-8026-A1F4CEA9943C}" destId="{E2B3FA15-9A17-417E-B245-BC09E4EAF694}" srcOrd="0" destOrd="0" presId="urn:microsoft.com/office/officeart/2008/layout/VerticalCurvedList"/>
    <dgm:cxn modelId="{A6D63CA1-39A3-40A6-B913-0576AE4AEFDD}" type="presParOf" srcId="{093F6AA3-A970-470C-B8B7-2FADDF11F524}" destId="{F0827695-C2BD-441F-A799-20B25A32F961}" srcOrd="0" destOrd="0" presId="urn:microsoft.com/office/officeart/2008/layout/VerticalCurvedList"/>
    <dgm:cxn modelId="{206155D4-7262-4290-9832-5ABE5BD4AC5D}" type="presParOf" srcId="{F0827695-C2BD-441F-A799-20B25A32F961}" destId="{DAB062CA-F2A8-4B4B-80A4-062BEFBD5CDD}" srcOrd="0" destOrd="0" presId="urn:microsoft.com/office/officeart/2008/layout/VerticalCurvedList"/>
    <dgm:cxn modelId="{164893FA-0036-43D7-898B-055C0DB2F2AB}" type="presParOf" srcId="{DAB062CA-F2A8-4B4B-80A4-062BEFBD5CDD}" destId="{85EF59A9-1CF0-4E43-9848-2C7BE210827A}" srcOrd="0" destOrd="0" presId="urn:microsoft.com/office/officeart/2008/layout/VerticalCurvedList"/>
    <dgm:cxn modelId="{75F45C3B-59FE-43BB-A6EB-83A99CFA6F5B}" type="presParOf" srcId="{DAB062CA-F2A8-4B4B-80A4-062BEFBD5CDD}" destId="{0CC9267E-7C44-4AD3-AA91-6CCF1252109E}" srcOrd="1" destOrd="0" presId="urn:microsoft.com/office/officeart/2008/layout/VerticalCurvedList"/>
    <dgm:cxn modelId="{941E1782-F89E-4658-B04E-261700316503}" type="presParOf" srcId="{DAB062CA-F2A8-4B4B-80A4-062BEFBD5CDD}" destId="{79709565-F072-4831-A3A4-62DCBA8E96FE}" srcOrd="2" destOrd="0" presId="urn:microsoft.com/office/officeart/2008/layout/VerticalCurvedList"/>
    <dgm:cxn modelId="{D1F420D6-64AE-41FE-A022-691EB1D05E83}" type="presParOf" srcId="{DAB062CA-F2A8-4B4B-80A4-062BEFBD5CDD}" destId="{5A8456DF-F191-4379-AF72-7DF06B7B887B}" srcOrd="3" destOrd="0" presId="urn:microsoft.com/office/officeart/2008/layout/VerticalCurvedList"/>
    <dgm:cxn modelId="{896C9539-2A11-4396-910D-E1B793B34951}" type="presParOf" srcId="{F0827695-C2BD-441F-A799-20B25A32F961}" destId="{37F5E007-C5BB-4ADD-9BB9-7F44CAFFABCB}" srcOrd="1" destOrd="0" presId="urn:microsoft.com/office/officeart/2008/layout/VerticalCurvedList"/>
    <dgm:cxn modelId="{DDA4D937-2C87-4F43-B2D9-B355CB3F1DAD}" type="presParOf" srcId="{F0827695-C2BD-441F-A799-20B25A32F961}" destId="{0FB4A995-D5BD-4FBA-987D-B3206F09574C}" srcOrd="2" destOrd="0" presId="urn:microsoft.com/office/officeart/2008/layout/VerticalCurvedList"/>
    <dgm:cxn modelId="{E39AA069-6CD0-4752-848A-BD0BD3C22BC5}" type="presParOf" srcId="{0FB4A995-D5BD-4FBA-987D-B3206F09574C}" destId="{E9E71C7C-5020-4D74-BB3C-939B3912DEDF}" srcOrd="0" destOrd="0" presId="urn:microsoft.com/office/officeart/2008/layout/VerticalCurvedList"/>
    <dgm:cxn modelId="{35D72849-A58A-407D-8D99-99700D29413F}" type="presParOf" srcId="{F0827695-C2BD-441F-A799-20B25A32F961}" destId="{CB4755CE-CCB9-446E-BB70-E2C38F94EFE1}" srcOrd="3" destOrd="0" presId="urn:microsoft.com/office/officeart/2008/layout/VerticalCurvedList"/>
    <dgm:cxn modelId="{B9462BAF-D3CE-4B33-860B-3E317C6EA112}" type="presParOf" srcId="{F0827695-C2BD-441F-A799-20B25A32F961}" destId="{C53DAEB5-A662-4C0D-8447-C99647F26E90}" srcOrd="4" destOrd="0" presId="urn:microsoft.com/office/officeart/2008/layout/VerticalCurvedList"/>
    <dgm:cxn modelId="{BA493F5D-CF80-4232-82DD-6238973D1645}" type="presParOf" srcId="{C53DAEB5-A662-4C0D-8447-C99647F26E90}" destId="{27DA2CD9-5261-4273-BAAE-B8024F12CC4F}" srcOrd="0" destOrd="0" presId="urn:microsoft.com/office/officeart/2008/layout/VerticalCurvedList"/>
    <dgm:cxn modelId="{BA8804D8-0C2D-46E2-A885-2B802B76F35E}" type="presParOf" srcId="{F0827695-C2BD-441F-A799-20B25A32F961}" destId="{E2B3FA15-9A17-417E-B245-BC09E4EAF694}" srcOrd="5" destOrd="0" presId="urn:microsoft.com/office/officeart/2008/layout/VerticalCurvedList"/>
    <dgm:cxn modelId="{386AD2C5-03C4-4308-9EB4-F5AF7E975DA8}" type="presParOf" srcId="{F0827695-C2BD-441F-A799-20B25A32F961}" destId="{2A620CBB-AF64-4890-AAC2-C20F9832AB5C}" srcOrd="6" destOrd="0" presId="urn:microsoft.com/office/officeart/2008/layout/VerticalCurvedList"/>
    <dgm:cxn modelId="{F0ECFEF2-5A23-4117-A359-1070A3355CA5}" type="presParOf" srcId="{2A620CBB-AF64-4890-AAC2-C20F9832AB5C}" destId="{094627BD-7C53-47CF-BE38-C64757AA761E}" srcOrd="0" destOrd="0" presId="urn:microsoft.com/office/officeart/2008/layout/VerticalCurvedList"/>
    <dgm:cxn modelId="{E398CAC6-5E01-4624-AFC9-0F3397ADC545}" type="presParOf" srcId="{F0827695-C2BD-441F-A799-20B25A32F961}" destId="{178D0C8E-6BC7-4E82-8288-9582930178D6}" srcOrd="7" destOrd="0" presId="urn:microsoft.com/office/officeart/2008/layout/VerticalCurvedList"/>
    <dgm:cxn modelId="{CD6DEC13-D061-4B2F-B506-2CBE44F48588}" type="presParOf" srcId="{F0827695-C2BD-441F-A799-20B25A32F961}" destId="{4B974195-24A9-432B-B41B-0A3E3EC56D64}" srcOrd="8" destOrd="0" presId="urn:microsoft.com/office/officeart/2008/layout/VerticalCurvedList"/>
    <dgm:cxn modelId="{B734F54F-6DC4-4F59-BD75-FD3F2E9C2AD7}" type="presParOf" srcId="{4B974195-24A9-432B-B41B-0A3E3EC56D64}" destId="{F08DB7DA-4B2B-4E0C-9E77-AC442A7BE9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F8886C-8F0D-4BDA-816C-01BD7A4AAAD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41D78C8-7F0E-4D6A-8AE7-18F231275A4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Назовите варианты нетрадиционного использования предмета. Кто больше?</a:t>
          </a:r>
          <a:endParaRPr lang="ru-RU" sz="20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F050EA89-94C4-44EA-8520-11290349E2F9}" type="parTrans" cxnId="{CBE2ED9E-3B94-4A85-B7F2-0C04FD69BC3D}">
      <dgm:prSet/>
      <dgm:spPr/>
      <dgm:t>
        <a:bodyPr/>
        <a:lstStyle/>
        <a:p>
          <a:endParaRPr lang="ru-RU"/>
        </a:p>
      </dgm:t>
    </dgm:pt>
    <dgm:pt modelId="{2EF5F9DE-18AF-4870-8B03-B225AF6A704C}" type="sibTrans" cxnId="{CBE2ED9E-3B94-4A85-B7F2-0C04FD69BC3D}">
      <dgm:prSet/>
      <dgm:spPr/>
      <dgm:t>
        <a:bodyPr/>
        <a:lstStyle/>
        <a:p>
          <a:endParaRPr lang="ru-RU"/>
        </a:p>
      </dgm:t>
    </dgm:pt>
    <dgm:pt modelId="{B0F14DF5-9231-453D-A972-46E0074990B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Назовите как можно больше признаков предмета</a:t>
          </a:r>
          <a:endParaRPr lang="ru-RU" sz="20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D9392780-8D8C-4C15-82D3-9B42F2ECBDAB}" type="parTrans" cxnId="{04959DF7-C7F2-4E0D-A9EF-3CC28E27D150}">
      <dgm:prSet/>
      <dgm:spPr/>
      <dgm:t>
        <a:bodyPr/>
        <a:lstStyle/>
        <a:p>
          <a:endParaRPr lang="ru-RU"/>
        </a:p>
      </dgm:t>
    </dgm:pt>
    <dgm:pt modelId="{191BC2DE-0CD8-4D88-B912-47E9B3E80AA2}" type="sibTrans" cxnId="{04959DF7-C7F2-4E0D-A9EF-3CC28E27D150}">
      <dgm:prSet/>
      <dgm:spPr/>
      <dgm:t>
        <a:bodyPr/>
        <a:lstStyle/>
        <a:p>
          <a:endParaRPr lang="ru-RU"/>
        </a:p>
      </dgm:t>
    </dgm:pt>
    <dgm:pt modelId="{567B2983-4653-4EA5-8026-A1F4CEA9943C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Решаем бытовые проблемы с помощью материала учебного предмета</a:t>
          </a:r>
          <a:endParaRPr lang="ru-RU" sz="20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04329A6F-1D30-41AD-B3F3-D6CA3A6D9CF9}" type="parTrans" cxnId="{58F1E991-BB63-4C9D-8DA4-97B0FD3C9863}">
      <dgm:prSet/>
      <dgm:spPr/>
      <dgm:t>
        <a:bodyPr/>
        <a:lstStyle/>
        <a:p>
          <a:endParaRPr lang="ru-RU"/>
        </a:p>
      </dgm:t>
    </dgm:pt>
    <dgm:pt modelId="{6B00FD67-BC4D-4937-8024-A01B1860F700}" type="sibTrans" cxnId="{58F1E991-BB63-4C9D-8DA4-97B0FD3C9863}">
      <dgm:prSet/>
      <dgm:spPr/>
      <dgm:t>
        <a:bodyPr/>
        <a:lstStyle/>
        <a:p>
          <a:endParaRPr lang="ru-RU"/>
        </a:p>
      </dgm:t>
    </dgm:pt>
    <dgm:pt modelId="{084A3940-2A05-4BA1-B439-CFE729787CBE}">
      <dgm:prSet custT="1"/>
      <dgm:spPr/>
      <dgm:t>
        <a:bodyPr/>
        <a:lstStyle/>
        <a:p>
          <a:r>
            <a:rPr lang="ru-RU" sz="20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Наблюдение как способ выявления проблем</a:t>
          </a:r>
          <a:endParaRPr lang="ru-RU" sz="20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E08261FC-F8CE-4294-9BAD-C9CCC282CE6D}" type="parTrans" cxnId="{612B5A2D-FAD5-43D7-8CB2-1228E5E7522B}">
      <dgm:prSet/>
      <dgm:spPr/>
      <dgm:t>
        <a:bodyPr/>
        <a:lstStyle/>
        <a:p>
          <a:endParaRPr lang="ru-RU"/>
        </a:p>
      </dgm:t>
    </dgm:pt>
    <dgm:pt modelId="{B927E7D3-F202-4456-BDFB-F570F377E631}" type="sibTrans" cxnId="{612B5A2D-FAD5-43D7-8CB2-1228E5E7522B}">
      <dgm:prSet/>
      <dgm:spPr/>
      <dgm:t>
        <a:bodyPr/>
        <a:lstStyle/>
        <a:p>
          <a:endParaRPr lang="ru-RU"/>
        </a:p>
      </dgm:t>
    </dgm:pt>
    <dgm:pt modelId="{093F6AA3-A970-470C-B8B7-2FADDF11F524}" type="pres">
      <dgm:prSet presAssocID="{C3F8886C-8F0D-4BDA-816C-01BD7A4AAA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0827695-C2BD-441F-A799-20B25A32F961}" type="pres">
      <dgm:prSet presAssocID="{C3F8886C-8F0D-4BDA-816C-01BD7A4AAADC}" presName="Name1" presStyleCnt="0"/>
      <dgm:spPr/>
    </dgm:pt>
    <dgm:pt modelId="{DAB062CA-F2A8-4B4B-80A4-062BEFBD5CDD}" type="pres">
      <dgm:prSet presAssocID="{C3F8886C-8F0D-4BDA-816C-01BD7A4AAADC}" presName="cycle" presStyleCnt="0"/>
      <dgm:spPr/>
    </dgm:pt>
    <dgm:pt modelId="{85EF59A9-1CF0-4E43-9848-2C7BE210827A}" type="pres">
      <dgm:prSet presAssocID="{C3F8886C-8F0D-4BDA-816C-01BD7A4AAADC}" presName="srcNode" presStyleLbl="node1" presStyleIdx="0" presStyleCnt="4"/>
      <dgm:spPr/>
    </dgm:pt>
    <dgm:pt modelId="{0CC9267E-7C44-4AD3-AA91-6CCF1252109E}" type="pres">
      <dgm:prSet presAssocID="{C3F8886C-8F0D-4BDA-816C-01BD7A4AAADC}" presName="conn" presStyleLbl="parChTrans1D2" presStyleIdx="0" presStyleCnt="1"/>
      <dgm:spPr/>
      <dgm:t>
        <a:bodyPr/>
        <a:lstStyle/>
        <a:p>
          <a:endParaRPr lang="ru-RU"/>
        </a:p>
      </dgm:t>
    </dgm:pt>
    <dgm:pt modelId="{79709565-F072-4831-A3A4-62DCBA8E96FE}" type="pres">
      <dgm:prSet presAssocID="{C3F8886C-8F0D-4BDA-816C-01BD7A4AAADC}" presName="extraNode" presStyleLbl="node1" presStyleIdx="0" presStyleCnt="4"/>
      <dgm:spPr/>
    </dgm:pt>
    <dgm:pt modelId="{5A8456DF-F191-4379-AF72-7DF06B7B887B}" type="pres">
      <dgm:prSet presAssocID="{C3F8886C-8F0D-4BDA-816C-01BD7A4AAADC}" presName="dstNode" presStyleLbl="node1" presStyleIdx="0" presStyleCnt="4"/>
      <dgm:spPr/>
    </dgm:pt>
    <dgm:pt modelId="{37F5E007-C5BB-4ADD-9BB9-7F44CAFFABCB}" type="pres">
      <dgm:prSet presAssocID="{941D78C8-7F0E-4D6A-8AE7-18F231275A4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4A995-D5BD-4FBA-987D-B3206F09574C}" type="pres">
      <dgm:prSet presAssocID="{941D78C8-7F0E-4D6A-8AE7-18F231275A41}" presName="accent_1" presStyleCnt="0"/>
      <dgm:spPr/>
    </dgm:pt>
    <dgm:pt modelId="{E9E71C7C-5020-4D74-BB3C-939B3912DEDF}" type="pres">
      <dgm:prSet presAssocID="{941D78C8-7F0E-4D6A-8AE7-18F231275A41}" presName="accentRepeatNode" presStyleLbl="solidFgAcc1" presStyleIdx="0" presStyleCnt="4"/>
      <dgm:spPr/>
    </dgm:pt>
    <dgm:pt modelId="{CB4755CE-CCB9-446E-BB70-E2C38F94EFE1}" type="pres">
      <dgm:prSet presAssocID="{B0F14DF5-9231-453D-A972-46E0074990B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DAEB5-A662-4C0D-8447-C99647F26E90}" type="pres">
      <dgm:prSet presAssocID="{B0F14DF5-9231-453D-A972-46E0074990B4}" presName="accent_2" presStyleCnt="0"/>
      <dgm:spPr/>
    </dgm:pt>
    <dgm:pt modelId="{27DA2CD9-5261-4273-BAAE-B8024F12CC4F}" type="pres">
      <dgm:prSet presAssocID="{B0F14DF5-9231-453D-A972-46E0074990B4}" presName="accentRepeatNode" presStyleLbl="solidFgAcc1" presStyleIdx="1" presStyleCnt="4"/>
      <dgm:spPr/>
    </dgm:pt>
    <dgm:pt modelId="{E2B3FA15-9A17-417E-B245-BC09E4EAF694}" type="pres">
      <dgm:prSet presAssocID="{567B2983-4653-4EA5-8026-A1F4CEA9943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20CBB-AF64-4890-AAC2-C20F9832AB5C}" type="pres">
      <dgm:prSet presAssocID="{567B2983-4653-4EA5-8026-A1F4CEA9943C}" presName="accent_3" presStyleCnt="0"/>
      <dgm:spPr/>
    </dgm:pt>
    <dgm:pt modelId="{094627BD-7C53-47CF-BE38-C64757AA761E}" type="pres">
      <dgm:prSet presAssocID="{567B2983-4653-4EA5-8026-A1F4CEA9943C}" presName="accentRepeatNode" presStyleLbl="solidFgAcc1" presStyleIdx="2" presStyleCnt="4"/>
      <dgm:spPr/>
    </dgm:pt>
    <dgm:pt modelId="{178D0C8E-6BC7-4E82-8288-9582930178D6}" type="pres">
      <dgm:prSet presAssocID="{084A3940-2A05-4BA1-B439-CFE729787CB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974195-24A9-432B-B41B-0A3E3EC56D64}" type="pres">
      <dgm:prSet presAssocID="{084A3940-2A05-4BA1-B439-CFE729787CBE}" presName="accent_4" presStyleCnt="0"/>
      <dgm:spPr/>
    </dgm:pt>
    <dgm:pt modelId="{F08DB7DA-4B2B-4E0C-9E77-AC442A7BE942}" type="pres">
      <dgm:prSet presAssocID="{084A3940-2A05-4BA1-B439-CFE729787CBE}" presName="accentRepeatNode" presStyleLbl="solidFgAcc1" presStyleIdx="3" presStyleCnt="4"/>
      <dgm:spPr/>
    </dgm:pt>
  </dgm:ptLst>
  <dgm:cxnLst>
    <dgm:cxn modelId="{612B5A2D-FAD5-43D7-8CB2-1228E5E7522B}" srcId="{C3F8886C-8F0D-4BDA-816C-01BD7A4AAADC}" destId="{084A3940-2A05-4BA1-B439-CFE729787CBE}" srcOrd="3" destOrd="0" parTransId="{E08261FC-F8CE-4294-9BAD-C9CCC282CE6D}" sibTransId="{B927E7D3-F202-4456-BDFB-F570F377E631}"/>
    <dgm:cxn modelId="{58F1E991-BB63-4C9D-8DA4-97B0FD3C9863}" srcId="{C3F8886C-8F0D-4BDA-816C-01BD7A4AAADC}" destId="{567B2983-4653-4EA5-8026-A1F4CEA9943C}" srcOrd="2" destOrd="0" parTransId="{04329A6F-1D30-41AD-B3F3-D6CA3A6D9CF9}" sibTransId="{6B00FD67-BC4D-4937-8024-A01B1860F700}"/>
    <dgm:cxn modelId="{68FD8097-2647-4460-A1B5-3DD669246C6B}" type="presOf" srcId="{941D78C8-7F0E-4D6A-8AE7-18F231275A41}" destId="{37F5E007-C5BB-4ADD-9BB9-7F44CAFFABCB}" srcOrd="0" destOrd="0" presId="urn:microsoft.com/office/officeart/2008/layout/VerticalCurvedList"/>
    <dgm:cxn modelId="{483F2A50-7BFF-4C3F-8909-E249A1C18A93}" type="presOf" srcId="{B0F14DF5-9231-453D-A972-46E0074990B4}" destId="{CB4755CE-CCB9-446E-BB70-E2C38F94EFE1}" srcOrd="0" destOrd="0" presId="urn:microsoft.com/office/officeart/2008/layout/VerticalCurvedList"/>
    <dgm:cxn modelId="{8908C2BD-9FA2-4984-A212-6D3482BE6E96}" type="presOf" srcId="{084A3940-2A05-4BA1-B439-CFE729787CBE}" destId="{178D0C8E-6BC7-4E82-8288-9582930178D6}" srcOrd="0" destOrd="0" presId="urn:microsoft.com/office/officeart/2008/layout/VerticalCurvedList"/>
    <dgm:cxn modelId="{99FD5EE3-64A1-4FDB-B937-3AEE98F0E82E}" type="presOf" srcId="{C3F8886C-8F0D-4BDA-816C-01BD7A4AAADC}" destId="{093F6AA3-A970-470C-B8B7-2FADDF11F524}" srcOrd="0" destOrd="0" presId="urn:microsoft.com/office/officeart/2008/layout/VerticalCurvedList"/>
    <dgm:cxn modelId="{12AFF729-60D6-4372-8055-C2DCFD26C458}" type="presOf" srcId="{2EF5F9DE-18AF-4870-8B03-B225AF6A704C}" destId="{0CC9267E-7C44-4AD3-AA91-6CCF1252109E}" srcOrd="0" destOrd="0" presId="urn:microsoft.com/office/officeart/2008/layout/VerticalCurvedList"/>
    <dgm:cxn modelId="{04959DF7-C7F2-4E0D-A9EF-3CC28E27D150}" srcId="{C3F8886C-8F0D-4BDA-816C-01BD7A4AAADC}" destId="{B0F14DF5-9231-453D-A972-46E0074990B4}" srcOrd="1" destOrd="0" parTransId="{D9392780-8D8C-4C15-82D3-9B42F2ECBDAB}" sibTransId="{191BC2DE-0CD8-4D88-B912-47E9B3E80AA2}"/>
    <dgm:cxn modelId="{CBE2ED9E-3B94-4A85-B7F2-0C04FD69BC3D}" srcId="{C3F8886C-8F0D-4BDA-816C-01BD7A4AAADC}" destId="{941D78C8-7F0E-4D6A-8AE7-18F231275A41}" srcOrd="0" destOrd="0" parTransId="{F050EA89-94C4-44EA-8520-11290349E2F9}" sibTransId="{2EF5F9DE-18AF-4870-8B03-B225AF6A704C}"/>
    <dgm:cxn modelId="{C2347DDB-2CDC-46C0-AA77-7F440849DAFC}" type="presOf" srcId="{567B2983-4653-4EA5-8026-A1F4CEA9943C}" destId="{E2B3FA15-9A17-417E-B245-BC09E4EAF694}" srcOrd="0" destOrd="0" presId="urn:microsoft.com/office/officeart/2008/layout/VerticalCurvedList"/>
    <dgm:cxn modelId="{A6D63CA1-39A3-40A6-B913-0576AE4AEFDD}" type="presParOf" srcId="{093F6AA3-A970-470C-B8B7-2FADDF11F524}" destId="{F0827695-C2BD-441F-A799-20B25A32F961}" srcOrd="0" destOrd="0" presId="urn:microsoft.com/office/officeart/2008/layout/VerticalCurvedList"/>
    <dgm:cxn modelId="{206155D4-7262-4290-9832-5ABE5BD4AC5D}" type="presParOf" srcId="{F0827695-C2BD-441F-A799-20B25A32F961}" destId="{DAB062CA-F2A8-4B4B-80A4-062BEFBD5CDD}" srcOrd="0" destOrd="0" presId="urn:microsoft.com/office/officeart/2008/layout/VerticalCurvedList"/>
    <dgm:cxn modelId="{164893FA-0036-43D7-898B-055C0DB2F2AB}" type="presParOf" srcId="{DAB062CA-F2A8-4B4B-80A4-062BEFBD5CDD}" destId="{85EF59A9-1CF0-4E43-9848-2C7BE210827A}" srcOrd="0" destOrd="0" presId="urn:microsoft.com/office/officeart/2008/layout/VerticalCurvedList"/>
    <dgm:cxn modelId="{75F45C3B-59FE-43BB-A6EB-83A99CFA6F5B}" type="presParOf" srcId="{DAB062CA-F2A8-4B4B-80A4-062BEFBD5CDD}" destId="{0CC9267E-7C44-4AD3-AA91-6CCF1252109E}" srcOrd="1" destOrd="0" presId="urn:microsoft.com/office/officeart/2008/layout/VerticalCurvedList"/>
    <dgm:cxn modelId="{941E1782-F89E-4658-B04E-261700316503}" type="presParOf" srcId="{DAB062CA-F2A8-4B4B-80A4-062BEFBD5CDD}" destId="{79709565-F072-4831-A3A4-62DCBA8E96FE}" srcOrd="2" destOrd="0" presId="urn:microsoft.com/office/officeart/2008/layout/VerticalCurvedList"/>
    <dgm:cxn modelId="{D1F420D6-64AE-41FE-A022-691EB1D05E83}" type="presParOf" srcId="{DAB062CA-F2A8-4B4B-80A4-062BEFBD5CDD}" destId="{5A8456DF-F191-4379-AF72-7DF06B7B887B}" srcOrd="3" destOrd="0" presId="urn:microsoft.com/office/officeart/2008/layout/VerticalCurvedList"/>
    <dgm:cxn modelId="{896C9539-2A11-4396-910D-E1B793B34951}" type="presParOf" srcId="{F0827695-C2BD-441F-A799-20B25A32F961}" destId="{37F5E007-C5BB-4ADD-9BB9-7F44CAFFABCB}" srcOrd="1" destOrd="0" presId="urn:microsoft.com/office/officeart/2008/layout/VerticalCurvedList"/>
    <dgm:cxn modelId="{DDA4D937-2C87-4F43-B2D9-B355CB3F1DAD}" type="presParOf" srcId="{F0827695-C2BD-441F-A799-20B25A32F961}" destId="{0FB4A995-D5BD-4FBA-987D-B3206F09574C}" srcOrd="2" destOrd="0" presId="urn:microsoft.com/office/officeart/2008/layout/VerticalCurvedList"/>
    <dgm:cxn modelId="{E39AA069-6CD0-4752-848A-BD0BD3C22BC5}" type="presParOf" srcId="{0FB4A995-D5BD-4FBA-987D-B3206F09574C}" destId="{E9E71C7C-5020-4D74-BB3C-939B3912DEDF}" srcOrd="0" destOrd="0" presId="urn:microsoft.com/office/officeart/2008/layout/VerticalCurvedList"/>
    <dgm:cxn modelId="{35D72849-A58A-407D-8D99-99700D29413F}" type="presParOf" srcId="{F0827695-C2BD-441F-A799-20B25A32F961}" destId="{CB4755CE-CCB9-446E-BB70-E2C38F94EFE1}" srcOrd="3" destOrd="0" presId="urn:microsoft.com/office/officeart/2008/layout/VerticalCurvedList"/>
    <dgm:cxn modelId="{B9462BAF-D3CE-4B33-860B-3E317C6EA112}" type="presParOf" srcId="{F0827695-C2BD-441F-A799-20B25A32F961}" destId="{C53DAEB5-A662-4C0D-8447-C99647F26E90}" srcOrd="4" destOrd="0" presId="urn:microsoft.com/office/officeart/2008/layout/VerticalCurvedList"/>
    <dgm:cxn modelId="{BA493F5D-CF80-4232-82DD-6238973D1645}" type="presParOf" srcId="{C53DAEB5-A662-4C0D-8447-C99647F26E90}" destId="{27DA2CD9-5261-4273-BAAE-B8024F12CC4F}" srcOrd="0" destOrd="0" presId="urn:microsoft.com/office/officeart/2008/layout/VerticalCurvedList"/>
    <dgm:cxn modelId="{BA8804D8-0C2D-46E2-A885-2B802B76F35E}" type="presParOf" srcId="{F0827695-C2BD-441F-A799-20B25A32F961}" destId="{E2B3FA15-9A17-417E-B245-BC09E4EAF694}" srcOrd="5" destOrd="0" presId="urn:microsoft.com/office/officeart/2008/layout/VerticalCurvedList"/>
    <dgm:cxn modelId="{386AD2C5-03C4-4308-9EB4-F5AF7E975DA8}" type="presParOf" srcId="{F0827695-C2BD-441F-A799-20B25A32F961}" destId="{2A620CBB-AF64-4890-AAC2-C20F9832AB5C}" srcOrd="6" destOrd="0" presId="urn:microsoft.com/office/officeart/2008/layout/VerticalCurvedList"/>
    <dgm:cxn modelId="{F0ECFEF2-5A23-4117-A359-1070A3355CA5}" type="presParOf" srcId="{2A620CBB-AF64-4890-AAC2-C20F9832AB5C}" destId="{094627BD-7C53-47CF-BE38-C64757AA761E}" srcOrd="0" destOrd="0" presId="urn:microsoft.com/office/officeart/2008/layout/VerticalCurvedList"/>
    <dgm:cxn modelId="{E398CAC6-5E01-4624-AFC9-0F3397ADC545}" type="presParOf" srcId="{F0827695-C2BD-441F-A799-20B25A32F961}" destId="{178D0C8E-6BC7-4E82-8288-9582930178D6}" srcOrd="7" destOrd="0" presId="urn:microsoft.com/office/officeart/2008/layout/VerticalCurvedList"/>
    <dgm:cxn modelId="{CD6DEC13-D061-4B2F-B506-2CBE44F48588}" type="presParOf" srcId="{F0827695-C2BD-441F-A799-20B25A32F961}" destId="{4B974195-24A9-432B-B41B-0A3E3EC56D64}" srcOrd="8" destOrd="0" presId="urn:microsoft.com/office/officeart/2008/layout/VerticalCurvedList"/>
    <dgm:cxn modelId="{B734F54F-6DC4-4F59-BD75-FD3F2E9C2AD7}" type="presParOf" srcId="{4B974195-24A9-432B-B41B-0A3E3EC56D64}" destId="{F08DB7DA-4B2B-4E0C-9E77-AC442A7BE9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705DD-8337-4506-B26B-D071119B175A}" type="doc">
      <dgm:prSet loTypeId="urn:microsoft.com/office/officeart/2005/8/layout/cycle8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0B4CAA0-49A6-41BD-85C0-482D86411152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Предложите гипотезу об известном историческом факте</a:t>
          </a:r>
        </a:p>
      </dgm:t>
    </dgm:pt>
    <dgm:pt modelId="{2B40C9CA-D69B-4040-BF99-7D15A1BFB611}" type="parTrans" cxnId="{E66E1581-A6DB-43E1-BF51-E5145CBDF456}">
      <dgm:prSet/>
      <dgm:spPr/>
      <dgm:t>
        <a:bodyPr/>
        <a:lstStyle/>
        <a:p>
          <a:endParaRPr lang="ru-RU" sz="2800">
            <a:latin typeface="Arial Narrow" panose="020B0606020202030204" pitchFamily="34" charset="0"/>
          </a:endParaRPr>
        </a:p>
      </dgm:t>
    </dgm:pt>
    <dgm:pt modelId="{15D72162-668C-4C77-A60D-EB0819757EEE}" type="sibTrans" cxnId="{E66E1581-A6DB-43E1-BF51-E5145CBDF456}">
      <dgm:prSet/>
      <dgm:spPr/>
      <dgm:t>
        <a:bodyPr/>
        <a:lstStyle/>
        <a:p>
          <a:endParaRPr lang="ru-RU" sz="2800">
            <a:latin typeface="Arial Narrow" panose="020B0606020202030204" pitchFamily="34" charset="0"/>
          </a:endParaRPr>
        </a:p>
      </dgm:t>
    </dgm:pt>
    <dgm:pt modelId="{FB34F901-F381-4790-BCE7-331A66C4D285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Тренировка по выработке гипотез</a:t>
          </a:r>
        </a:p>
      </dgm:t>
    </dgm:pt>
    <dgm:pt modelId="{1586E71E-0421-4EC3-AB19-B444226D438C}" type="parTrans" cxnId="{0B20C01A-8040-40C5-97A6-5B57C2FD6E16}">
      <dgm:prSet/>
      <dgm:spPr/>
      <dgm:t>
        <a:bodyPr/>
        <a:lstStyle/>
        <a:p>
          <a:endParaRPr lang="ru-RU" sz="2800">
            <a:latin typeface="Arial Narrow" panose="020B0606020202030204" pitchFamily="34" charset="0"/>
          </a:endParaRPr>
        </a:p>
      </dgm:t>
    </dgm:pt>
    <dgm:pt modelId="{970871C8-A8A0-4E8C-A902-1461142C2112}" type="sibTrans" cxnId="{0B20C01A-8040-40C5-97A6-5B57C2FD6E16}">
      <dgm:prSet/>
      <dgm:spPr/>
      <dgm:t>
        <a:bodyPr/>
        <a:lstStyle/>
        <a:p>
          <a:endParaRPr lang="ru-RU" sz="2800">
            <a:latin typeface="Arial Narrow" panose="020B0606020202030204" pitchFamily="34" charset="0"/>
          </a:endParaRPr>
        </a:p>
      </dgm:t>
    </dgm:pt>
    <dgm:pt modelId="{6CC40B55-AC51-4454-9C60-D4DE940E197C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Полезные и бесполезные предметы</a:t>
          </a:r>
        </a:p>
      </dgm:t>
    </dgm:pt>
    <dgm:pt modelId="{F41834A3-C968-4F5E-80BE-F12B5BC2B263}" type="parTrans" cxnId="{C8C931FB-69C2-4F7D-91E1-6EA469938D3F}">
      <dgm:prSet/>
      <dgm:spPr/>
      <dgm:t>
        <a:bodyPr/>
        <a:lstStyle/>
        <a:p>
          <a:endParaRPr lang="ru-RU" sz="2800">
            <a:latin typeface="Arial Narrow" panose="020B0606020202030204" pitchFamily="34" charset="0"/>
          </a:endParaRPr>
        </a:p>
      </dgm:t>
    </dgm:pt>
    <dgm:pt modelId="{2516DFB6-8594-47F3-9192-95AD898A2898}" type="sibTrans" cxnId="{C8C931FB-69C2-4F7D-91E1-6EA469938D3F}">
      <dgm:prSet/>
      <dgm:spPr/>
      <dgm:t>
        <a:bodyPr/>
        <a:lstStyle/>
        <a:p>
          <a:endParaRPr lang="ru-RU" sz="2800">
            <a:latin typeface="Arial Narrow" panose="020B0606020202030204" pitchFamily="34" charset="0"/>
          </a:endParaRPr>
        </a:p>
      </dgm:t>
    </dgm:pt>
    <dgm:pt modelId="{EF4F1F51-6012-4D00-8118-D437E4895474}">
      <dgm:prSet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Обсуждение известных гипотез</a:t>
          </a:r>
        </a:p>
      </dgm:t>
    </dgm:pt>
    <dgm:pt modelId="{3830A9C2-A345-4F79-8B14-96CC9BB8B4A0}" type="parTrans" cxnId="{A15DB6DE-E175-4C5F-B860-281D182D3D83}">
      <dgm:prSet/>
      <dgm:spPr/>
      <dgm:t>
        <a:bodyPr/>
        <a:lstStyle/>
        <a:p>
          <a:endParaRPr lang="ru-RU"/>
        </a:p>
      </dgm:t>
    </dgm:pt>
    <dgm:pt modelId="{5A32273C-0CCD-48E0-A208-0B8B64C22927}" type="sibTrans" cxnId="{A15DB6DE-E175-4C5F-B860-281D182D3D83}">
      <dgm:prSet/>
      <dgm:spPr/>
      <dgm:t>
        <a:bodyPr/>
        <a:lstStyle/>
        <a:p>
          <a:endParaRPr lang="ru-RU"/>
        </a:p>
      </dgm:t>
    </dgm:pt>
    <dgm:pt modelId="{713A2A6B-C600-4806-88F1-6421A5A914E3}" type="pres">
      <dgm:prSet presAssocID="{227705DD-8337-4506-B26B-D071119B175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DF4C3E-83AD-4145-8913-D882FDAE0E37}" type="pres">
      <dgm:prSet presAssocID="{227705DD-8337-4506-B26B-D071119B175A}" presName="wedge1" presStyleLbl="node1" presStyleIdx="0" presStyleCnt="4"/>
      <dgm:spPr/>
      <dgm:t>
        <a:bodyPr/>
        <a:lstStyle/>
        <a:p>
          <a:endParaRPr lang="ru-RU"/>
        </a:p>
      </dgm:t>
    </dgm:pt>
    <dgm:pt modelId="{AD477219-4A3B-4592-A33F-6B60464C203E}" type="pres">
      <dgm:prSet presAssocID="{227705DD-8337-4506-B26B-D071119B175A}" presName="dummy1a" presStyleCnt="0"/>
      <dgm:spPr/>
    </dgm:pt>
    <dgm:pt modelId="{4FEA31DA-4CF4-42BA-9229-A25A7EC94A4F}" type="pres">
      <dgm:prSet presAssocID="{227705DD-8337-4506-B26B-D071119B175A}" presName="dummy1b" presStyleCnt="0"/>
      <dgm:spPr/>
    </dgm:pt>
    <dgm:pt modelId="{37273C95-2020-411C-ABDA-C63CD0E4F09E}" type="pres">
      <dgm:prSet presAssocID="{227705DD-8337-4506-B26B-D071119B175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F86C1-1246-4891-9DAA-0C7D81CA204B}" type="pres">
      <dgm:prSet presAssocID="{227705DD-8337-4506-B26B-D071119B175A}" presName="wedge2" presStyleLbl="node1" presStyleIdx="1" presStyleCnt="4"/>
      <dgm:spPr/>
      <dgm:t>
        <a:bodyPr/>
        <a:lstStyle/>
        <a:p>
          <a:endParaRPr lang="ru-RU"/>
        </a:p>
      </dgm:t>
    </dgm:pt>
    <dgm:pt modelId="{765B71B0-C014-442D-AD2E-3FA959618013}" type="pres">
      <dgm:prSet presAssocID="{227705DD-8337-4506-B26B-D071119B175A}" presName="dummy2a" presStyleCnt="0"/>
      <dgm:spPr/>
    </dgm:pt>
    <dgm:pt modelId="{0786CCCA-F818-4DF0-8E99-87820C7B1F24}" type="pres">
      <dgm:prSet presAssocID="{227705DD-8337-4506-B26B-D071119B175A}" presName="dummy2b" presStyleCnt="0"/>
      <dgm:spPr/>
    </dgm:pt>
    <dgm:pt modelId="{34949E36-3B6C-4BBC-8582-72CE03EA8DBC}" type="pres">
      <dgm:prSet presAssocID="{227705DD-8337-4506-B26B-D071119B175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D0377-46EB-48EF-9280-BDCDBC1476EE}" type="pres">
      <dgm:prSet presAssocID="{227705DD-8337-4506-B26B-D071119B175A}" presName="wedge3" presStyleLbl="node1" presStyleIdx="2" presStyleCnt="4"/>
      <dgm:spPr/>
      <dgm:t>
        <a:bodyPr/>
        <a:lstStyle/>
        <a:p>
          <a:endParaRPr lang="ru-RU"/>
        </a:p>
      </dgm:t>
    </dgm:pt>
    <dgm:pt modelId="{0FCF5770-DB5C-4BE1-AE09-B4DD783C946C}" type="pres">
      <dgm:prSet presAssocID="{227705DD-8337-4506-B26B-D071119B175A}" presName="dummy3a" presStyleCnt="0"/>
      <dgm:spPr/>
    </dgm:pt>
    <dgm:pt modelId="{E226AEC8-24C7-43C3-B93B-C01562526334}" type="pres">
      <dgm:prSet presAssocID="{227705DD-8337-4506-B26B-D071119B175A}" presName="dummy3b" presStyleCnt="0"/>
      <dgm:spPr/>
    </dgm:pt>
    <dgm:pt modelId="{7E180342-FA8E-42F6-8630-B10EA7C7EB42}" type="pres">
      <dgm:prSet presAssocID="{227705DD-8337-4506-B26B-D071119B175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AFFAA-C8F5-4A1D-9181-C5C25C52DC74}" type="pres">
      <dgm:prSet presAssocID="{227705DD-8337-4506-B26B-D071119B175A}" presName="wedge4" presStyleLbl="node1" presStyleIdx="3" presStyleCnt="4"/>
      <dgm:spPr/>
      <dgm:t>
        <a:bodyPr/>
        <a:lstStyle/>
        <a:p>
          <a:endParaRPr lang="ru-RU"/>
        </a:p>
      </dgm:t>
    </dgm:pt>
    <dgm:pt modelId="{C2063F92-C053-4EEA-BE29-C85A33AF8436}" type="pres">
      <dgm:prSet presAssocID="{227705DD-8337-4506-B26B-D071119B175A}" presName="dummy4a" presStyleCnt="0"/>
      <dgm:spPr/>
    </dgm:pt>
    <dgm:pt modelId="{E12C4800-7659-4E04-826A-665A998851E5}" type="pres">
      <dgm:prSet presAssocID="{227705DD-8337-4506-B26B-D071119B175A}" presName="dummy4b" presStyleCnt="0"/>
      <dgm:spPr/>
    </dgm:pt>
    <dgm:pt modelId="{79E4483B-AAE1-428F-940B-436D45A1FE32}" type="pres">
      <dgm:prSet presAssocID="{227705DD-8337-4506-B26B-D071119B175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3B592-1F10-49DF-9E34-432B7D36BA00}" type="pres">
      <dgm:prSet presAssocID="{15D72162-668C-4C77-A60D-EB0819757EEE}" presName="arrowWedge1" presStyleLbl="fgSibTrans2D1" presStyleIdx="0" presStyleCnt="4"/>
      <dgm:spPr/>
    </dgm:pt>
    <dgm:pt modelId="{B20C874E-6D19-4A50-9C60-8A91DF56545C}" type="pres">
      <dgm:prSet presAssocID="{970871C8-A8A0-4E8C-A902-1461142C2112}" presName="arrowWedge2" presStyleLbl="fgSibTrans2D1" presStyleIdx="1" presStyleCnt="4"/>
      <dgm:spPr/>
    </dgm:pt>
    <dgm:pt modelId="{C240B6F2-EEF5-4D2A-A968-E4A2CED76072}" type="pres">
      <dgm:prSet presAssocID="{2516DFB6-8594-47F3-9192-95AD898A2898}" presName="arrowWedge3" presStyleLbl="fgSibTrans2D1" presStyleIdx="2" presStyleCnt="4"/>
      <dgm:spPr/>
    </dgm:pt>
    <dgm:pt modelId="{F7B4A320-F22F-4AE2-9E8F-5901AD188D7E}" type="pres">
      <dgm:prSet presAssocID="{5A32273C-0CCD-48E0-A208-0B8B64C22927}" presName="arrowWedge4" presStyleLbl="fgSibTrans2D1" presStyleIdx="3" presStyleCnt="4"/>
      <dgm:spPr/>
    </dgm:pt>
  </dgm:ptLst>
  <dgm:cxnLst>
    <dgm:cxn modelId="{09596709-627B-46C2-88F0-9F1AC78E5A6C}" type="presOf" srcId="{60B4CAA0-49A6-41BD-85C0-482D86411152}" destId="{37273C95-2020-411C-ABDA-C63CD0E4F09E}" srcOrd="1" destOrd="0" presId="urn:microsoft.com/office/officeart/2005/8/layout/cycle8"/>
    <dgm:cxn modelId="{C8C931FB-69C2-4F7D-91E1-6EA469938D3F}" srcId="{227705DD-8337-4506-B26B-D071119B175A}" destId="{6CC40B55-AC51-4454-9C60-D4DE940E197C}" srcOrd="2" destOrd="0" parTransId="{F41834A3-C968-4F5E-80BE-F12B5BC2B263}" sibTransId="{2516DFB6-8594-47F3-9192-95AD898A2898}"/>
    <dgm:cxn modelId="{415C72AB-AB5A-4923-AF5D-CC5714A94780}" type="presOf" srcId="{FB34F901-F381-4790-BCE7-331A66C4D285}" destId="{706F86C1-1246-4891-9DAA-0C7D81CA204B}" srcOrd="0" destOrd="0" presId="urn:microsoft.com/office/officeart/2005/8/layout/cycle8"/>
    <dgm:cxn modelId="{A15DB6DE-E175-4C5F-B860-281D182D3D83}" srcId="{227705DD-8337-4506-B26B-D071119B175A}" destId="{EF4F1F51-6012-4D00-8118-D437E4895474}" srcOrd="3" destOrd="0" parTransId="{3830A9C2-A345-4F79-8B14-96CC9BB8B4A0}" sibTransId="{5A32273C-0CCD-48E0-A208-0B8B64C22927}"/>
    <dgm:cxn modelId="{E66E1581-A6DB-43E1-BF51-E5145CBDF456}" srcId="{227705DD-8337-4506-B26B-D071119B175A}" destId="{60B4CAA0-49A6-41BD-85C0-482D86411152}" srcOrd="0" destOrd="0" parTransId="{2B40C9CA-D69B-4040-BF99-7D15A1BFB611}" sibTransId="{15D72162-668C-4C77-A60D-EB0819757EEE}"/>
    <dgm:cxn modelId="{74B705BA-3BE1-4006-973F-E07FA826CEC5}" type="presOf" srcId="{60B4CAA0-49A6-41BD-85C0-482D86411152}" destId="{4ADF4C3E-83AD-4145-8913-D882FDAE0E37}" srcOrd="0" destOrd="0" presId="urn:microsoft.com/office/officeart/2005/8/layout/cycle8"/>
    <dgm:cxn modelId="{60B8D763-AE93-4ACE-A810-2675D8AA20B3}" type="presOf" srcId="{EF4F1F51-6012-4D00-8118-D437E4895474}" destId="{762AFFAA-C8F5-4A1D-9181-C5C25C52DC74}" srcOrd="0" destOrd="0" presId="urn:microsoft.com/office/officeart/2005/8/layout/cycle8"/>
    <dgm:cxn modelId="{1916A046-7FE2-4F0B-8FF1-341309755DBD}" type="presOf" srcId="{FB34F901-F381-4790-BCE7-331A66C4D285}" destId="{34949E36-3B6C-4BBC-8582-72CE03EA8DBC}" srcOrd="1" destOrd="0" presId="urn:microsoft.com/office/officeart/2005/8/layout/cycle8"/>
    <dgm:cxn modelId="{0B20C01A-8040-40C5-97A6-5B57C2FD6E16}" srcId="{227705DD-8337-4506-B26B-D071119B175A}" destId="{FB34F901-F381-4790-BCE7-331A66C4D285}" srcOrd="1" destOrd="0" parTransId="{1586E71E-0421-4EC3-AB19-B444226D438C}" sibTransId="{970871C8-A8A0-4E8C-A902-1461142C2112}"/>
    <dgm:cxn modelId="{6F952288-3300-49F5-A9A8-EABFDA19BC4C}" type="presOf" srcId="{227705DD-8337-4506-B26B-D071119B175A}" destId="{713A2A6B-C600-4806-88F1-6421A5A914E3}" srcOrd="0" destOrd="0" presId="urn:microsoft.com/office/officeart/2005/8/layout/cycle8"/>
    <dgm:cxn modelId="{34914910-EA6C-4B7D-A523-180FBE88F5EC}" type="presOf" srcId="{6CC40B55-AC51-4454-9C60-D4DE940E197C}" destId="{7E180342-FA8E-42F6-8630-B10EA7C7EB42}" srcOrd="1" destOrd="0" presId="urn:microsoft.com/office/officeart/2005/8/layout/cycle8"/>
    <dgm:cxn modelId="{325B44FA-3243-439A-8070-C9A952D3E67F}" type="presOf" srcId="{6CC40B55-AC51-4454-9C60-D4DE940E197C}" destId="{448D0377-46EB-48EF-9280-BDCDBC1476EE}" srcOrd="0" destOrd="0" presId="urn:microsoft.com/office/officeart/2005/8/layout/cycle8"/>
    <dgm:cxn modelId="{2C7FA220-B833-465A-A289-D0CDABF1E4FE}" type="presOf" srcId="{EF4F1F51-6012-4D00-8118-D437E4895474}" destId="{79E4483B-AAE1-428F-940B-436D45A1FE32}" srcOrd="1" destOrd="0" presId="urn:microsoft.com/office/officeart/2005/8/layout/cycle8"/>
    <dgm:cxn modelId="{1DB6E8F5-BA89-45A2-8FBA-A1B307602B4E}" type="presParOf" srcId="{713A2A6B-C600-4806-88F1-6421A5A914E3}" destId="{4ADF4C3E-83AD-4145-8913-D882FDAE0E37}" srcOrd="0" destOrd="0" presId="urn:microsoft.com/office/officeart/2005/8/layout/cycle8"/>
    <dgm:cxn modelId="{46FA936E-6B24-400F-AD92-F3D29559F851}" type="presParOf" srcId="{713A2A6B-C600-4806-88F1-6421A5A914E3}" destId="{AD477219-4A3B-4592-A33F-6B60464C203E}" srcOrd="1" destOrd="0" presId="urn:microsoft.com/office/officeart/2005/8/layout/cycle8"/>
    <dgm:cxn modelId="{90D2E5A9-17C3-4D8B-B4D8-0545AF76EDFF}" type="presParOf" srcId="{713A2A6B-C600-4806-88F1-6421A5A914E3}" destId="{4FEA31DA-4CF4-42BA-9229-A25A7EC94A4F}" srcOrd="2" destOrd="0" presId="urn:microsoft.com/office/officeart/2005/8/layout/cycle8"/>
    <dgm:cxn modelId="{8A286BB5-5DCD-4382-8099-84998DCEDF66}" type="presParOf" srcId="{713A2A6B-C600-4806-88F1-6421A5A914E3}" destId="{37273C95-2020-411C-ABDA-C63CD0E4F09E}" srcOrd="3" destOrd="0" presId="urn:microsoft.com/office/officeart/2005/8/layout/cycle8"/>
    <dgm:cxn modelId="{F36178A4-4D70-4920-9AED-469C58BD4D52}" type="presParOf" srcId="{713A2A6B-C600-4806-88F1-6421A5A914E3}" destId="{706F86C1-1246-4891-9DAA-0C7D81CA204B}" srcOrd="4" destOrd="0" presId="urn:microsoft.com/office/officeart/2005/8/layout/cycle8"/>
    <dgm:cxn modelId="{585BD21E-FC31-438B-A202-6A9FD18031C5}" type="presParOf" srcId="{713A2A6B-C600-4806-88F1-6421A5A914E3}" destId="{765B71B0-C014-442D-AD2E-3FA959618013}" srcOrd="5" destOrd="0" presId="urn:microsoft.com/office/officeart/2005/8/layout/cycle8"/>
    <dgm:cxn modelId="{9335EECF-F4BC-4D76-9046-DE3A495CE240}" type="presParOf" srcId="{713A2A6B-C600-4806-88F1-6421A5A914E3}" destId="{0786CCCA-F818-4DF0-8E99-87820C7B1F24}" srcOrd="6" destOrd="0" presId="urn:microsoft.com/office/officeart/2005/8/layout/cycle8"/>
    <dgm:cxn modelId="{D391A47C-9E47-43B4-A987-C577AEF2AB59}" type="presParOf" srcId="{713A2A6B-C600-4806-88F1-6421A5A914E3}" destId="{34949E36-3B6C-4BBC-8582-72CE03EA8DBC}" srcOrd="7" destOrd="0" presId="urn:microsoft.com/office/officeart/2005/8/layout/cycle8"/>
    <dgm:cxn modelId="{E27165E6-6F79-4495-8DD4-0FBA58064314}" type="presParOf" srcId="{713A2A6B-C600-4806-88F1-6421A5A914E3}" destId="{448D0377-46EB-48EF-9280-BDCDBC1476EE}" srcOrd="8" destOrd="0" presId="urn:microsoft.com/office/officeart/2005/8/layout/cycle8"/>
    <dgm:cxn modelId="{69939A20-1FF0-48A4-81FE-D754E79D0A09}" type="presParOf" srcId="{713A2A6B-C600-4806-88F1-6421A5A914E3}" destId="{0FCF5770-DB5C-4BE1-AE09-B4DD783C946C}" srcOrd="9" destOrd="0" presId="urn:microsoft.com/office/officeart/2005/8/layout/cycle8"/>
    <dgm:cxn modelId="{DF82A462-5301-48AC-8CBE-DED62871FC19}" type="presParOf" srcId="{713A2A6B-C600-4806-88F1-6421A5A914E3}" destId="{E226AEC8-24C7-43C3-B93B-C01562526334}" srcOrd="10" destOrd="0" presId="urn:microsoft.com/office/officeart/2005/8/layout/cycle8"/>
    <dgm:cxn modelId="{98ACBA22-B77E-4895-83F1-4ED426449516}" type="presParOf" srcId="{713A2A6B-C600-4806-88F1-6421A5A914E3}" destId="{7E180342-FA8E-42F6-8630-B10EA7C7EB42}" srcOrd="11" destOrd="0" presId="urn:microsoft.com/office/officeart/2005/8/layout/cycle8"/>
    <dgm:cxn modelId="{CB27CD1E-0B81-4005-BB1F-0A5051825169}" type="presParOf" srcId="{713A2A6B-C600-4806-88F1-6421A5A914E3}" destId="{762AFFAA-C8F5-4A1D-9181-C5C25C52DC74}" srcOrd="12" destOrd="0" presId="urn:microsoft.com/office/officeart/2005/8/layout/cycle8"/>
    <dgm:cxn modelId="{5DFFF111-3431-47AE-A26C-1DF8DF8FD126}" type="presParOf" srcId="{713A2A6B-C600-4806-88F1-6421A5A914E3}" destId="{C2063F92-C053-4EEA-BE29-C85A33AF8436}" srcOrd="13" destOrd="0" presId="urn:microsoft.com/office/officeart/2005/8/layout/cycle8"/>
    <dgm:cxn modelId="{65E83AED-0E3A-4843-93D2-40CB66A16CC4}" type="presParOf" srcId="{713A2A6B-C600-4806-88F1-6421A5A914E3}" destId="{E12C4800-7659-4E04-826A-665A998851E5}" srcOrd="14" destOrd="0" presId="urn:microsoft.com/office/officeart/2005/8/layout/cycle8"/>
    <dgm:cxn modelId="{F3B24F34-89CF-4287-843E-86567C9991C8}" type="presParOf" srcId="{713A2A6B-C600-4806-88F1-6421A5A914E3}" destId="{79E4483B-AAE1-428F-940B-436D45A1FE32}" srcOrd="15" destOrd="0" presId="urn:microsoft.com/office/officeart/2005/8/layout/cycle8"/>
    <dgm:cxn modelId="{09F2483D-B9A0-4EC5-9896-8D9FFF92191D}" type="presParOf" srcId="{713A2A6B-C600-4806-88F1-6421A5A914E3}" destId="{9D63B592-1F10-49DF-9E34-432B7D36BA00}" srcOrd="16" destOrd="0" presId="urn:microsoft.com/office/officeart/2005/8/layout/cycle8"/>
    <dgm:cxn modelId="{739BAB12-FD55-4762-B7E5-C0BD9CBA415C}" type="presParOf" srcId="{713A2A6B-C600-4806-88F1-6421A5A914E3}" destId="{B20C874E-6D19-4A50-9C60-8A91DF56545C}" srcOrd="17" destOrd="0" presId="urn:microsoft.com/office/officeart/2005/8/layout/cycle8"/>
    <dgm:cxn modelId="{C635BFA1-8E4B-4767-8A5E-04B31FDE335F}" type="presParOf" srcId="{713A2A6B-C600-4806-88F1-6421A5A914E3}" destId="{C240B6F2-EEF5-4D2A-A968-E4A2CED76072}" srcOrd="18" destOrd="0" presId="urn:microsoft.com/office/officeart/2005/8/layout/cycle8"/>
    <dgm:cxn modelId="{2C271866-FD57-4F65-89D5-2660F3BA61FF}" type="presParOf" srcId="{713A2A6B-C600-4806-88F1-6421A5A914E3}" destId="{F7B4A320-F22F-4AE2-9E8F-5901AD188D7E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A683382-BF33-422C-82FB-6FE6E66F532A}" type="doc">
      <dgm:prSet loTypeId="urn:microsoft.com/office/officeart/2005/8/layout/default#1" loCatId="list" qsTypeId="urn:microsoft.com/office/officeart/2005/8/quickstyle/3d2#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B9CD854-A2ED-4E5A-B518-B6017B4E256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Наблюдение </a:t>
          </a:r>
          <a:r>
            <a:rPr lang="ru-RU" sz="2400" b="1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за </a:t>
          </a:r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явлениями природы</a:t>
          </a:r>
          <a:endParaRPr lang="ru-RU" sz="2400" b="1" dirty="0">
            <a:solidFill>
              <a:schemeClr val="accent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9E70015B-BFC4-4278-977C-0335CD2F35AC}" type="parTrans" cxnId="{0839F738-119E-46DA-A447-19468FF1D533}">
      <dgm:prSet/>
      <dgm:spPr/>
      <dgm:t>
        <a:bodyPr/>
        <a:lstStyle/>
        <a:p>
          <a:endParaRPr lang="ru-RU"/>
        </a:p>
      </dgm:t>
    </dgm:pt>
    <dgm:pt modelId="{22B6ABDD-31B9-4E1A-AFED-0882C3D9F5FF}" type="sibTrans" cxnId="{0839F738-119E-46DA-A447-19468FF1D533}">
      <dgm:prSet/>
      <dgm:spPr/>
      <dgm:t>
        <a:bodyPr/>
        <a:lstStyle/>
        <a:p>
          <a:endParaRPr lang="ru-RU"/>
        </a:p>
      </dgm:t>
    </dgm:pt>
    <dgm:pt modelId="{32D6E679-C1DE-403F-9E85-4158BE2F2581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Наблюдение за домашними животными</a:t>
          </a:r>
        </a:p>
      </dgm:t>
    </dgm:pt>
    <dgm:pt modelId="{F68A74BE-13A6-4E87-B486-6A9E8F28E40D}" type="parTrans" cxnId="{B8D46488-D808-45C9-8F0A-72BF8DDBC84D}">
      <dgm:prSet/>
      <dgm:spPr/>
      <dgm:t>
        <a:bodyPr/>
        <a:lstStyle/>
        <a:p>
          <a:endParaRPr lang="ru-RU"/>
        </a:p>
      </dgm:t>
    </dgm:pt>
    <dgm:pt modelId="{B113AE58-1A0E-43EA-91A5-F590F783987F}" type="sibTrans" cxnId="{B8D46488-D808-45C9-8F0A-72BF8DDBC84D}">
      <dgm:prSet/>
      <dgm:spPr/>
      <dgm:t>
        <a:bodyPr/>
        <a:lstStyle/>
        <a:p>
          <a:endParaRPr lang="ru-RU"/>
        </a:p>
      </dgm:t>
    </dgm:pt>
    <dgm:pt modelId="{07526706-00B7-4228-8EA0-23CCDFF065A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Наблюдение за аквариумными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рыбками</a:t>
          </a:r>
        </a:p>
      </dgm:t>
    </dgm:pt>
    <dgm:pt modelId="{6419C330-A1EB-42A0-A92F-91E92E8FBB28}" type="parTrans" cxnId="{DF1BB508-2075-4270-B10E-75E5B85B0FBD}">
      <dgm:prSet/>
      <dgm:spPr/>
      <dgm:t>
        <a:bodyPr/>
        <a:lstStyle/>
        <a:p>
          <a:endParaRPr lang="ru-RU"/>
        </a:p>
      </dgm:t>
    </dgm:pt>
    <dgm:pt modelId="{CD9564D4-E3AB-47E3-A8D6-6277F52EF223}" type="sibTrans" cxnId="{DF1BB508-2075-4270-B10E-75E5B85B0FBD}">
      <dgm:prSet/>
      <dgm:spPr/>
      <dgm:t>
        <a:bodyPr/>
        <a:lstStyle/>
        <a:p>
          <a:endParaRPr lang="ru-RU"/>
        </a:p>
      </dgm:t>
    </dgm:pt>
    <dgm:pt modelId="{D8D454EC-2453-4C07-9275-A4699D55FB9D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Советы приезжающим в </a:t>
          </a:r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мегалополис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EFB9EF64-6190-4B30-90F5-BCFF73DED7B3}" type="parTrans" cxnId="{6430A65A-B15A-473A-AB98-5A7CFDBB3229}">
      <dgm:prSet/>
      <dgm:spPr/>
      <dgm:t>
        <a:bodyPr/>
        <a:lstStyle/>
        <a:p>
          <a:endParaRPr lang="ru-RU"/>
        </a:p>
      </dgm:t>
    </dgm:pt>
    <dgm:pt modelId="{72F8EE92-77EC-4A00-B38B-517F6032A536}" type="sibTrans" cxnId="{6430A65A-B15A-473A-AB98-5A7CFDBB3229}">
      <dgm:prSet/>
      <dgm:spPr/>
      <dgm:t>
        <a:bodyPr/>
        <a:lstStyle/>
        <a:p>
          <a:endParaRPr lang="ru-RU"/>
        </a:p>
      </dgm:t>
    </dgm:pt>
    <dgm:pt modelId="{EF2107DA-A023-4713-97A4-A113E356855A}" type="pres">
      <dgm:prSet presAssocID="{1A683382-BF33-422C-82FB-6FE6E66F532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09DA5F-6B3E-4F09-9E16-82F655079F95}" type="pres">
      <dgm:prSet presAssocID="{5B9CD854-A2ED-4E5A-B518-B6017B4E256F}" presName="node" presStyleLbl="node1" presStyleIdx="0" presStyleCnt="4" custScaleX="121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97BCD-6620-4653-95D7-5A97D8C1BD43}" type="pres">
      <dgm:prSet presAssocID="{22B6ABDD-31B9-4E1A-AFED-0882C3D9F5FF}" presName="sibTrans" presStyleCnt="0"/>
      <dgm:spPr/>
    </dgm:pt>
    <dgm:pt modelId="{FBC6CC4F-E5B9-43B6-93CF-77026B854C04}" type="pres">
      <dgm:prSet presAssocID="{32D6E679-C1DE-403F-9E85-4158BE2F2581}" presName="node" presStyleLbl="node1" presStyleIdx="1" presStyleCnt="4" custScaleX="121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B21C1D-24D4-4F37-834C-0881803F78F6}" type="pres">
      <dgm:prSet presAssocID="{B113AE58-1A0E-43EA-91A5-F590F783987F}" presName="sibTrans" presStyleCnt="0"/>
      <dgm:spPr/>
    </dgm:pt>
    <dgm:pt modelId="{65E3F2DD-9888-46A1-A68C-48EF203082B4}" type="pres">
      <dgm:prSet presAssocID="{07526706-00B7-4228-8EA0-23CCDFF065AA}" presName="node" presStyleLbl="node1" presStyleIdx="2" presStyleCnt="4" custScaleX="121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A610A9-3914-4929-8D83-39F0BEBEBAE4}" type="pres">
      <dgm:prSet presAssocID="{CD9564D4-E3AB-47E3-A8D6-6277F52EF223}" presName="sibTrans" presStyleCnt="0"/>
      <dgm:spPr/>
    </dgm:pt>
    <dgm:pt modelId="{8767A3FF-E0D0-45FC-A4BD-E5DD432618BE}" type="pres">
      <dgm:prSet presAssocID="{D8D454EC-2453-4C07-9275-A4699D55FB9D}" presName="node" presStyleLbl="node1" presStyleIdx="3" presStyleCnt="4" custScaleX="125026" custScaleY="107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39F738-119E-46DA-A447-19468FF1D533}" srcId="{1A683382-BF33-422C-82FB-6FE6E66F532A}" destId="{5B9CD854-A2ED-4E5A-B518-B6017B4E256F}" srcOrd="0" destOrd="0" parTransId="{9E70015B-BFC4-4278-977C-0335CD2F35AC}" sibTransId="{22B6ABDD-31B9-4E1A-AFED-0882C3D9F5FF}"/>
    <dgm:cxn modelId="{B8D46488-D808-45C9-8F0A-72BF8DDBC84D}" srcId="{1A683382-BF33-422C-82FB-6FE6E66F532A}" destId="{32D6E679-C1DE-403F-9E85-4158BE2F2581}" srcOrd="1" destOrd="0" parTransId="{F68A74BE-13A6-4E87-B486-6A9E8F28E40D}" sibTransId="{B113AE58-1A0E-43EA-91A5-F590F783987F}"/>
    <dgm:cxn modelId="{BF531320-DACE-4350-84BB-62A75A87294E}" type="presOf" srcId="{1A683382-BF33-422C-82FB-6FE6E66F532A}" destId="{EF2107DA-A023-4713-97A4-A113E356855A}" srcOrd="0" destOrd="0" presId="urn:microsoft.com/office/officeart/2005/8/layout/default#1"/>
    <dgm:cxn modelId="{DF1BB508-2075-4270-B10E-75E5B85B0FBD}" srcId="{1A683382-BF33-422C-82FB-6FE6E66F532A}" destId="{07526706-00B7-4228-8EA0-23CCDFF065AA}" srcOrd="2" destOrd="0" parTransId="{6419C330-A1EB-42A0-A92F-91E92E8FBB28}" sibTransId="{CD9564D4-E3AB-47E3-A8D6-6277F52EF223}"/>
    <dgm:cxn modelId="{07F531A5-92DD-4D31-8805-8AAE45C45458}" type="presOf" srcId="{32D6E679-C1DE-403F-9E85-4158BE2F2581}" destId="{FBC6CC4F-E5B9-43B6-93CF-77026B854C04}" srcOrd="0" destOrd="0" presId="urn:microsoft.com/office/officeart/2005/8/layout/default#1"/>
    <dgm:cxn modelId="{9FE1210B-7D4B-4A81-ADE5-5978EEE39E45}" type="presOf" srcId="{D8D454EC-2453-4C07-9275-A4699D55FB9D}" destId="{8767A3FF-E0D0-45FC-A4BD-E5DD432618BE}" srcOrd="0" destOrd="0" presId="urn:microsoft.com/office/officeart/2005/8/layout/default#1"/>
    <dgm:cxn modelId="{87E49841-5E72-4935-B52A-4F0226FC93D5}" type="presOf" srcId="{07526706-00B7-4228-8EA0-23CCDFF065AA}" destId="{65E3F2DD-9888-46A1-A68C-48EF203082B4}" srcOrd="0" destOrd="0" presId="urn:microsoft.com/office/officeart/2005/8/layout/default#1"/>
    <dgm:cxn modelId="{6430A65A-B15A-473A-AB98-5A7CFDBB3229}" srcId="{1A683382-BF33-422C-82FB-6FE6E66F532A}" destId="{D8D454EC-2453-4C07-9275-A4699D55FB9D}" srcOrd="3" destOrd="0" parTransId="{EFB9EF64-6190-4B30-90F5-BCFF73DED7B3}" sibTransId="{72F8EE92-77EC-4A00-B38B-517F6032A536}"/>
    <dgm:cxn modelId="{8EDC122A-DA03-4E1D-A039-138677A4478D}" type="presOf" srcId="{5B9CD854-A2ED-4E5A-B518-B6017B4E256F}" destId="{5709DA5F-6B3E-4F09-9E16-82F655079F95}" srcOrd="0" destOrd="0" presId="urn:microsoft.com/office/officeart/2005/8/layout/default#1"/>
    <dgm:cxn modelId="{51E5E00E-7583-4308-8879-724E147C1B15}" type="presParOf" srcId="{EF2107DA-A023-4713-97A4-A113E356855A}" destId="{5709DA5F-6B3E-4F09-9E16-82F655079F95}" srcOrd="0" destOrd="0" presId="urn:microsoft.com/office/officeart/2005/8/layout/default#1"/>
    <dgm:cxn modelId="{5E7340BF-196C-4049-ADD9-CB072D168EE1}" type="presParOf" srcId="{EF2107DA-A023-4713-97A4-A113E356855A}" destId="{F8097BCD-6620-4653-95D7-5A97D8C1BD43}" srcOrd="1" destOrd="0" presId="urn:microsoft.com/office/officeart/2005/8/layout/default#1"/>
    <dgm:cxn modelId="{D8EE866F-7328-4D4D-8FC1-81F8B68B34AB}" type="presParOf" srcId="{EF2107DA-A023-4713-97A4-A113E356855A}" destId="{FBC6CC4F-E5B9-43B6-93CF-77026B854C04}" srcOrd="2" destOrd="0" presId="urn:microsoft.com/office/officeart/2005/8/layout/default#1"/>
    <dgm:cxn modelId="{05BAD35B-2707-411A-9903-36CBDCD8596F}" type="presParOf" srcId="{EF2107DA-A023-4713-97A4-A113E356855A}" destId="{50B21C1D-24D4-4F37-834C-0881803F78F6}" srcOrd="3" destOrd="0" presId="urn:microsoft.com/office/officeart/2005/8/layout/default#1"/>
    <dgm:cxn modelId="{C4C08D02-6598-491B-9E96-B108339D6E13}" type="presParOf" srcId="{EF2107DA-A023-4713-97A4-A113E356855A}" destId="{65E3F2DD-9888-46A1-A68C-48EF203082B4}" srcOrd="4" destOrd="0" presId="urn:microsoft.com/office/officeart/2005/8/layout/default#1"/>
    <dgm:cxn modelId="{2775E776-19B2-4366-8CAC-9A48F31EAF4B}" type="presParOf" srcId="{EF2107DA-A023-4713-97A4-A113E356855A}" destId="{DDA610A9-3914-4929-8D83-39F0BEBEBAE4}" srcOrd="5" destOrd="0" presId="urn:microsoft.com/office/officeart/2005/8/layout/default#1"/>
    <dgm:cxn modelId="{E4995613-794F-4C5D-AF90-22AD91182C73}" type="presParOf" srcId="{EF2107DA-A023-4713-97A4-A113E356855A}" destId="{8767A3FF-E0D0-45FC-A4BD-E5DD432618BE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FB093-1192-43E0-872D-B81AC30D825F}">
      <dsp:nvSpPr>
        <dsp:cNvPr id="0" name=""/>
        <dsp:cNvSpPr/>
      </dsp:nvSpPr>
      <dsp:spPr>
        <a:xfrm rot="5400000">
          <a:off x="4229308" y="-733939"/>
          <a:ext cx="1526371" cy="332362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Вопросы о фактах</a:t>
          </a:r>
        </a:p>
      </dsp:txBody>
      <dsp:txXfrm rot="-5400000">
        <a:off x="3884617" y="419085"/>
        <a:ext cx="2215753" cy="1017581"/>
      </dsp:txXfrm>
    </dsp:sp>
    <dsp:sp modelId="{E8F31F0C-C9B0-4F65-9184-44037DFB1F1C}">
      <dsp:nvSpPr>
        <dsp:cNvPr id="0" name=""/>
        <dsp:cNvSpPr/>
      </dsp:nvSpPr>
      <dsp:spPr>
        <a:xfrm>
          <a:off x="5249431" y="308045"/>
          <a:ext cx="1703430" cy="91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70DEE-7108-4EFE-B7BC-BB34D9B7AF94}">
      <dsp:nvSpPr>
        <dsp:cNvPr id="0" name=""/>
        <dsp:cNvSpPr/>
      </dsp:nvSpPr>
      <dsp:spPr>
        <a:xfrm rot="5400000">
          <a:off x="1972403" y="137305"/>
          <a:ext cx="1305612" cy="132794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521453"/>
            <a:satOff val="1739"/>
            <a:lumOff val="274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182562" y="366072"/>
        <a:ext cx="885295" cy="870408"/>
      </dsp:txXfrm>
    </dsp:sp>
    <dsp:sp modelId="{E2E8C3F5-0DC0-485E-8C84-63CAE9F16A65}">
      <dsp:nvSpPr>
        <dsp:cNvPr id="0" name=""/>
        <dsp:cNvSpPr/>
      </dsp:nvSpPr>
      <dsp:spPr>
        <a:xfrm rot="5400000">
          <a:off x="2474791" y="454126"/>
          <a:ext cx="1526371" cy="332362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042906"/>
            <a:satOff val="3478"/>
            <a:lumOff val="549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Угадай, о </a:t>
          </a: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чём 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спросили</a:t>
          </a:r>
        </a:p>
      </dsp:txBody>
      <dsp:txXfrm rot="-5400000">
        <a:off x="2130100" y="1607150"/>
        <a:ext cx="2215753" cy="1017581"/>
      </dsp:txXfrm>
    </dsp:sp>
    <dsp:sp modelId="{81CBE270-F4CC-43A5-BD81-37BB764C3417}">
      <dsp:nvSpPr>
        <dsp:cNvPr id="0" name=""/>
        <dsp:cNvSpPr/>
      </dsp:nvSpPr>
      <dsp:spPr>
        <a:xfrm>
          <a:off x="1457924" y="1603629"/>
          <a:ext cx="1648481" cy="91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E3FE35-F8CB-417C-A960-2873406E3E74}">
      <dsp:nvSpPr>
        <dsp:cNvPr id="0" name=""/>
        <dsp:cNvSpPr/>
      </dsp:nvSpPr>
      <dsp:spPr>
        <a:xfrm rot="5400000">
          <a:off x="5028017" y="1517481"/>
          <a:ext cx="1311000" cy="132794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1564360"/>
            <a:satOff val="5217"/>
            <a:lumOff val="8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5240870" y="1744452"/>
        <a:ext cx="885295" cy="874000"/>
      </dsp:txXfrm>
    </dsp:sp>
    <dsp:sp modelId="{340260E1-2521-4E44-A5F8-B7F5BA51B05C}">
      <dsp:nvSpPr>
        <dsp:cNvPr id="0" name=""/>
        <dsp:cNvSpPr/>
      </dsp:nvSpPr>
      <dsp:spPr>
        <a:xfrm rot="5400000">
          <a:off x="4029107" y="1658983"/>
          <a:ext cx="1526371" cy="332362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085813"/>
            <a:satOff val="6957"/>
            <a:lumOff val="109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Жизненные </a:t>
          </a:r>
          <a:r>
            <a:rPr lang="ru-RU" sz="20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задачи на поиск причины</a:t>
          </a:r>
        </a:p>
      </dsp:txBody>
      <dsp:txXfrm rot="-5400000">
        <a:off x="3684416" y="2812007"/>
        <a:ext cx="2215753" cy="1017581"/>
      </dsp:txXfrm>
    </dsp:sp>
    <dsp:sp modelId="{25A4B0F5-E515-4505-A128-F331A5A76083}">
      <dsp:nvSpPr>
        <dsp:cNvPr id="0" name=""/>
        <dsp:cNvSpPr/>
      </dsp:nvSpPr>
      <dsp:spPr>
        <a:xfrm>
          <a:off x="5249431" y="2899214"/>
          <a:ext cx="1703430" cy="91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1962E8-8DF4-4DA6-A82E-17891F9C2878}">
      <dsp:nvSpPr>
        <dsp:cNvPr id="0" name=""/>
        <dsp:cNvSpPr/>
      </dsp:nvSpPr>
      <dsp:spPr>
        <a:xfrm rot="5400000">
          <a:off x="1619967" y="2615492"/>
          <a:ext cx="1305612" cy="132794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2607266"/>
            <a:satOff val="8696"/>
            <a:lumOff val="1372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830126" y="2844259"/>
        <a:ext cx="885295" cy="870408"/>
      </dsp:txXfrm>
    </dsp:sp>
    <dsp:sp modelId="{3B5684F8-B388-4571-B731-1606FD939148}">
      <dsp:nvSpPr>
        <dsp:cNvPr id="0" name=""/>
        <dsp:cNvSpPr/>
      </dsp:nvSpPr>
      <dsp:spPr>
        <a:xfrm rot="5400000">
          <a:off x="2375102" y="2716854"/>
          <a:ext cx="1526371" cy="361787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3128719"/>
            <a:satOff val="10435"/>
            <a:lumOff val="1647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Какие вопросы помогут узнать тебе новое о предмете, лежащем на столе? </a:t>
          </a:r>
        </a:p>
      </dsp:txBody>
      <dsp:txXfrm rot="-5400000">
        <a:off x="1932330" y="4017000"/>
        <a:ext cx="2411916" cy="1017581"/>
      </dsp:txXfrm>
    </dsp:sp>
    <dsp:sp modelId="{6672196B-607B-41D4-A9EB-9849AA19D0CA}">
      <dsp:nvSpPr>
        <dsp:cNvPr id="0" name=""/>
        <dsp:cNvSpPr/>
      </dsp:nvSpPr>
      <dsp:spPr>
        <a:xfrm>
          <a:off x="1457924" y="4194798"/>
          <a:ext cx="1648481" cy="9158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04399-8E8A-4586-9EBC-122DA1D80570}">
      <dsp:nvSpPr>
        <dsp:cNvPr id="0" name=""/>
        <dsp:cNvSpPr/>
      </dsp:nvSpPr>
      <dsp:spPr>
        <a:xfrm rot="5400000">
          <a:off x="4983675" y="3878381"/>
          <a:ext cx="1305612" cy="132794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5193834" y="4107148"/>
        <a:ext cx="885295" cy="870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9267E-7C44-4AD3-AA91-6CCF1252109E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5E007-C5BB-4ADD-9BB9-7F44CAFFABCB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Зрачок у хищников имеет щелевидную форму. Почему у кошек он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расположен вертикально, а у собак – горизонтально?</a:t>
          </a:r>
        </a:p>
      </dsp:txBody>
      <dsp:txXfrm>
        <a:off x="610504" y="416587"/>
        <a:ext cx="7440913" cy="833607"/>
      </dsp:txXfrm>
    </dsp:sp>
    <dsp:sp modelId="{E9E71C7C-5020-4D74-BB3C-939B3912DED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755CE-CCB9-446E-BB70-E2C38F94EFE1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accent4">
            <a:hueOff val="-1216724"/>
            <a:satOff val="4058"/>
            <a:lumOff val="640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Почему из всего </a:t>
          </a: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животного мира нашей планеты «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электрические» </a:t>
          </a: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органы «встречаются» только у рыб, 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причём </a:t>
          </a: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чаще всего – у морских?</a:t>
          </a:r>
        </a:p>
      </dsp:txBody>
      <dsp:txXfrm>
        <a:off x="1088431" y="1667215"/>
        <a:ext cx="6962986" cy="833607"/>
      </dsp:txXfrm>
    </dsp:sp>
    <dsp:sp modelId="{27DA2CD9-5261-4273-BAAE-B8024F12CC4F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216724"/>
              <a:satOff val="4058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3FA15-9A17-417E-B245-BC09E4EAF694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accent4">
            <a:hueOff val="-2433449"/>
            <a:satOff val="8116"/>
            <a:lumOff val="1281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Если ранним утром войти в воду и опустить руку, то кажется, что она теплее, чем была вчера среди дня. Но ведь за это время вода остыла!</a:t>
          </a:r>
        </a:p>
      </dsp:txBody>
      <dsp:txXfrm>
        <a:off x="1088431" y="2917843"/>
        <a:ext cx="6962986" cy="833607"/>
      </dsp:txXfrm>
    </dsp:sp>
    <dsp:sp modelId="{094627BD-7C53-47CF-BE38-C64757AA761E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433449"/>
              <a:satOff val="8116"/>
              <a:lumOff val="128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D0C8E-6BC7-4E82-8288-9582930178D6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Если длинные волосы погрузить в воду, то они торчат во все стороны. Почему они слипаются, когда мы вынимаем голову из воды?</a:t>
          </a:r>
        </a:p>
      </dsp:txBody>
      <dsp:txXfrm>
        <a:off x="610504" y="4168472"/>
        <a:ext cx="7440913" cy="833607"/>
      </dsp:txXfrm>
    </dsp:sp>
    <dsp:sp modelId="{F08DB7DA-4B2B-4E0C-9E77-AC442A7BE942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650173"/>
              <a:satOff val="12174"/>
              <a:lumOff val="1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9267E-7C44-4AD3-AA91-6CCF1252109E}">
      <dsp:nvSpPr>
        <dsp:cNvPr id="0" name=""/>
        <dsp:cNvSpPr/>
      </dsp:nvSpPr>
      <dsp:spPr>
        <a:xfrm>
          <a:off x="-5866620" y="-897829"/>
          <a:ext cx="6984199" cy="6984199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5E007-C5BB-4ADD-9BB9-7F44CAFFABCB}">
      <dsp:nvSpPr>
        <dsp:cNvPr id="0" name=""/>
        <dsp:cNvSpPr/>
      </dsp:nvSpPr>
      <dsp:spPr>
        <a:xfrm>
          <a:off x="584959" y="398895"/>
          <a:ext cx="7165231" cy="7982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35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Зрачок у хищников имеет щелевидную форму. Почему у кошек он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расположен вертикально, а у собак – горизонтально?</a:t>
          </a:r>
        </a:p>
      </dsp:txBody>
      <dsp:txXfrm>
        <a:off x="584959" y="398895"/>
        <a:ext cx="7165231" cy="798205"/>
      </dsp:txXfrm>
    </dsp:sp>
    <dsp:sp modelId="{E9E71C7C-5020-4D74-BB3C-939B3912DEDF}">
      <dsp:nvSpPr>
        <dsp:cNvPr id="0" name=""/>
        <dsp:cNvSpPr/>
      </dsp:nvSpPr>
      <dsp:spPr>
        <a:xfrm>
          <a:off x="86081" y="299119"/>
          <a:ext cx="997756" cy="997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755CE-CCB9-446E-BB70-E2C38F94EFE1}">
      <dsp:nvSpPr>
        <dsp:cNvPr id="0" name=""/>
        <dsp:cNvSpPr/>
      </dsp:nvSpPr>
      <dsp:spPr>
        <a:xfrm>
          <a:off x="1042588" y="1596410"/>
          <a:ext cx="6707601" cy="798205"/>
        </a:xfrm>
        <a:prstGeom prst="rect">
          <a:avLst/>
        </a:prstGeom>
        <a:solidFill>
          <a:schemeClr val="accent4">
            <a:hueOff val="-1216724"/>
            <a:satOff val="4058"/>
            <a:lumOff val="640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35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Почему из всего </a:t>
          </a: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животного мира нашей планеты «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электрические» </a:t>
          </a: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органы «встречаются» только у рыб, 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причём </a:t>
          </a: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чаще всего – у морских?</a:t>
          </a:r>
        </a:p>
      </dsp:txBody>
      <dsp:txXfrm>
        <a:off x="1042588" y="1596410"/>
        <a:ext cx="6707601" cy="798205"/>
      </dsp:txXfrm>
    </dsp:sp>
    <dsp:sp modelId="{27DA2CD9-5261-4273-BAAE-B8024F12CC4F}">
      <dsp:nvSpPr>
        <dsp:cNvPr id="0" name=""/>
        <dsp:cNvSpPr/>
      </dsp:nvSpPr>
      <dsp:spPr>
        <a:xfrm>
          <a:off x="543710" y="1496634"/>
          <a:ext cx="997756" cy="997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216724"/>
              <a:satOff val="4058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3FA15-9A17-417E-B245-BC09E4EAF694}">
      <dsp:nvSpPr>
        <dsp:cNvPr id="0" name=""/>
        <dsp:cNvSpPr/>
      </dsp:nvSpPr>
      <dsp:spPr>
        <a:xfrm>
          <a:off x="1042588" y="2793925"/>
          <a:ext cx="6707601" cy="798205"/>
        </a:xfrm>
        <a:prstGeom prst="rect">
          <a:avLst/>
        </a:prstGeom>
        <a:solidFill>
          <a:schemeClr val="accent4">
            <a:hueOff val="-2433449"/>
            <a:satOff val="8116"/>
            <a:lumOff val="1281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35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Если ранним утром войти в воду и опустить руку, то кажется, что она теплее, чем была вчера </a:t>
          </a: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в 12 ч </a:t>
          </a:r>
          <a:r>
            <a:rPr lang="ru-RU" sz="2000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дня. Но ведь за это время вода остыла!</a:t>
          </a:r>
        </a:p>
      </dsp:txBody>
      <dsp:txXfrm>
        <a:off x="1042588" y="2793925"/>
        <a:ext cx="6707601" cy="798205"/>
      </dsp:txXfrm>
    </dsp:sp>
    <dsp:sp modelId="{094627BD-7C53-47CF-BE38-C64757AA761E}">
      <dsp:nvSpPr>
        <dsp:cNvPr id="0" name=""/>
        <dsp:cNvSpPr/>
      </dsp:nvSpPr>
      <dsp:spPr>
        <a:xfrm>
          <a:off x="543710" y="2694149"/>
          <a:ext cx="997756" cy="997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433449"/>
              <a:satOff val="8116"/>
              <a:lumOff val="128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D0C8E-6BC7-4E82-8288-9582930178D6}">
      <dsp:nvSpPr>
        <dsp:cNvPr id="0" name=""/>
        <dsp:cNvSpPr/>
      </dsp:nvSpPr>
      <dsp:spPr>
        <a:xfrm>
          <a:off x="584959" y="3991440"/>
          <a:ext cx="7165231" cy="798205"/>
        </a:xfrm>
        <a:prstGeom prst="rect">
          <a:avLst/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357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4">
                  <a:lumMod val="20000"/>
                  <a:lumOff val="80000"/>
                </a:schemeClr>
              </a:solidFill>
              <a:latin typeface="Arial Narrow" panose="020B0606020202030204" pitchFamily="34" charset="0"/>
            </a:rPr>
            <a:t>Если длинные волосы погрузить в воду, то они торчат во все стороны. Почему они слипаются, когда мы вынимаем голову из воды?</a:t>
          </a:r>
        </a:p>
      </dsp:txBody>
      <dsp:txXfrm>
        <a:off x="584959" y="3991440"/>
        <a:ext cx="7165231" cy="798205"/>
      </dsp:txXfrm>
    </dsp:sp>
    <dsp:sp modelId="{F08DB7DA-4B2B-4E0C-9E77-AC442A7BE942}">
      <dsp:nvSpPr>
        <dsp:cNvPr id="0" name=""/>
        <dsp:cNvSpPr/>
      </dsp:nvSpPr>
      <dsp:spPr>
        <a:xfrm>
          <a:off x="86081" y="3891665"/>
          <a:ext cx="997756" cy="997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650173"/>
              <a:satOff val="12174"/>
              <a:lumOff val="1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9267E-7C44-4AD3-AA91-6CCF1252109E}">
      <dsp:nvSpPr>
        <dsp:cNvPr id="0" name=""/>
        <dsp:cNvSpPr/>
      </dsp:nvSpPr>
      <dsp:spPr>
        <a:xfrm>
          <a:off x="-5086636" y="-779250"/>
          <a:ext cx="6057633" cy="6057633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5E007-C5BB-4ADD-9BB9-7F44CAFFABCB}">
      <dsp:nvSpPr>
        <dsp:cNvPr id="0" name=""/>
        <dsp:cNvSpPr/>
      </dsp:nvSpPr>
      <dsp:spPr>
        <a:xfrm>
          <a:off x="508430" y="345893"/>
          <a:ext cx="6519346" cy="69214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3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Назовите варианты нетрадиционного использования предмета. Кто больше?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508430" y="345893"/>
        <a:ext cx="6519346" cy="692146"/>
      </dsp:txXfrm>
    </dsp:sp>
    <dsp:sp modelId="{E9E71C7C-5020-4D74-BB3C-939B3912DEDF}">
      <dsp:nvSpPr>
        <dsp:cNvPr id="0" name=""/>
        <dsp:cNvSpPr/>
      </dsp:nvSpPr>
      <dsp:spPr>
        <a:xfrm>
          <a:off x="75839" y="259374"/>
          <a:ext cx="865183" cy="8651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755CE-CCB9-446E-BB70-E2C38F94EFE1}">
      <dsp:nvSpPr>
        <dsp:cNvPr id="0" name=""/>
        <dsp:cNvSpPr/>
      </dsp:nvSpPr>
      <dsp:spPr>
        <a:xfrm>
          <a:off x="905254" y="1384292"/>
          <a:ext cx="6122522" cy="692146"/>
        </a:xfrm>
        <a:prstGeom prst="rect">
          <a:avLst/>
        </a:prstGeom>
        <a:solidFill>
          <a:schemeClr val="accent4">
            <a:hueOff val="-1216724"/>
            <a:satOff val="4058"/>
            <a:lumOff val="640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3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Назовите как можно больше признаков предмета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905254" y="1384292"/>
        <a:ext cx="6122522" cy="692146"/>
      </dsp:txXfrm>
    </dsp:sp>
    <dsp:sp modelId="{27DA2CD9-5261-4273-BAAE-B8024F12CC4F}">
      <dsp:nvSpPr>
        <dsp:cNvPr id="0" name=""/>
        <dsp:cNvSpPr/>
      </dsp:nvSpPr>
      <dsp:spPr>
        <a:xfrm>
          <a:off x="472662" y="1297774"/>
          <a:ext cx="865183" cy="8651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1216724"/>
              <a:satOff val="4058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3FA15-9A17-417E-B245-BC09E4EAF694}">
      <dsp:nvSpPr>
        <dsp:cNvPr id="0" name=""/>
        <dsp:cNvSpPr/>
      </dsp:nvSpPr>
      <dsp:spPr>
        <a:xfrm>
          <a:off x="905254" y="2422692"/>
          <a:ext cx="6122522" cy="692146"/>
        </a:xfrm>
        <a:prstGeom prst="rect">
          <a:avLst/>
        </a:prstGeom>
        <a:solidFill>
          <a:schemeClr val="accent4">
            <a:hueOff val="-2433449"/>
            <a:satOff val="8116"/>
            <a:lumOff val="1281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3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Решаем бытовые проблемы с помощью материала учебного предмета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905254" y="2422692"/>
        <a:ext cx="6122522" cy="692146"/>
      </dsp:txXfrm>
    </dsp:sp>
    <dsp:sp modelId="{094627BD-7C53-47CF-BE38-C64757AA761E}">
      <dsp:nvSpPr>
        <dsp:cNvPr id="0" name=""/>
        <dsp:cNvSpPr/>
      </dsp:nvSpPr>
      <dsp:spPr>
        <a:xfrm>
          <a:off x="472662" y="2336174"/>
          <a:ext cx="865183" cy="8651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2433449"/>
              <a:satOff val="8116"/>
              <a:lumOff val="128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D0C8E-6BC7-4E82-8288-9582930178D6}">
      <dsp:nvSpPr>
        <dsp:cNvPr id="0" name=""/>
        <dsp:cNvSpPr/>
      </dsp:nvSpPr>
      <dsp:spPr>
        <a:xfrm>
          <a:off x="508430" y="3461092"/>
          <a:ext cx="6519346" cy="692146"/>
        </a:xfrm>
        <a:prstGeom prst="rect">
          <a:avLst/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9391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Наблюдение как способ выявления проблем</a:t>
          </a:r>
          <a:endParaRPr lang="ru-RU" sz="2000" kern="12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508430" y="3461092"/>
        <a:ext cx="6519346" cy="692146"/>
      </dsp:txXfrm>
    </dsp:sp>
    <dsp:sp modelId="{F08DB7DA-4B2B-4E0C-9E77-AC442A7BE942}">
      <dsp:nvSpPr>
        <dsp:cNvPr id="0" name=""/>
        <dsp:cNvSpPr/>
      </dsp:nvSpPr>
      <dsp:spPr>
        <a:xfrm>
          <a:off x="75839" y="3374573"/>
          <a:ext cx="865183" cy="8651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-3650173"/>
              <a:satOff val="12174"/>
              <a:lumOff val="19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F4C3E-83AD-4145-8913-D882FDAE0E37}">
      <dsp:nvSpPr>
        <dsp:cNvPr id="0" name=""/>
        <dsp:cNvSpPr/>
      </dsp:nvSpPr>
      <dsp:spPr>
        <a:xfrm>
          <a:off x="1846563" y="339090"/>
          <a:ext cx="4551680" cy="4551680"/>
        </a:xfrm>
        <a:prstGeom prst="pie">
          <a:avLst>
            <a:gd name="adj1" fmla="val 162000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Предложите гипотезу об известном историческом факте</a:t>
          </a:r>
        </a:p>
      </dsp:txBody>
      <dsp:txXfrm>
        <a:off x="4262746" y="1282480"/>
        <a:ext cx="1679786" cy="1246293"/>
      </dsp:txXfrm>
    </dsp:sp>
    <dsp:sp modelId="{706F86C1-1246-4891-9DAA-0C7D81CA204B}">
      <dsp:nvSpPr>
        <dsp:cNvPr id="0" name=""/>
        <dsp:cNvSpPr/>
      </dsp:nvSpPr>
      <dsp:spPr>
        <a:xfrm>
          <a:off x="1846563" y="491896"/>
          <a:ext cx="4551680" cy="4551680"/>
        </a:xfrm>
        <a:prstGeom prst="pie">
          <a:avLst>
            <a:gd name="adj1" fmla="val 0"/>
            <a:gd name="adj2" fmla="val 5400000"/>
          </a:avLst>
        </a:prstGeom>
        <a:solidFill>
          <a:schemeClr val="accent4">
            <a:hueOff val="-1216724"/>
            <a:satOff val="4058"/>
            <a:lumOff val="6405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Тренировка по выработке гипотез</a:t>
          </a:r>
        </a:p>
      </dsp:txBody>
      <dsp:txXfrm>
        <a:off x="4262746" y="2853893"/>
        <a:ext cx="1679786" cy="1246293"/>
      </dsp:txXfrm>
    </dsp:sp>
    <dsp:sp modelId="{448D0377-46EB-48EF-9280-BDCDBC1476EE}">
      <dsp:nvSpPr>
        <dsp:cNvPr id="0" name=""/>
        <dsp:cNvSpPr/>
      </dsp:nvSpPr>
      <dsp:spPr>
        <a:xfrm>
          <a:off x="1693756" y="491896"/>
          <a:ext cx="4551680" cy="4551680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-2433449"/>
            <a:satOff val="8116"/>
            <a:lumOff val="12811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Полезные и бесполезные предметы</a:t>
          </a:r>
        </a:p>
      </dsp:txBody>
      <dsp:txXfrm>
        <a:off x="2149466" y="2853893"/>
        <a:ext cx="1679786" cy="1246293"/>
      </dsp:txXfrm>
    </dsp:sp>
    <dsp:sp modelId="{762AFFAA-C8F5-4A1D-9181-C5C25C52DC74}">
      <dsp:nvSpPr>
        <dsp:cNvPr id="0" name=""/>
        <dsp:cNvSpPr/>
      </dsp:nvSpPr>
      <dsp:spPr>
        <a:xfrm>
          <a:off x="1693756" y="339090"/>
          <a:ext cx="4551680" cy="4551680"/>
        </a:xfrm>
        <a:prstGeom prst="pie">
          <a:avLst>
            <a:gd name="adj1" fmla="val 10800000"/>
            <a:gd name="adj2" fmla="val 16200000"/>
          </a:avLst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Обсуждение известных гипотез</a:t>
          </a:r>
        </a:p>
      </dsp:txBody>
      <dsp:txXfrm>
        <a:off x="2149466" y="1282480"/>
        <a:ext cx="1679786" cy="1246293"/>
      </dsp:txXfrm>
    </dsp:sp>
    <dsp:sp modelId="{9D63B592-1F10-49DF-9E34-432B7D36BA00}">
      <dsp:nvSpPr>
        <dsp:cNvPr id="0" name=""/>
        <dsp:cNvSpPr/>
      </dsp:nvSpPr>
      <dsp:spPr>
        <a:xfrm>
          <a:off x="1564792" y="57319"/>
          <a:ext cx="5115221" cy="5115221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0C874E-6D19-4A50-9C60-8A91DF56545C}">
      <dsp:nvSpPr>
        <dsp:cNvPr id="0" name=""/>
        <dsp:cNvSpPr/>
      </dsp:nvSpPr>
      <dsp:spPr>
        <a:xfrm>
          <a:off x="1564792" y="210125"/>
          <a:ext cx="5115221" cy="511522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4">
            <a:hueOff val="-1216724"/>
            <a:satOff val="4058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0B6F2-EEF5-4D2A-A968-E4A2CED76072}">
      <dsp:nvSpPr>
        <dsp:cNvPr id="0" name=""/>
        <dsp:cNvSpPr/>
      </dsp:nvSpPr>
      <dsp:spPr>
        <a:xfrm>
          <a:off x="1411985" y="210125"/>
          <a:ext cx="5115221" cy="5115221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-2433449"/>
            <a:satOff val="8116"/>
            <a:lumOff val="1281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4A320-F22F-4AE2-9E8F-5901AD188D7E}">
      <dsp:nvSpPr>
        <dsp:cNvPr id="0" name=""/>
        <dsp:cNvSpPr/>
      </dsp:nvSpPr>
      <dsp:spPr>
        <a:xfrm>
          <a:off x="1411985" y="57319"/>
          <a:ext cx="5115221" cy="5115221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4">
            <a:hueOff val="-3650173"/>
            <a:satOff val="12174"/>
            <a:lumOff val="192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9DA5F-6B3E-4F09-9E16-82F655079F95}">
      <dsp:nvSpPr>
        <dsp:cNvPr id="0" name=""/>
        <dsp:cNvSpPr/>
      </dsp:nvSpPr>
      <dsp:spPr>
        <a:xfrm>
          <a:off x="36134" y="464976"/>
          <a:ext cx="2520714" cy="124399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Наблюдение </a:t>
          </a:r>
          <a:r>
            <a:rPr lang="ru-RU" sz="2400" b="1" kern="12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за </a:t>
          </a: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явлениями природы</a:t>
          </a:r>
          <a:endParaRPr lang="ru-RU" sz="2400" b="1" kern="1200" dirty="0">
            <a:solidFill>
              <a:schemeClr val="accent2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36134" y="464976"/>
        <a:ext cx="2520714" cy="1243998"/>
      </dsp:txXfrm>
    </dsp:sp>
    <dsp:sp modelId="{FBC6CC4F-E5B9-43B6-93CF-77026B854C04}">
      <dsp:nvSpPr>
        <dsp:cNvPr id="0" name=""/>
        <dsp:cNvSpPr/>
      </dsp:nvSpPr>
      <dsp:spPr>
        <a:xfrm>
          <a:off x="2764182" y="464976"/>
          <a:ext cx="2520714" cy="1243998"/>
        </a:xfrm>
        <a:prstGeom prst="rect">
          <a:avLst/>
        </a:prstGeom>
        <a:gradFill rotWithShape="0">
          <a:gsLst>
            <a:gs pos="0">
              <a:schemeClr val="accent4">
                <a:hueOff val="-1216724"/>
                <a:satOff val="4058"/>
                <a:lumOff val="6405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1216724"/>
                <a:satOff val="4058"/>
                <a:lumOff val="6405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Наблюдение за домашними животными</a:t>
          </a:r>
        </a:p>
      </dsp:txBody>
      <dsp:txXfrm>
        <a:off x="2764182" y="464976"/>
        <a:ext cx="2520714" cy="1243998"/>
      </dsp:txXfrm>
    </dsp:sp>
    <dsp:sp modelId="{65E3F2DD-9888-46A1-A68C-48EF203082B4}">
      <dsp:nvSpPr>
        <dsp:cNvPr id="0" name=""/>
        <dsp:cNvSpPr/>
      </dsp:nvSpPr>
      <dsp:spPr>
        <a:xfrm>
          <a:off x="389" y="1964439"/>
          <a:ext cx="2520714" cy="1243998"/>
        </a:xfrm>
        <a:prstGeom prst="rect">
          <a:avLst/>
        </a:prstGeom>
        <a:gradFill rotWithShape="0">
          <a:gsLst>
            <a:gs pos="0">
              <a:schemeClr val="accent4">
                <a:hueOff val="-2433449"/>
                <a:satOff val="8116"/>
                <a:lumOff val="12811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2433449"/>
                <a:satOff val="8116"/>
                <a:lumOff val="12811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Наблюдение за аквариумными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рыбками</a:t>
          </a:r>
        </a:p>
      </dsp:txBody>
      <dsp:txXfrm>
        <a:off x="389" y="1964439"/>
        <a:ext cx="2520714" cy="1243998"/>
      </dsp:txXfrm>
    </dsp:sp>
    <dsp:sp modelId="{8767A3FF-E0D0-45FC-A4BD-E5DD432618BE}">
      <dsp:nvSpPr>
        <dsp:cNvPr id="0" name=""/>
        <dsp:cNvSpPr/>
      </dsp:nvSpPr>
      <dsp:spPr>
        <a:xfrm>
          <a:off x="2728437" y="1916308"/>
          <a:ext cx="2592203" cy="1340259"/>
        </a:xfrm>
        <a:prstGeom prst="rect">
          <a:avLst/>
        </a:prstGeom>
        <a:gradFill rotWithShape="0">
          <a:gsLst>
            <a:gs pos="0">
              <a:schemeClr val="accent4">
                <a:hueOff val="-3650173"/>
                <a:satOff val="12174"/>
                <a:lumOff val="19216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4">
                <a:hueOff val="-3650173"/>
                <a:satOff val="12174"/>
                <a:lumOff val="19216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Советы приезжающим в </a:t>
          </a: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Arial Narrow" panose="020B0606020202030204" pitchFamily="34" charset="0"/>
            </a:rPr>
            <a:t>мегалополис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2728437" y="1916308"/>
        <a:ext cx="2592203" cy="1340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4E283-DF66-420F-8116-5F75B3E8C35B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3A663-DA2A-4C8A-9DF3-9C9C1635D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085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672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380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086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144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385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69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265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362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616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59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677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837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70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044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416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82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2EB6-BBDA-4300-9A38-20A88209176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979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78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328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43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40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20015-04C1-4E58-BC4E-38448E399E3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30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ADF9D4-A9C2-42B1-8997-243DBD8F7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3B489-3CA6-4283-B0E9-AD9C77348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2EA927-0FC3-449E-A879-A92264F4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8DC178-09E4-44BC-B3A0-D0E7BEBA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8FED26-9902-444E-8C3C-E5355911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9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A76DF-134E-4D27-8092-47DCA500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C954C8-277E-4641-A94B-032566C9A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C32BB-BFAA-4B5E-AA79-C6DE8BBE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433EC4-F91B-4D2E-BCFC-40FF915C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ECF2B5-F483-4C1F-8A6A-E95CBE2F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56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6B2515-CBAD-4B8B-A662-7B9B6BA3D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BCA798-851A-4CDE-B5F8-9745CC9B1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B679AB-6BEC-4836-B738-4E91B192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ADDEC-111E-48AA-88E8-9C970133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37BF97-0CED-4FCC-A52E-1B56978E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34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501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8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64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08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22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01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86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549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1496C-27D2-4258-B7BA-92236C07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D7E84-8D6F-406C-B16A-136A15C4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56B3AB-59E3-4ADD-8B08-8C234D9A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9D1B12-A788-4340-9B4D-77F1369C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5938F5-9E95-4E7A-B01A-E990BA5C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98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91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807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817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6708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8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9585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28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615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43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42509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7535A-7F81-47BF-BD0D-B6923EC5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72345B-549B-4CFB-9B6F-6316C542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A2579B-9DF7-4CB8-B0F0-135282F4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875B1-5CEF-4CE0-9B47-122F569B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680E2-CB7F-4FE3-8016-A34C09A1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42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351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7C6389-99FA-C947-ACC1-4773CD405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11192" y="568325"/>
            <a:ext cx="1569583" cy="32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A32E5-70E5-44F1-855A-4D2E22E6E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D1DEDE-8775-416E-B998-A82D64006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0E6600-2D6E-48DF-AE58-A98B8D15B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49105F-175C-42A2-9204-DBDE5A1F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91BE38-CEC1-49B4-AB22-CD11E68E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76CFA3-66DB-4CC1-BC67-E9443D2B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74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4D97F-D666-49EB-96C4-99E51381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1D2E91-7CEF-44F8-AB1B-05F4DDBEC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693A0F-38CE-4846-9EAD-99AD23B4B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FA5F8F-7B41-47AE-835C-8F9C5681A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8F663C9-C7E0-4035-84A9-59CDC0548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078884-4043-411D-B9EA-31E0F8A4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F1C94A-42A3-42A4-9E50-439D0F19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8B3FBD-10FE-4624-958F-9D8156CA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1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E9A82-0A8B-48A7-A851-D83724A4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3B482E-2813-4E5E-9584-91899EE4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4E8E19-0CC4-4248-BB48-9F886A3F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34D176-427A-4F1D-867A-C1C7E36C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5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AE5B7-A367-41DD-9C19-0BEF913C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80BFB2-B119-43ED-94D0-3565FB0F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E7C7D3-34E6-43F9-A399-AB47F89A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F04B4-F6C4-4DFC-9DD4-CD427B7A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CB8021-9CC5-4E27-A5AB-0B0A26E45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0D067D-F584-4700-84ED-D628946C3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6A3C0B-535F-4046-8C64-14D65918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21A503-17CF-42C3-BC78-A8B165BA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4B817B-6715-4EC5-A43E-30A200F0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8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9BCDD-D282-4DE5-A7D5-B4148DA0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50FFD9-1227-41A7-A547-7D23AC8F6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D0414F-080C-44C9-90E3-CD3352865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2343FB-7BAA-4B35-A659-8B6B7C9A5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31E011-9656-418A-A5F0-FAF7FDA3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916715-BB8B-4678-B04F-901BE507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8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1703B-C72A-4ABA-B284-E2022050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975B4-4C21-420F-8278-0E9E610BB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C42BD-8FE7-4C71-874B-1CD4E244C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24AA6-35D2-4966-8950-36F5A8E678EE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9CC40-B68F-4CA2-9655-E8650D8F5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996B18-3124-48A4-A75B-4007A156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E6C7-3DB5-4CEA-BE86-0152E48A7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6BA182-75CF-448C-A1C9-F5E983448977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BBAAFF-5DA9-4695-8650-3AC011808B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30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tmp"/><Relationship Id="rId5" Type="http://schemas.openxmlformats.org/officeDocument/2006/relationships/image" Target="../media/image58.tmp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tmp"/><Relationship Id="rId5" Type="http://schemas.openxmlformats.org/officeDocument/2006/relationships/image" Target="../media/image60.tmp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ont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s://globallab.org/" TargetMode="Externa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loballab.org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8.tm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1.png"/><Relationship Id="rId4" Type="http://schemas.openxmlformats.org/officeDocument/2006/relationships/hyperlink" Target="https://globallab.org/ru/store/market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tmp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46299" y="-104171"/>
            <a:ext cx="7789762" cy="7083706"/>
          </a:xfrm>
          <a:custGeom>
            <a:avLst/>
            <a:gdLst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6180881 w 7153155"/>
              <a:gd name="connsiteY4" fmla="*/ 703740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5648445 w 7153155"/>
              <a:gd name="connsiteY4" fmla="*/ 706055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648445 w 7153155"/>
              <a:gd name="connsiteY4" fmla="*/ 7048983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6385166 w 7153155"/>
              <a:gd name="connsiteY4" fmla="*/ 699110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3155" h="7083706">
                <a:moveTo>
                  <a:pt x="23150" y="92597"/>
                </a:moveTo>
                <a:lnTo>
                  <a:pt x="23150" y="0"/>
                </a:lnTo>
                <a:lnTo>
                  <a:pt x="6375484" y="57873"/>
                </a:lnTo>
                <a:lnTo>
                  <a:pt x="7153155" y="3530278"/>
                </a:lnTo>
                <a:lnTo>
                  <a:pt x="6385166" y="6991109"/>
                </a:lnTo>
                <a:lnTo>
                  <a:pt x="0" y="7083706"/>
                </a:lnTo>
                <a:cubicBezTo>
                  <a:pt x="7717" y="4753336"/>
                  <a:pt x="15433" y="2422967"/>
                  <a:pt x="23150" y="92597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306153" y="1327387"/>
            <a:ext cx="7321807" cy="221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70000"/>
              </a:lnSpc>
              <a:defRPr sz="11600">
                <a:solidFill>
                  <a:schemeClr val="accent1">
                    <a:lumOff val="16847"/>
                  </a:scheme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Muller Bold"/>
                <a:cs typeface="Arial" panose="020B0604020202020204" pitchFamily="34" charset="0"/>
                <a:sym typeface="Muller Bold"/>
              </a:rPr>
              <a:t>Проектная и</a:t>
            </a:r>
            <a:r>
              <a:rPr lang="ru-RU" sz="4000" dirty="0">
                <a:solidFill>
                  <a:schemeClr val="tx1">
                    <a:lumMod val="95000"/>
                  </a:schemeClr>
                </a:solidFill>
                <a:sym typeface="Muller Bold"/>
              </a:rPr>
              <a:t> </a:t>
            </a:r>
            <a:r>
              <a:rPr lang="ru-RU" sz="40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uller Bold"/>
              </a:rPr>
              <a:t>учебно-исследовательская </a:t>
            </a:r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uller Bold"/>
              </a:rPr>
              <a:t>деятельность учащихся как составляющая новой редакции ФГОС</a:t>
            </a:r>
            <a:endParaRPr sz="40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Еще больше  новых брендов"/>
          <p:cNvSpPr txBox="1"/>
          <p:nvPr/>
        </p:nvSpPr>
        <p:spPr>
          <a:xfrm>
            <a:off x="306153" y="5805186"/>
            <a:ext cx="6487930" cy="396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Пешкова Анна 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Вячеславовна,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endParaRPr lang="ru-RU" sz="2800" dirty="0" smtClean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22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39" y="4959414"/>
            <a:ext cx="571571" cy="571571"/>
          </a:xfrm>
          <a:prstGeom prst="rect">
            <a:avLst/>
          </a:prstGeom>
        </p:spPr>
      </p:pic>
      <p:sp>
        <p:nvSpPr>
          <p:cNvPr id="51" name="Овал 50"/>
          <p:cNvSpPr/>
          <p:nvPr/>
        </p:nvSpPr>
        <p:spPr>
          <a:xfrm>
            <a:off x="-1490964" y="4969508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-1518878" y="-1163706"/>
            <a:ext cx="2327412" cy="2327412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70" y="848662"/>
            <a:ext cx="6074788" cy="2496488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50" y="184592"/>
            <a:ext cx="5629684" cy="723995"/>
          </a:xfrm>
          <a:prstGeom prst="rect">
            <a:avLst/>
          </a:prstGeom>
        </p:spPr>
      </p:pic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84"/>
          <a:stretch/>
        </p:blipFill>
        <p:spPr>
          <a:xfrm>
            <a:off x="1835950" y="3526244"/>
            <a:ext cx="5967488" cy="4829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CC0243-3BD5-4BB4-A3B8-D76A19495476}"/>
              </a:ext>
            </a:extLst>
          </p:cNvPr>
          <p:cNvSpPr/>
          <p:nvPr/>
        </p:nvSpPr>
        <p:spPr>
          <a:xfrm>
            <a:off x="8890559" y="13137"/>
            <a:ext cx="3364836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D5789D0-3D89-8F0D-D990-43637B7E65AB}"/>
              </a:ext>
            </a:extLst>
          </p:cNvPr>
          <p:cNvSpPr/>
          <p:nvPr/>
        </p:nvSpPr>
        <p:spPr>
          <a:xfrm>
            <a:off x="9035716" y="1567275"/>
            <a:ext cx="316939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solidFill>
                  <a:srgbClr val="1B3281"/>
                </a:solidFill>
                <a:latin typeface="Arial Narrow" panose="020B0606020202030204" pitchFamily="34" charset="0"/>
              </a:rPr>
              <a:t>Примеры заданий ОГЭ. Физика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0A7C4CA-18D7-409C-0B03-AB28DF714D81}"/>
              </a:ext>
            </a:extLst>
          </p:cNvPr>
          <p:cNvSpPr/>
          <p:nvPr/>
        </p:nvSpPr>
        <p:spPr>
          <a:xfrm>
            <a:off x="908059" y="184592"/>
            <a:ext cx="590302" cy="585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 descr="Вырезка экрана">
            <a:extLst>
              <a:ext uri="{FF2B5EF4-FFF2-40B4-BE49-F238E27FC236}">
                <a16:creationId xmlns:a16="http://schemas.microsoft.com/office/drawing/2014/main" id="{7DFA41F4-5485-41F8-DB72-EFF6BB727E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" b="18940"/>
          <a:stretch/>
        </p:blipFill>
        <p:spPr>
          <a:xfrm>
            <a:off x="5915068" y="4009220"/>
            <a:ext cx="2609052" cy="263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Вырезка экрана">
            <a:extLst>
              <a:ext uri="{FF2B5EF4-FFF2-40B4-BE49-F238E27FC236}">
                <a16:creationId xmlns:a16="http://schemas.microsoft.com/office/drawing/2014/main" id="{F43B8307-121C-5A01-3FDE-95D013C0BF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8" r="78052"/>
          <a:stretch/>
        </p:blipFill>
        <p:spPr>
          <a:xfrm>
            <a:off x="1859591" y="4190314"/>
            <a:ext cx="1309735" cy="1558388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27B8A5ED-DA6B-DA17-8310-917A75EFB7CC}"/>
              </a:ext>
            </a:extLst>
          </p:cNvPr>
          <p:cNvSpPr/>
          <p:nvPr/>
        </p:nvSpPr>
        <p:spPr>
          <a:xfrm>
            <a:off x="899834" y="1015876"/>
            <a:ext cx="590302" cy="58542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19824D43-0B05-7BE1-ACE4-3494A34C8D12}"/>
              </a:ext>
            </a:extLst>
          </p:cNvPr>
          <p:cNvSpPr/>
          <p:nvPr/>
        </p:nvSpPr>
        <p:spPr>
          <a:xfrm>
            <a:off x="908059" y="3442137"/>
            <a:ext cx="590302" cy="58542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3943B3-65BA-3241-2788-66C28E6540DF}"/>
              </a:ext>
            </a:extLst>
          </p:cNvPr>
          <p:cNvSpPr txBox="1"/>
          <p:nvPr/>
        </p:nvSpPr>
        <p:spPr>
          <a:xfrm>
            <a:off x="1035460" y="256947"/>
            <a:ext cx="30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FE9562-CC95-A351-3760-DB675481DDC1}"/>
              </a:ext>
            </a:extLst>
          </p:cNvPr>
          <p:cNvSpPr txBox="1"/>
          <p:nvPr/>
        </p:nvSpPr>
        <p:spPr>
          <a:xfrm>
            <a:off x="1057098" y="1090272"/>
            <a:ext cx="30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D5CB52-174C-283D-A497-265F26FFC2C7}"/>
              </a:ext>
            </a:extLst>
          </p:cNvPr>
          <p:cNvSpPr txBox="1"/>
          <p:nvPr/>
        </p:nvSpPr>
        <p:spPr>
          <a:xfrm>
            <a:off x="1047146" y="3534796"/>
            <a:ext cx="309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77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46299" y="-104171"/>
            <a:ext cx="7789762" cy="7083706"/>
          </a:xfrm>
          <a:custGeom>
            <a:avLst/>
            <a:gdLst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6180881 w 7153155"/>
              <a:gd name="connsiteY4" fmla="*/ 703740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5648445 w 7153155"/>
              <a:gd name="connsiteY4" fmla="*/ 706055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648445 w 7153155"/>
              <a:gd name="connsiteY4" fmla="*/ 7048983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6385166 w 7153155"/>
              <a:gd name="connsiteY4" fmla="*/ 699110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3155" h="7083706">
                <a:moveTo>
                  <a:pt x="23150" y="92597"/>
                </a:moveTo>
                <a:lnTo>
                  <a:pt x="23150" y="0"/>
                </a:lnTo>
                <a:lnTo>
                  <a:pt x="6375484" y="57873"/>
                </a:lnTo>
                <a:lnTo>
                  <a:pt x="7153155" y="3530278"/>
                </a:lnTo>
                <a:lnTo>
                  <a:pt x="6385166" y="6991109"/>
                </a:lnTo>
                <a:lnTo>
                  <a:pt x="0" y="7083706"/>
                </a:lnTo>
                <a:cubicBezTo>
                  <a:pt x="7717" y="4753336"/>
                  <a:pt x="15433" y="2422967"/>
                  <a:pt x="23150" y="92597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421656" y="1841930"/>
            <a:ext cx="7321807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Приемы организации учебно-исследовательской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85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Овал 43"/>
          <p:cNvSpPr/>
          <p:nvPr/>
        </p:nvSpPr>
        <p:spPr>
          <a:xfrm>
            <a:off x="1568685" y="2858424"/>
            <a:ext cx="1018667" cy="101866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2250064" y="3962852"/>
            <a:ext cx="1018667" cy="101866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85601" y="1695038"/>
            <a:ext cx="1018667" cy="101866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51916" y="533163"/>
            <a:ext cx="943019" cy="94301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97260" y="773841"/>
            <a:ext cx="3980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1B3281"/>
                </a:solidFill>
                <a:latin typeface="Arial Narrow" panose="020B0606020202030204" pitchFamily="34" charset="0"/>
              </a:rPr>
              <a:t>Зачем нужно то, что я делаю?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157119" y="1889559"/>
            <a:ext cx="3918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1B3281"/>
                </a:solidFill>
                <a:latin typeface="Arial Narrow" panose="020B0606020202030204" pitchFamily="34" charset="0"/>
              </a:rPr>
              <a:t>Мне должно быть интересно!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759398" y="3104031"/>
            <a:ext cx="2946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 Narrow" panose="020B0606020202030204" pitchFamily="34" charset="0"/>
              </a:rPr>
              <a:t>Как устроен процесс?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368130" y="4209640"/>
            <a:ext cx="368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 Narrow" panose="020B0606020202030204" pitchFamily="34" charset="0"/>
              </a:rPr>
              <a:t>У меня должно получаться!</a:t>
            </a:r>
          </a:p>
        </p:txBody>
      </p:sp>
      <p:pic>
        <p:nvPicPr>
          <p:cNvPr id="2" name="Рисунок 1" descr="Children Who Question Everything Likely to be Secure and Successful Adul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7" t="14984"/>
          <a:stretch/>
        </p:blipFill>
        <p:spPr>
          <a:xfrm>
            <a:off x="6663032" y="4617764"/>
            <a:ext cx="2286755" cy="2142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</a:rPr>
              <a:t>Подготовительный этап </a:t>
            </a:r>
          </a:p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</a:rPr>
              <a:t>(мотивация к деятельности)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1598FA-DDAE-AE5F-D2E1-10FECBDE30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57" y="773841"/>
            <a:ext cx="451935" cy="451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0DE9F3-CDB9-ED49-FCF9-73792F0F52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429" y="4246217"/>
            <a:ext cx="451935" cy="4519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608E-F383-9E2D-FA03-0095E415EE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29" y="3141789"/>
            <a:ext cx="451935" cy="4519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B2105D-D075-0F68-3968-D61422020E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92" y="1983382"/>
            <a:ext cx="451935" cy="4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Обучение методам исследования – развитие умений задавать </a:t>
            </a:r>
            <a:r>
              <a:rPr lang="ru-RU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вопросы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2" y="97106"/>
            <a:ext cx="5575362" cy="350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2" y="3686533"/>
            <a:ext cx="5575362" cy="271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flipH="1">
            <a:off x="5953124" y="6334097"/>
            <a:ext cx="3281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Источник: Комплект кейсов по естественно-научной грамотности. </a:t>
            </a:r>
            <a:r>
              <a:rPr lang="ru-RU" sz="1200" dirty="0" smtClean="0">
                <a:latin typeface="Arial Narrow" panose="020B0606020202030204" pitchFamily="34" charset="0"/>
              </a:rPr>
              <a:t>– Москва</a:t>
            </a:r>
            <a:r>
              <a:rPr lang="ru-RU" sz="1200" dirty="0">
                <a:latin typeface="Arial Narrow" panose="020B0606020202030204" pitchFamily="34" charset="0"/>
              </a:rPr>
              <a:t>:</a:t>
            </a:r>
            <a:r>
              <a:rPr lang="ru-RU" sz="1200" dirty="0" smtClean="0">
                <a:latin typeface="Arial Narrow" panose="020B0606020202030204" pitchFamily="34" charset="0"/>
              </a:rPr>
              <a:t> </a:t>
            </a:r>
            <a:r>
              <a:rPr lang="ru-RU" sz="1200" dirty="0" smtClean="0">
                <a:latin typeface="Arial Narrow" panose="020B0606020202030204" pitchFamily="34" charset="0"/>
              </a:rPr>
              <a:t>ФМЦ, 2022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70"/>
          <a:stretch/>
        </p:blipFill>
        <p:spPr>
          <a:xfrm>
            <a:off x="5195991" y="1714354"/>
            <a:ext cx="3781780" cy="89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3E5FD6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5909787" y="1344338"/>
            <a:ext cx="3176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Кейс: Всегда природа звуками полна</a:t>
            </a:r>
            <a:endParaRPr lang="ru-RU" sz="14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05959216-8392-07B4-C288-A859C1D0BA4D}"/>
              </a:ext>
            </a:extLst>
          </p:cNvPr>
          <p:cNvSpPr/>
          <p:nvPr/>
        </p:nvSpPr>
        <p:spPr>
          <a:xfrm rot="5400000">
            <a:off x="8780195" y="3523646"/>
            <a:ext cx="1222939" cy="47707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Формируем умение </a:t>
            </a: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задавать вопросы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017CF8-DFD3-A213-2FC1-3D66A75AE2A0}"/>
              </a:ext>
            </a:extLst>
          </p:cNvPr>
          <p:cNvSpPr txBox="1"/>
          <p:nvPr/>
        </p:nvSpPr>
        <p:spPr>
          <a:xfrm>
            <a:off x="7722628" y="3320507"/>
            <a:ext cx="61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B23B5D-7AE3-2956-AD91-61E1ADF3E2BB}"/>
              </a:ext>
            </a:extLst>
          </p:cNvPr>
          <p:cNvSpPr txBox="1"/>
          <p:nvPr/>
        </p:nvSpPr>
        <p:spPr>
          <a:xfrm>
            <a:off x="6739527" y="5464345"/>
            <a:ext cx="61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D3748-CA2F-E538-E160-81EC3277D9DF}"/>
              </a:ext>
            </a:extLst>
          </p:cNvPr>
          <p:cNvSpPr txBox="1"/>
          <p:nvPr/>
        </p:nvSpPr>
        <p:spPr>
          <a:xfrm>
            <a:off x="8439884" y="5282650"/>
            <a:ext cx="61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70BF2-611D-53DC-715E-728FF97219E8}"/>
              </a:ext>
            </a:extLst>
          </p:cNvPr>
          <p:cNvSpPr txBox="1"/>
          <p:nvPr/>
        </p:nvSpPr>
        <p:spPr>
          <a:xfrm>
            <a:off x="7799341" y="5001609"/>
            <a:ext cx="61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A658D-A0D5-934A-BBB1-2EA7D855A0E2}"/>
              </a:ext>
            </a:extLst>
          </p:cNvPr>
          <p:cNvSpPr txBox="1"/>
          <p:nvPr/>
        </p:nvSpPr>
        <p:spPr>
          <a:xfrm>
            <a:off x="8431885" y="4010647"/>
            <a:ext cx="61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rgbClr val="0070C0"/>
                </a:solidFill>
              </a:rPr>
              <a:t>?</a:t>
            </a: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74CA2E38-E0DF-DD6F-DDC3-7594C73BB9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665068"/>
              </p:ext>
            </p:extLst>
          </p:nvPr>
        </p:nvGraphicFramePr>
        <p:xfrm>
          <a:off x="1278246" y="-126459"/>
          <a:ext cx="84107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5EFCFDD-692D-F08D-0B28-FAC43DF35573}"/>
              </a:ext>
            </a:extLst>
          </p:cNvPr>
          <p:cNvGrpSpPr/>
          <p:nvPr/>
        </p:nvGrpSpPr>
        <p:grpSpPr>
          <a:xfrm>
            <a:off x="75563" y="-90652"/>
            <a:ext cx="2486234" cy="3619174"/>
            <a:chOff x="9248503" y="2137748"/>
            <a:chExt cx="2486234" cy="36191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C6DB3F-7729-B3CF-1268-D0547997F899}"/>
                </a:ext>
              </a:extLst>
            </p:cNvPr>
            <p:cNvSpPr txBox="1"/>
            <p:nvPr/>
          </p:nvSpPr>
          <p:spPr>
            <a:xfrm>
              <a:off x="10262179" y="2137748"/>
              <a:ext cx="7602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dirty="0">
                  <a:solidFill>
                    <a:srgbClr val="0070C0"/>
                  </a:solidFill>
                </a:rPr>
                <a:t>?</a:t>
              </a: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32903F73-74B8-B22C-7A4F-34B8FFCBFB32}"/>
                </a:ext>
              </a:extLst>
            </p:cNvPr>
            <p:cNvGrpSpPr/>
            <p:nvPr/>
          </p:nvGrpSpPr>
          <p:grpSpPr>
            <a:xfrm>
              <a:off x="9248503" y="3069920"/>
              <a:ext cx="2486234" cy="2687002"/>
              <a:chOff x="9248503" y="3069920"/>
              <a:chExt cx="2486234" cy="268700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037AB7-6F8B-E4CF-B91B-B318F3B2D61A}"/>
                  </a:ext>
                </a:extLst>
              </p:cNvPr>
              <p:cNvSpPr txBox="1"/>
              <p:nvPr/>
            </p:nvSpPr>
            <p:spPr>
              <a:xfrm>
                <a:off x="9248503" y="4433483"/>
                <a:ext cx="76023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dirty="0">
                    <a:solidFill>
                      <a:srgbClr val="0070C0"/>
                    </a:solidFill>
                  </a:rPr>
                  <a:t>?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0C06FE-2C3C-146C-B003-210AEA028828}"/>
                  </a:ext>
                </a:extLst>
              </p:cNvPr>
              <p:cNvSpPr txBox="1"/>
              <p:nvPr/>
            </p:nvSpPr>
            <p:spPr>
              <a:xfrm>
                <a:off x="10116737" y="4127915"/>
                <a:ext cx="76023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dirty="0">
                    <a:solidFill>
                      <a:srgbClr val="0070C0"/>
                    </a:solidFill>
                  </a:rPr>
                  <a:t>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C6B8B5-BD4A-874B-F58E-9192F287DF67}"/>
                  </a:ext>
                </a:extLst>
              </p:cNvPr>
              <p:cNvSpPr txBox="1"/>
              <p:nvPr/>
            </p:nvSpPr>
            <p:spPr>
              <a:xfrm>
                <a:off x="9618140" y="3278523"/>
                <a:ext cx="76023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dirty="0">
                    <a:solidFill>
                      <a:srgbClr val="0070C0"/>
                    </a:solidFill>
                  </a:rPr>
                  <a:t>?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C073F3-DCC4-E04F-3257-2CB0C1C5CF96}"/>
                  </a:ext>
                </a:extLst>
              </p:cNvPr>
              <p:cNvSpPr txBox="1"/>
              <p:nvPr/>
            </p:nvSpPr>
            <p:spPr>
              <a:xfrm>
                <a:off x="10974500" y="3069920"/>
                <a:ext cx="76023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dirty="0">
                    <a:solidFill>
                      <a:srgbClr val="0070C0"/>
                    </a:solidFill>
                  </a:rPr>
                  <a:t>?</a:t>
                </a:r>
              </a:p>
            </p:txBody>
          </p:sp>
        </p:grpSp>
      </p:grpSp>
      <p:sp>
        <p:nvSpPr>
          <p:cNvPr id="12" name="Скругленная прямоугольная выноска 11"/>
          <p:cNvSpPr/>
          <p:nvPr/>
        </p:nvSpPr>
        <p:spPr>
          <a:xfrm>
            <a:off x="8139451" y="3533329"/>
            <a:ext cx="3802484" cy="786490"/>
          </a:xfrm>
          <a:prstGeom prst="wedgeRoundRectCallout">
            <a:avLst>
              <a:gd name="adj1" fmla="val -77904"/>
              <a:gd name="adj2" fmla="val -81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какой целью утаптывают снег вокруг фруктовых деревьев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11219" y="5282649"/>
            <a:ext cx="2363887" cy="1042399"/>
          </a:xfrm>
          <a:prstGeom prst="wedgeRoundRectCallout">
            <a:avLst>
              <a:gd name="adj1" fmla="val 68344"/>
              <a:gd name="adj2" fmla="val -970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предлагается задать вопросы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9166" y="887278"/>
            <a:ext cx="2489498" cy="2127074"/>
          </a:xfrm>
          <a:prstGeom prst="wedgeRoundRectCallout">
            <a:avLst>
              <a:gd name="adj1" fmla="val 91375"/>
              <a:gd name="adj2" fmla="val -96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у доски получает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вопросом и формулирует ответ.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должны догадаться,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8342185" y="475516"/>
            <a:ext cx="3021868" cy="574608"/>
          </a:xfrm>
          <a:prstGeom prst="wedgeRoundRectCallout">
            <a:avLst>
              <a:gd name="adj1" fmla="val -81643"/>
              <a:gd name="adj2" fmla="val -27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Что? Где? Когда? Как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8BE6F3F9-A360-2C9F-BA9F-C48F17FBFD29}"/>
              </a:ext>
            </a:extLst>
          </p:cNvPr>
          <p:cNvCxnSpPr>
            <a:cxnSpLocks/>
          </p:cNvCxnSpPr>
          <p:nvPr/>
        </p:nvCxnSpPr>
        <p:spPr>
          <a:xfrm>
            <a:off x="6684814" y="501868"/>
            <a:ext cx="5507186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84B2060-977C-7F9A-AB03-BBBFD43A188E}"/>
              </a:ext>
            </a:extLst>
          </p:cNvPr>
          <p:cNvCxnSpPr>
            <a:cxnSpLocks/>
          </p:cNvCxnSpPr>
          <p:nvPr/>
        </p:nvCxnSpPr>
        <p:spPr>
          <a:xfrm>
            <a:off x="5796540" y="731265"/>
            <a:ext cx="6395460" cy="0"/>
          </a:xfrm>
          <a:prstGeom prst="line">
            <a:avLst/>
          </a:prstGeom>
          <a:ln w="38100" cap="rnd">
            <a:solidFill>
              <a:srgbClr val="007BB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F935E54-FD4C-B458-3003-6E3EDAB65AD9}"/>
              </a:ext>
            </a:extLst>
          </p:cNvPr>
          <p:cNvCxnSpPr>
            <a:cxnSpLocks/>
          </p:cNvCxnSpPr>
          <p:nvPr/>
        </p:nvCxnSpPr>
        <p:spPr>
          <a:xfrm>
            <a:off x="6739678" y="965959"/>
            <a:ext cx="5452322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067190" y="2464354"/>
            <a:ext cx="3720819" cy="0"/>
          </a:xfrm>
          <a:prstGeom prst="line">
            <a:avLst/>
          </a:prstGeom>
          <a:ln w="28575">
            <a:solidFill>
              <a:srgbClr val="1B328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985818" y="5172362"/>
            <a:ext cx="5883564" cy="0"/>
          </a:xfrm>
          <a:prstGeom prst="line">
            <a:avLst/>
          </a:prstGeom>
          <a:ln w="28575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1876447" y="4973778"/>
            <a:ext cx="341746" cy="341746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4280" y="4954783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7" name="Овал 26"/>
          <p:cNvSpPr/>
          <p:nvPr/>
        </p:nvSpPr>
        <p:spPr>
          <a:xfrm>
            <a:off x="3799165" y="5001489"/>
            <a:ext cx="341746" cy="341746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22911" y="4984921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9" name="Овал 28"/>
          <p:cNvSpPr/>
          <p:nvPr/>
        </p:nvSpPr>
        <p:spPr>
          <a:xfrm>
            <a:off x="5697803" y="5001489"/>
            <a:ext cx="341746" cy="341746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13986" y="4977301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31" name="Овал 30"/>
          <p:cNvSpPr/>
          <p:nvPr/>
        </p:nvSpPr>
        <p:spPr>
          <a:xfrm>
            <a:off x="7638472" y="5001489"/>
            <a:ext cx="341746" cy="341746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5359" y="4977301"/>
            <a:ext cx="319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4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2805549" y="2264299"/>
            <a:ext cx="341746" cy="400110"/>
            <a:chOff x="3787125" y="3843199"/>
            <a:chExt cx="341746" cy="400110"/>
          </a:xfrm>
        </p:grpSpPr>
        <p:sp>
          <p:nvSpPr>
            <p:cNvPr id="38" name="Овал 37"/>
            <p:cNvSpPr/>
            <p:nvPr/>
          </p:nvSpPr>
          <p:spPr>
            <a:xfrm>
              <a:off x="3787125" y="3846944"/>
              <a:ext cx="341746" cy="341746"/>
            </a:xfrm>
            <a:prstGeom prst="ellipse">
              <a:avLst/>
            </a:prstGeom>
            <a:solidFill>
              <a:srgbClr val="1B32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802413" y="3843199"/>
              <a:ext cx="301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7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696411" y="2263029"/>
            <a:ext cx="341746" cy="400110"/>
            <a:chOff x="7637328" y="3817316"/>
            <a:chExt cx="341746" cy="400110"/>
          </a:xfrm>
        </p:grpSpPr>
        <p:sp>
          <p:nvSpPr>
            <p:cNvPr id="40" name="Овал 39"/>
            <p:cNvSpPr/>
            <p:nvPr/>
          </p:nvSpPr>
          <p:spPr>
            <a:xfrm>
              <a:off x="7637328" y="3846944"/>
              <a:ext cx="341746" cy="341746"/>
            </a:xfrm>
            <a:prstGeom prst="ellipse">
              <a:avLst/>
            </a:prstGeom>
            <a:solidFill>
              <a:srgbClr val="1B32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73624" y="3817316"/>
              <a:ext cx="301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5</a:t>
              </a:r>
            </a:p>
          </p:txBody>
        </p:sp>
      </p:grpSp>
      <p:sp>
        <p:nvSpPr>
          <p:cNvPr id="65" name="Прямоугольник 64"/>
          <p:cNvSpPr/>
          <p:nvPr/>
        </p:nvSpPr>
        <p:spPr>
          <a:xfrm>
            <a:off x="1399523" y="5411155"/>
            <a:ext cx="1812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Вопросы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о фактах</a:t>
            </a: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Что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?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Где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?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Когда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92" name="Овал 91"/>
          <p:cNvSpPr/>
          <p:nvPr/>
        </p:nvSpPr>
        <p:spPr>
          <a:xfrm>
            <a:off x="8892241" y="721916"/>
            <a:ext cx="3733134" cy="3604240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9394774" y="2374275"/>
            <a:ext cx="276160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Последовательное прохождение через уровни вопросов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1292406" y="5053031"/>
            <a:ext cx="38792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4874859" y="2236750"/>
            <a:ext cx="341746" cy="400110"/>
            <a:chOff x="5697944" y="3836203"/>
            <a:chExt cx="341746" cy="400110"/>
          </a:xfrm>
        </p:grpSpPr>
        <p:sp>
          <p:nvSpPr>
            <p:cNvPr id="39" name="Овал 38"/>
            <p:cNvSpPr/>
            <p:nvPr/>
          </p:nvSpPr>
          <p:spPr>
            <a:xfrm>
              <a:off x="5697944" y="3846944"/>
              <a:ext cx="341746" cy="341746"/>
            </a:xfrm>
            <a:prstGeom prst="ellipse">
              <a:avLst/>
            </a:prstGeom>
            <a:solidFill>
              <a:srgbClr val="1B32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711058" y="3836203"/>
              <a:ext cx="3016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6</a:t>
              </a:r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3317967" y="5411155"/>
            <a:ext cx="1663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Объяснение </a:t>
            </a: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Какие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факты доказывают?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Как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объяснить?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993297" y="5444126"/>
            <a:ext cx="221281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Применение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Как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использовать?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Как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продемонстрировать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7198457" y="5401826"/>
            <a:ext cx="226738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Анализ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Какие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</a:rPr>
              <a:t>элементы явления? </a:t>
            </a:r>
            <a:endParaRPr lang="ru-RU" sz="1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Какие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</a:rPr>
              <a:t>части прибора?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434382" y="2701932"/>
            <a:ext cx="251425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Творческие вопросы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Каким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образом представить?  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Что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можно модернизировать?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5783799" y="2676382"/>
            <a:ext cx="228623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Оценочные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вопросы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Оцените значение… </a:t>
            </a:r>
            <a:endParaRPr kumimoji="0" lang="ru-RU" sz="1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чём 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полезность идеи?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242" y="1297212"/>
            <a:ext cx="934792" cy="934792"/>
          </a:xfrm>
          <a:prstGeom prst="rect">
            <a:avLst/>
          </a:prstGeom>
        </p:spPr>
      </p:pic>
      <p:sp>
        <p:nvSpPr>
          <p:cNvPr id="69" name="Прямоугольник 68"/>
          <p:cNvSpPr/>
          <p:nvPr/>
        </p:nvSpPr>
        <p:spPr>
          <a:xfrm>
            <a:off x="3880271" y="2669372"/>
            <a:ext cx="220175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Вопросы на </a:t>
            </a: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понимание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Какая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</a:rPr>
              <a:t>модель? </a:t>
            </a:r>
            <a:endParaRPr lang="ru-RU" sz="14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Как 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</a:rPr>
              <a:t>переформулировать?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7D71C8-76F1-5475-7AD9-EFEB14FBEBEF}"/>
              </a:ext>
            </a:extLst>
          </p:cNvPr>
          <p:cNvSpPr/>
          <p:nvPr/>
        </p:nvSpPr>
        <p:spPr>
          <a:xfrm>
            <a:off x="-661655" y="0"/>
            <a:ext cx="1919698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55436E5-C8AF-B350-B970-BAC9828E87DB}"/>
              </a:ext>
            </a:extLst>
          </p:cNvPr>
          <p:cNvSpPr/>
          <p:nvPr/>
        </p:nvSpPr>
        <p:spPr>
          <a:xfrm>
            <a:off x="-442747" y="1202106"/>
            <a:ext cx="165505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</a:rPr>
              <a:t>Типичные </a:t>
            </a:r>
          </a:p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</a:rPr>
              <a:t>вопросы</a:t>
            </a:r>
          </a:p>
        </p:txBody>
      </p:sp>
      <p:cxnSp>
        <p:nvCxnSpPr>
          <p:cNvPr id="22" name="Скругленная соединительная линия 21"/>
          <p:cNvCxnSpPr/>
          <p:nvPr/>
        </p:nvCxnSpPr>
        <p:spPr>
          <a:xfrm>
            <a:off x="6965744" y="2463084"/>
            <a:ext cx="930551" cy="2714272"/>
          </a:xfrm>
          <a:prstGeom prst="curvedConnector3">
            <a:avLst>
              <a:gd name="adj1" fmla="val 195430"/>
            </a:avLst>
          </a:prstGeom>
          <a:ln w="28575">
            <a:solidFill>
              <a:srgbClr val="1B328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</a:rPr>
              <a:t>Исследование на уроках и во внеурочной деятельности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105E5C8-97EF-45BF-5182-16E203E5D74A}"/>
              </a:ext>
            </a:extLst>
          </p:cNvPr>
          <p:cNvSpPr/>
          <p:nvPr/>
        </p:nvSpPr>
        <p:spPr>
          <a:xfrm>
            <a:off x="3682495" y="2834100"/>
            <a:ext cx="1018667" cy="1018667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CD38F1E-E668-2F5E-9C74-69D99EBC2B2D}"/>
              </a:ext>
            </a:extLst>
          </p:cNvPr>
          <p:cNvSpPr/>
          <p:nvPr/>
        </p:nvSpPr>
        <p:spPr>
          <a:xfrm>
            <a:off x="110821" y="228447"/>
            <a:ext cx="943019" cy="94301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F962AE2-6EAB-8E6B-062F-FEA0EF7BE29A}"/>
              </a:ext>
            </a:extLst>
          </p:cNvPr>
          <p:cNvSpPr/>
          <p:nvPr/>
        </p:nvSpPr>
        <p:spPr>
          <a:xfrm>
            <a:off x="1053840" y="228447"/>
            <a:ext cx="588667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на </a:t>
            </a:r>
            <a:r>
              <a:rPr lang="ru-RU" sz="24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endParaRPr lang="ru-RU" sz="24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исследования: </a:t>
            </a:r>
            <a:endParaRPr lang="ru-RU" sz="2400" dirty="0" smtClean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целеполагание </a:t>
            </a: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планирование,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гипотез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аблюдение</a:t>
            </a:r>
            <a:endParaRPr lang="ru-RU" sz="2400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сследовательская лабораторная </a:t>
            </a: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C9A62B7-3967-8C94-1740-B98F39D3E8F3}"/>
              </a:ext>
            </a:extLst>
          </p:cNvPr>
          <p:cNvSpPr/>
          <p:nvPr/>
        </p:nvSpPr>
        <p:spPr>
          <a:xfrm>
            <a:off x="4827052" y="2834100"/>
            <a:ext cx="427136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внеурочной </a:t>
            </a:r>
            <a:r>
              <a:rPr lang="ru-RU" sz="24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4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родолжение </a:t>
            </a: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исследования, </a:t>
            </a:r>
          </a:p>
          <a:p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начатого на уроке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омашний </a:t>
            </a: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ндивидуальная </a:t>
            </a:r>
            <a:endParaRPr lang="ru-RU" sz="2400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</a:t>
            </a:r>
          </a:p>
        </p:txBody>
      </p:sp>
      <p:pic>
        <p:nvPicPr>
          <p:cNvPr id="14" name="Рисунок 13" descr="Знаменитая ночь Гарри Поттера состоялась! | Библиотеки Архангельска ...">
            <a:extLst>
              <a:ext uri="{FF2B5EF4-FFF2-40B4-BE49-F238E27FC236}">
                <a16:creationId xmlns:a16="http://schemas.microsoft.com/office/drawing/2014/main" id="{5ECD471E-8BC9-7367-0B3D-5CB0E386F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4" y="3951898"/>
            <a:ext cx="3453265" cy="2302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2" y="515768"/>
            <a:ext cx="368375" cy="3683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0" y="3150715"/>
            <a:ext cx="368375" cy="3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Обучение методам исследования – умение видеть проблемы. Наблюдение очевидного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177BBAE-8529-4C52-408C-8D9C510B3E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398473"/>
              </p:ext>
            </p:extLst>
          </p:nvPr>
        </p:nvGraphicFramePr>
        <p:xfrm>
          <a:off x="431370" y="55774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49" y="4904477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Документ 8">
            <a:extLst>
              <a:ext uri="{FF2B5EF4-FFF2-40B4-BE49-F238E27FC236}">
                <a16:creationId xmlns:a16="http://schemas.microsoft.com/office/drawing/2014/main" id="{6C779F2D-9998-0A45-862A-98FC45832BCE}"/>
              </a:ext>
            </a:extLst>
          </p:cNvPr>
          <p:cNvSpPr/>
          <p:nvPr/>
        </p:nvSpPr>
        <p:spPr>
          <a:xfrm>
            <a:off x="2194598" y="2164570"/>
            <a:ext cx="1694122" cy="1777652"/>
          </a:xfrm>
          <a:prstGeom prst="flowChartDocumen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Документ 10">
            <a:extLst>
              <a:ext uri="{FF2B5EF4-FFF2-40B4-BE49-F238E27FC236}">
                <a16:creationId xmlns:a16="http://schemas.microsoft.com/office/drawing/2014/main" id="{1E769849-ABCF-3643-8D9B-BE0880779E5A}"/>
              </a:ext>
            </a:extLst>
          </p:cNvPr>
          <p:cNvSpPr/>
          <p:nvPr/>
        </p:nvSpPr>
        <p:spPr>
          <a:xfrm>
            <a:off x="6144881" y="2164570"/>
            <a:ext cx="1694122" cy="1777652"/>
          </a:xfrm>
          <a:prstGeom prst="flowChartDocumen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Документ 5">
            <a:extLst>
              <a:ext uri="{FF2B5EF4-FFF2-40B4-BE49-F238E27FC236}">
                <a16:creationId xmlns:a16="http://schemas.microsoft.com/office/drawing/2014/main" id="{B072AC22-1D31-E549-9798-14451E95AAD7}"/>
              </a:ext>
            </a:extLst>
          </p:cNvPr>
          <p:cNvSpPr/>
          <p:nvPr/>
        </p:nvSpPr>
        <p:spPr>
          <a:xfrm>
            <a:off x="207902" y="2164570"/>
            <a:ext cx="1694122" cy="1777652"/>
          </a:xfrm>
          <a:prstGeom prst="flowChartDocumen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B6093B6-02D6-CB42-97F8-0271F59038D1}"/>
              </a:ext>
            </a:extLst>
          </p:cNvPr>
          <p:cNvCxnSpPr/>
          <p:nvPr/>
        </p:nvCxnSpPr>
        <p:spPr>
          <a:xfrm>
            <a:off x="-143745" y="2121223"/>
            <a:ext cx="12546419" cy="0"/>
          </a:xfrm>
          <a:prstGeom prst="line">
            <a:avLst/>
          </a:prstGeom>
          <a:ln w="22225">
            <a:solidFill>
              <a:srgbClr val="1B32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Документ 9">
            <a:extLst>
              <a:ext uri="{FF2B5EF4-FFF2-40B4-BE49-F238E27FC236}">
                <a16:creationId xmlns:a16="http://schemas.microsoft.com/office/drawing/2014/main" id="{83DC99EB-EBAF-9345-8FAC-4CF31C50B0EF}"/>
              </a:ext>
            </a:extLst>
          </p:cNvPr>
          <p:cNvSpPr/>
          <p:nvPr/>
        </p:nvSpPr>
        <p:spPr>
          <a:xfrm>
            <a:off x="4159498" y="2155426"/>
            <a:ext cx="1694122" cy="1777652"/>
          </a:xfrm>
          <a:prstGeom prst="flowChartDocumen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Документ 11">
            <a:extLst>
              <a:ext uri="{FF2B5EF4-FFF2-40B4-BE49-F238E27FC236}">
                <a16:creationId xmlns:a16="http://schemas.microsoft.com/office/drawing/2014/main" id="{02018B38-4988-AC42-822A-35DD93320871}"/>
              </a:ext>
            </a:extLst>
          </p:cNvPr>
          <p:cNvSpPr/>
          <p:nvPr/>
        </p:nvSpPr>
        <p:spPr>
          <a:xfrm>
            <a:off x="8166246" y="2164570"/>
            <a:ext cx="1694122" cy="1777652"/>
          </a:xfrm>
          <a:prstGeom prst="flowChartDocumen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5B74E8-C57A-144F-853A-C6D88DE64450}"/>
              </a:ext>
            </a:extLst>
          </p:cNvPr>
          <p:cNvSpPr txBox="1"/>
          <p:nvPr/>
        </p:nvSpPr>
        <p:spPr>
          <a:xfrm>
            <a:off x="180824" y="512766"/>
            <a:ext cx="63995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1B328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Формируем умение </a:t>
            </a:r>
            <a:r>
              <a:rPr lang="ru-RU" sz="3000" b="1" dirty="0">
                <a:solidFill>
                  <a:srgbClr val="1B328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видеть проблемы.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1B328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Метод цветных шляп Эдуарда де Боно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D33A7F-3C36-0A45-9EA8-1DD6551CCDBD}"/>
              </a:ext>
            </a:extLst>
          </p:cNvPr>
          <p:cNvSpPr txBox="1"/>
          <p:nvPr/>
        </p:nvSpPr>
        <p:spPr>
          <a:xfrm>
            <a:off x="207902" y="3882067"/>
            <a:ext cx="16435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Факты, цифры и </a:t>
            </a:r>
            <a:r>
              <a:rPr lang="ru-RU" sz="1600" b="1" dirty="0" smtClean="0">
                <a:latin typeface="Arial Narrow" panose="020B0606020202030204" pitchFamily="34" charset="0"/>
              </a:rPr>
              <a:t>информация 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Какой </a:t>
            </a:r>
            <a:r>
              <a:rPr lang="ru-RU" sz="1400" dirty="0">
                <a:latin typeface="Arial Narrow" panose="020B0606020202030204" pitchFamily="34" charset="0"/>
              </a:rPr>
              <a:t>информацией </a:t>
            </a:r>
            <a:r>
              <a:rPr lang="ru-RU" sz="1400" dirty="0" smtClean="0">
                <a:latin typeface="Arial Narrow" panose="020B0606020202030204" pitchFamily="34" charset="0"/>
              </a:rPr>
              <a:t>располагаем?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Есть ли противоречия?</a:t>
            </a:r>
          </a:p>
          <a:p>
            <a:r>
              <a:rPr lang="ru-RU" sz="1400" dirty="0"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latin typeface="Arial Narrow" panose="020B0606020202030204" pitchFamily="34" charset="0"/>
              </a:rPr>
              <a:t>Оценить</a:t>
            </a:r>
            <a:r>
              <a:rPr lang="ru-RU" sz="1400" dirty="0">
                <a:latin typeface="Arial Narrow" panose="020B0606020202030204" pitchFamily="34" charset="0"/>
              </a:rPr>
              <a:t>, насколько точная и уместная </a:t>
            </a:r>
            <a:r>
              <a:rPr lang="ru-RU" sz="1400" dirty="0" smtClean="0">
                <a:latin typeface="Arial Narrow" panose="020B0606020202030204" pitchFamily="34" charset="0"/>
              </a:rPr>
              <a:t>информация</a:t>
            </a:r>
            <a:r>
              <a:rPr lang="ru-RU" sz="1400" dirty="0">
                <a:latin typeface="Arial Narrow" panose="020B0606020202030204" pitchFamily="34" charset="0"/>
              </a:rPr>
              <a:t>.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r>
              <a:rPr lang="ru-RU" sz="1400" dirty="0" smtClean="0">
                <a:latin typeface="Arial Narrow" panose="020B0606020202030204" pitchFamily="34" charset="0"/>
              </a:rPr>
              <a:t>Разделить </a:t>
            </a:r>
            <a:r>
              <a:rPr lang="ru-RU" sz="1400" dirty="0">
                <a:latin typeface="Arial Narrow" panose="020B0606020202030204" pitchFamily="34" charset="0"/>
              </a:rPr>
              <a:t>факты и </a:t>
            </a:r>
            <a:r>
              <a:rPr lang="ru-RU" sz="1400" dirty="0" smtClean="0">
                <a:latin typeface="Arial Narrow" panose="020B0606020202030204" pitchFamily="34" charset="0"/>
              </a:rPr>
              <a:t>предположения</a:t>
            </a:r>
            <a:r>
              <a:rPr lang="ru-RU" sz="1400" dirty="0">
                <a:latin typeface="Arial Narrow" panose="020B0606020202030204" pitchFamily="34" charset="0"/>
              </a:rPr>
              <a:t>.</a:t>
            </a:r>
            <a:endParaRPr lang="ru-RU" sz="1400" dirty="0" smtClean="0">
              <a:latin typeface="Arial Narrow" panose="020B0606020202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EEAC02-5305-0049-A440-21E510305A6E}"/>
              </a:ext>
            </a:extLst>
          </p:cNvPr>
          <p:cNvSpPr txBox="1"/>
          <p:nvPr/>
        </p:nvSpPr>
        <p:spPr>
          <a:xfrm>
            <a:off x="2070330" y="3882067"/>
            <a:ext cx="1860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Эмоции, чувства, </a:t>
            </a:r>
            <a:r>
              <a:rPr lang="ru-RU" sz="1600" b="1" dirty="0" smtClean="0">
                <a:latin typeface="Arial Narrow" panose="020B0606020202030204" pitchFamily="34" charset="0"/>
              </a:rPr>
              <a:t>интуиция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Что </a:t>
            </a:r>
            <a:r>
              <a:rPr lang="ru-RU" sz="1400" dirty="0">
                <a:latin typeface="Arial Narrow" panose="020B0606020202030204" pitchFamily="34" charset="0"/>
              </a:rPr>
              <a:t>я чувствую </a:t>
            </a:r>
          </a:p>
          <a:p>
            <a:r>
              <a:rPr lang="ru-RU" sz="1400" dirty="0">
                <a:latin typeface="Arial Narrow" panose="020B0606020202030204" pitchFamily="34" charset="0"/>
              </a:rPr>
              <a:t>по поводу проблемы</a:t>
            </a:r>
            <a:r>
              <a:rPr lang="ru-RU" sz="1400" dirty="0" smtClean="0">
                <a:latin typeface="Arial Narrow" panose="020B0606020202030204" pitchFamily="34" charset="0"/>
              </a:rPr>
              <a:t>?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r>
              <a:rPr lang="ru-RU" sz="1400" dirty="0" smtClean="0">
                <a:latin typeface="Arial Narrow" panose="020B0606020202030204" pitchFamily="34" charset="0"/>
              </a:rPr>
              <a:t>Какие эмоции, ассоциации возникают?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5E2F20-2920-6E47-AF16-92045456AD14}"/>
              </a:ext>
            </a:extLst>
          </p:cNvPr>
          <p:cNvSpPr txBox="1"/>
          <p:nvPr/>
        </p:nvSpPr>
        <p:spPr>
          <a:xfrm>
            <a:off x="4024878" y="3864428"/>
            <a:ext cx="204759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Логика, </a:t>
            </a:r>
            <a:r>
              <a:rPr lang="ru-RU" sz="1600" b="1" dirty="0">
                <a:latin typeface="Arial Narrow" panose="020B0606020202030204" pitchFamily="34" charset="0"/>
              </a:rPr>
              <a:t>истина, здравый </a:t>
            </a:r>
            <a:r>
              <a:rPr lang="ru-RU" sz="1600" b="1" dirty="0" smtClean="0">
                <a:latin typeface="Arial Narrow" panose="020B0606020202030204" pitchFamily="34" charset="0"/>
              </a:rPr>
              <a:t>смысл </a:t>
            </a:r>
            <a:endParaRPr lang="ru-RU" sz="1600" b="1" dirty="0">
              <a:latin typeface="Arial Narrow" panose="020B0606020202030204" pitchFamily="34" charset="0"/>
            </a:endParaRPr>
          </a:p>
          <a:p>
            <a:r>
              <a:rPr lang="ru-RU" sz="1400" dirty="0">
                <a:latin typeface="Arial Narrow" panose="020B0606020202030204" pitchFamily="34" charset="0"/>
              </a:rPr>
              <a:t>Какие проблемы возникнут</a:t>
            </a:r>
            <a:r>
              <a:rPr lang="ru-RU" sz="1400" dirty="0" smtClean="0">
                <a:latin typeface="Arial Narrow" panose="020B0606020202030204" pitchFamily="34" charset="0"/>
              </a:rPr>
              <a:t>? На </a:t>
            </a:r>
            <a:r>
              <a:rPr lang="ru-RU" sz="1400" dirty="0">
                <a:latin typeface="Arial Narrow" panose="020B0606020202030204" pitchFamily="34" charset="0"/>
              </a:rPr>
              <a:t>что обратить внимание в первую очередь</a:t>
            </a:r>
            <a:r>
              <a:rPr lang="ru-RU" sz="1400" dirty="0" smtClean="0">
                <a:latin typeface="Arial Narrow" panose="020B0606020202030204" pitchFamily="34" charset="0"/>
              </a:rPr>
              <a:t>? В </a:t>
            </a:r>
            <a:r>
              <a:rPr lang="ru-RU" sz="1400" dirty="0">
                <a:latin typeface="Arial Narrow" panose="020B0606020202030204" pitchFamily="34" charset="0"/>
              </a:rPr>
              <a:t>чем заключается </a:t>
            </a:r>
            <a:r>
              <a:rPr lang="ru-RU" sz="1400" dirty="0" smtClean="0">
                <a:latin typeface="Arial Narrow" panose="020B0606020202030204" pitchFamily="34" charset="0"/>
              </a:rPr>
              <a:t>главная опасность?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88EF73-AA38-424B-B38F-CBB541EA76B8}"/>
              </a:ext>
            </a:extLst>
          </p:cNvPr>
          <p:cNvSpPr txBox="1"/>
          <p:nvPr/>
        </p:nvSpPr>
        <p:spPr>
          <a:xfrm>
            <a:off x="6036411" y="3896603"/>
            <a:ext cx="18887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 Narrow" panose="020B0606020202030204" pitchFamily="34" charset="0"/>
              </a:rPr>
              <a:t>Преимущества, </a:t>
            </a:r>
            <a:r>
              <a:rPr lang="ru-RU" sz="1600" b="1" dirty="0" smtClean="0">
                <a:latin typeface="Arial Narrow" panose="020B0606020202030204" pitchFamily="34" charset="0"/>
              </a:rPr>
              <a:t>позитив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В </a:t>
            </a:r>
            <a:r>
              <a:rPr lang="ru-RU" sz="1400" dirty="0">
                <a:latin typeface="Arial Narrow" panose="020B0606020202030204" pitchFamily="34" charset="0"/>
              </a:rPr>
              <a:t>чем заключаются положительные стороны</a:t>
            </a:r>
            <a:r>
              <a:rPr lang="ru-RU" sz="1400" dirty="0" smtClean="0">
                <a:latin typeface="Arial Narrow" panose="020B0606020202030204" pitchFamily="34" charset="0"/>
              </a:rPr>
              <a:t>?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В </a:t>
            </a:r>
            <a:r>
              <a:rPr lang="ru-RU" sz="1400" dirty="0">
                <a:latin typeface="Arial Narrow" panose="020B0606020202030204" pitchFamily="34" charset="0"/>
              </a:rPr>
              <a:t>чем состоит </a:t>
            </a:r>
            <a:r>
              <a:rPr lang="ru-RU" sz="1400" dirty="0" smtClean="0">
                <a:latin typeface="Arial Narrow" panose="020B0606020202030204" pitchFamily="34" charset="0"/>
              </a:rPr>
              <a:t>ценность и привлекательность?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Можно </a:t>
            </a:r>
            <a:r>
              <a:rPr lang="ru-RU" sz="1400" dirty="0">
                <a:latin typeface="Arial Narrow" panose="020B0606020202030204" pitchFamily="34" charset="0"/>
              </a:rPr>
              <a:t>ли реализовать эту идею</a:t>
            </a:r>
            <a:r>
              <a:rPr lang="ru-RU" sz="1400" dirty="0" smtClean="0">
                <a:latin typeface="Arial Narrow" panose="020B0606020202030204" pitchFamily="34" charset="0"/>
              </a:rPr>
              <a:t>?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997564-BDDB-3944-9474-6D0725F65931}"/>
              </a:ext>
            </a:extLst>
          </p:cNvPr>
          <p:cNvSpPr txBox="1"/>
          <p:nvPr/>
        </p:nvSpPr>
        <p:spPr>
          <a:xfrm>
            <a:off x="8031641" y="3860241"/>
            <a:ext cx="18708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Креативные способы решения, творчество</a:t>
            </a:r>
            <a:r>
              <a:rPr lang="ru-RU" sz="1600" dirty="0" smtClean="0">
                <a:latin typeface="Arial Narrow" panose="020B0606020202030204" pitchFamily="34" charset="0"/>
              </a:rPr>
              <a:t>.</a:t>
            </a:r>
          </a:p>
          <a:p>
            <a:r>
              <a:rPr lang="ru-RU" sz="1600" dirty="0" smtClean="0">
                <a:latin typeface="Arial Narrow" panose="020B0606020202030204" pitchFamily="34" charset="0"/>
              </a:rPr>
              <a:t> </a:t>
            </a:r>
            <a:r>
              <a:rPr lang="ru-RU" sz="1400" dirty="0">
                <a:latin typeface="Arial Narrow" panose="020B0606020202030204" pitchFamily="34" charset="0"/>
              </a:rPr>
              <a:t>Какие творческие идеи я могу предложить</a:t>
            </a:r>
            <a:r>
              <a:rPr lang="ru-RU" sz="1400" dirty="0" smtClean="0">
                <a:latin typeface="Arial Narrow" panose="020B0606020202030204" pitchFamily="34" charset="0"/>
              </a:rPr>
              <a:t>?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Есть </a:t>
            </a:r>
            <a:r>
              <a:rPr lang="ru-RU" sz="1400" dirty="0">
                <a:latin typeface="Arial Narrow" panose="020B0606020202030204" pitchFamily="34" charset="0"/>
              </a:rPr>
              <a:t>ли альтернативные варианты</a:t>
            </a:r>
            <a:r>
              <a:rPr lang="ru-RU" sz="1400" dirty="0" smtClean="0">
                <a:latin typeface="Arial Narrow" panose="020B0606020202030204" pitchFamily="34" charset="0"/>
              </a:rPr>
              <a:t>?</a:t>
            </a:r>
          </a:p>
          <a:p>
            <a:r>
              <a:rPr lang="ru-RU" sz="1400" dirty="0" smtClean="0">
                <a:latin typeface="Arial Narrow" panose="020B0606020202030204" pitchFamily="34" charset="0"/>
              </a:rPr>
              <a:t>Как </a:t>
            </a:r>
            <a:r>
              <a:rPr lang="ru-RU" sz="1400" dirty="0">
                <a:latin typeface="Arial Narrow" panose="020B0606020202030204" pitchFamily="34" charset="0"/>
              </a:rPr>
              <a:t>преодолеть проблемы и трудности, о которых узнали от </a:t>
            </a:r>
            <a:r>
              <a:rPr lang="ru-RU" sz="1400" dirty="0" smtClean="0">
                <a:latin typeface="Arial Narrow" panose="020B0606020202030204" pitchFamily="34" charset="0"/>
              </a:rPr>
              <a:t>черной шляпы?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E5D709-4B0E-7A4A-830C-9C0FEF9E686B}"/>
              </a:ext>
            </a:extLst>
          </p:cNvPr>
          <p:cNvSpPr txBox="1"/>
          <p:nvPr/>
        </p:nvSpPr>
        <p:spPr>
          <a:xfrm>
            <a:off x="277345" y="1736860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Белая шляпа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-34926" y="12437922"/>
            <a:ext cx="1643743" cy="0"/>
          </a:xfrm>
          <a:prstGeom prst="line">
            <a:avLst/>
          </a:prstGeom>
          <a:ln w="38100" cap="rnd">
            <a:solidFill>
              <a:srgbClr val="1B32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0" y="6540657"/>
            <a:ext cx="2532017" cy="0"/>
          </a:xfrm>
          <a:prstGeom prst="line">
            <a:avLst/>
          </a:prstGeom>
          <a:ln w="38100" cap="rnd">
            <a:solidFill>
              <a:srgbClr val="0072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6208" y="6789847"/>
            <a:ext cx="1588879" cy="0"/>
          </a:xfrm>
          <a:prstGeom prst="line">
            <a:avLst/>
          </a:prstGeom>
          <a:ln w="38100" cap="rnd">
            <a:solidFill>
              <a:srgbClr val="1B328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927C2D-2336-9EDD-A04F-C3079C3E06CE}"/>
              </a:ext>
            </a:extLst>
          </p:cNvPr>
          <p:cNvSpPr txBox="1"/>
          <p:nvPr/>
        </p:nvSpPr>
        <p:spPr>
          <a:xfrm>
            <a:off x="6134958" y="1761639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Жёлтая шляпа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29606C-691B-36DD-C849-F70CF32981BA}"/>
              </a:ext>
            </a:extLst>
          </p:cNvPr>
          <p:cNvSpPr txBox="1"/>
          <p:nvPr/>
        </p:nvSpPr>
        <p:spPr>
          <a:xfrm>
            <a:off x="4153974" y="1747200"/>
            <a:ext cx="167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Чёрная шляпа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4436D4-D70C-44CE-26A7-309F01108652}"/>
              </a:ext>
            </a:extLst>
          </p:cNvPr>
          <p:cNvSpPr txBox="1"/>
          <p:nvPr/>
        </p:nvSpPr>
        <p:spPr>
          <a:xfrm>
            <a:off x="2204816" y="1734339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Красная шляпа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Документ 10">
            <a:extLst>
              <a:ext uri="{FF2B5EF4-FFF2-40B4-BE49-F238E27FC236}">
                <a16:creationId xmlns:a16="http://schemas.microsoft.com/office/drawing/2014/main" id="{A1503118-4130-42CA-76CA-F6CE522E6709}"/>
              </a:ext>
            </a:extLst>
          </p:cNvPr>
          <p:cNvSpPr/>
          <p:nvPr/>
        </p:nvSpPr>
        <p:spPr>
          <a:xfrm>
            <a:off x="10600242" y="8758323"/>
            <a:ext cx="124780" cy="202164"/>
          </a:xfrm>
          <a:prstGeom prst="flowChartDocumen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CDBE01-56A3-A08D-FF4D-4CEBBE1C1B69}"/>
              </a:ext>
            </a:extLst>
          </p:cNvPr>
          <p:cNvSpPr txBox="1"/>
          <p:nvPr/>
        </p:nvSpPr>
        <p:spPr>
          <a:xfrm>
            <a:off x="10139347" y="1746232"/>
            <a:ext cx="156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Синяя шляпа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E6DD30-C707-3BB7-012D-1D413A24301D}"/>
              </a:ext>
            </a:extLst>
          </p:cNvPr>
          <p:cNvSpPr txBox="1"/>
          <p:nvPr/>
        </p:nvSpPr>
        <p:spPr>
          <a:xfrm>
            <a:off x="8111094" y="1751269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Зелёная шляпа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A8CF5F8-5788-8325-8627-0BDED033F0EB}"/>
              </a:ext>
            </a:extLst>
          </p:cNvPr>
          <p:cNvSpPr txBox="1"/>
          <p:nvPr/>
        </p:nvSpPr>
        <p:spPr>
          <a:xfrm>
            <a:off x="10052439" y="3942222"/>
            <a:ext cx="2216335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1600" b="1" dirty="0" smtClean="0">
                <a:latin typeface="Arial Narrow" panose="020B0606020202030204" pitchFamily="34" charset="0"/>
              </a:rPr>
              <a:t>Рефлексивное </a:t>
            </a:r>
            <a:r>
              <a:rPr lang="ru-RU" sz="1600" b="1" dirty="0">
                <a:latin typeface="Arial Narrow" panose="020B0606020202030204" pitchFamily="34" charset="0"/>
              </a:rPr>
              <a:t>мышление, </a:t>
            </a:r>
            <a:r>
              <a:rPr lang="ru-RU" sz="1600" b="1" dirty="0" smtClean="0">
                <a:latin typeface="Arial Narrow" panose="020B0606020202030204" pitchFamily="34" charset="0"/>
              </a:rPr>
              <a:t>восприятие </a:t>
            </a:r>
            <a:r>
              <a:rPr lang="ru-RU" sz="1600" b="1" dirty="0">
                <a:latin typeface="Arial Narrow" panose="020B0606020202030204" pitchFamily="34" charset="0"/>
              </a:rPr>
              <a:t>и </a:t>
            </a:r>
            <a:r>
              <a:rPr lang="ru-RU" sz="1600" b="1" dirty="0" smtClean="0">
                <a:latin typeface="Arial Narrow" panose="020B0606020202030204" pitchFamily="34" charset="0"/>
              </a:rPr>
              <a:t>переработка </a:t>
            </a:r>
            <a:r>
              <a:rPr lang="ru-RU" sz="1600" b="1" dirty="0">
                <a:latin typeface="Arial Narrow" panose="020B0606020202030204" pitchFamily="34" charset="0"/>
              </a:rPr>
              <a:t>полученной информации</a:t>
            </a:r>
            <a:r>
              <a:rPr lang="ru-RU" sz="1600" b="1" dirty="0" smtClean="0">
                <a:latin typeface="Arial Narrow" panose="020B0606020202030204" pitchFamily="34" charset="0"/>
              </a:rPr>
              <a:t>. 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400" dirty="0">
                <a:latin typeface="Arial Narrow" panose="020B0606020202030204" pitchFamily="34" charset="0"/>
              </a:rPr>
              <a:t>С чего лучше начать обсуждение</a:t>
            </a:r>
            <a:r>
              <a:rPr lang="ru-RU" sz="1400" dirty="0" smtClean="0">
                <a:latin typeface="Arial Narrow" panose="020B0606020202030204" pitchFamily="34" charset="0"/>
              </a:rPr>
              <a:t>? Какая </a:t>
            </a:r>
            <a:r>
              <a:rPr lang="ru-RU" sz="1400" dirty="0">
                <a:latin typeface="Arial Narrow" panose="020B0606020202030204" pitchFamily="34" charset="0"/>
              </a:rPr>
              <a:t>тема стоит на повестке дня</a:t>
            </a:r>
            <a:r>
              <a:rPr lang="ru-RU" sz="1400" dirty="0" smtClean="0">
                <a:latin typeface="Arial Narrow" panose="020B0606020202030204" pitchFamily="34" charset="0"/>
              </a:rPr>
              <a:t>? Какие </a:t>
            </a:r>
            <a:r>
              <a:rPr lang="ru-RU" sz="1400" dirty="0">
                <a:latin typeface="Arial Narrow" panose="020B0606020202030204" pitchFamily="34" charset="0"/>
              </a:rPr>
              <a:t>цели мы преследуем</a:t>
            </a:r>
            <a:r>
              <a:rPr lang="ru-RU" sz="1400" dirty="0" smtClean="0">
                <a:latin typeface="Arial Narrow" panose="020B0606020202030204" pitchFamily="34" charset="0"/>
              </a:rPr>
              <a:t>? Какие </a:t>
            </a:r>
            <a:r>
              <a:rPr lang="ru-RU" sz="1400" dirty="0">
                <a:latin typeface="Arial Narrow" panose="020B0606020202030204" pitchFamily="34" charset="0"/>
              </a:rPr>
              <a:t>и в каком порядке использовать шляпы</a:t>
            </a:r>
            <a:r>
              <a:rPr lang="ru-RU" sz="1400" dirty="0" smtClean="0">
                <a:latin typeface="Arial Narrow" panose="020B0606020202030204" pitchFamily="34" charset="0"/>
              </a:rPr>
              <a:t>? Как </a:t>
            </a:r>
            <a:r>
              <a:rPr lang="ru-RU" sz="1400" dirty="0">
                <a:latin typeface="Arial Narrow" panose="020B0606020202030204" pitchFamily="34" charset="0"/>
              </a:rPr>
              <a:t>правильно подвести итог</a:t>
            </a:r>
            <a:r>
              <a:rPr lang="ru-RU" sz="1400" dirty="0" smtClean="0">
                <a:latin typeface="Arial Narrow" panose="020B0606020202030204" pitchFamily="34" charset="0"/>
              </a:rPr>
              <a:t>? Каков </a:t>
            </a:r>
            <a:r>
              <a:rPr lang="ru-RU" sz="1400" dirty="0">
                <a:latin typeface="Arial Narrow" panose="020B0606020202030204" pitchFamily="34" charset="0"/>
              </a:rPr>
              <a:t>план действий</a:t>
            </a:r>
            <a:r>
              <a:rPr lang="ru-RU" sz="1400" dirty="0" smtClean="0"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1029" name="Овал 1028">
            <a:extLst>
              <a:ext uri="{FF2B5EF4-FFF2-40B4-BE49-F238E27FC236}">
                <a16:creationId xmlns:a16="http://schemas.microsoft.com/office/drawing/2014/main" id="{463ED969-E288-366D-C396-CB20B8477C40}"/>
              </a:ext>
            </a:extLst>
          </p:cNvPr>
          <p:cNvSpPr/>
          <p:nvPr/>
        </p:nvSpPr>
        <p:spPr>
          <a:xfrm>
            <a:off x="10092896" y="-1227510"/>
            <a:ext cx="2954889" cy="3011009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437" t="3519" r="5339" b="6598"/>
          <a:stretch/>
        </p:blipFill>
        <p:spPr>
          <a:xfrm>
            <a:off x="540880" y="2457923"/>
            <a:ext cx="1067937" cy="873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8" r="3525" b="2972"/>
          <a:stretch/>
        </p:blipFill>
        <p:spPr>
          <a:xfrm>
            <a:off x="2558015" y="2457922"/>
            <a:ext cx="1025394" cy="885578"/>
          </a:xfrm>
          <a:prstGeom prst="rect">
            <a:avLst/>
          </a:prstGeom>
        </p:spPr>
      </p:pic>
      <p:sp>
        <p:nvSpPr>
          <p:cNvPr id="49" name="Документ 10">
            <a:extLst>
              <a:ext uri="{FF2B5EF4-FFF2-40B4-BE49-F238E27FC236}">
                <a16:creationId xmlns:a16="http://schemas.microsoft.com/office/drawing/2014/main" id="{1E769849-ABCF-3643-8D9B-BE0880779E5A}"/>
              </a:ext>
            </a:extLst>
          </p:cNvPr>
          <p:cNvSpPr/>
          <p:nvPr/>
        </p:nvSpPr>
        <p:spPr>
          <a:xfrm>
            <a:off x="10193078" y="2165444"/>
            <a:ext cx="1694122" cy="1777652"/>
          </a:xfrm>
          <a:prstGeom prst="flowChartDocument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50" name="Picture 2" descr="https://res.cloudinary.com/teepublic/image/private/s--TQMMTeDa--/t_Preview/b_rgb:ffffff,c_lpad,f_jpg,h_630,q_90,w_1200/v1491707795/production/designs/1411750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t="14644" r="23999" b="14144"/>
          <a:stretch/>
        </p:blipFill>
        <p:spPr bwMode="auto">
          <a:xfrm>
            <a:off x="10476603" y="2473477"/>
            <a:ext cx="1121877" cy="85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14931" t="13931" r="12253" b="27468"/>
          <a:stretch/>
        </p:blipFill>
        <p:spPr>
          <a:xfrm>
            <a:off x="4470222" y="2457922"/>
            <a:ext cx="1041361" cy="8739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97" y="2469279"/>
            <a:ext cx="982823" cy="8354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94" y="2476967"/>
            <a:ext cx="940293" cy="799249"/>
          </a:xfrm>
          <a:prstGeom prst="rect">
            <a:avLst/>
          </a:prstGeom>
        </p:spPr>
      </p:pic>
      <p:pic>
        <p:nvPicPr>
          <p:cNvPr id="1032" name="Picture 8" descr="http://disk.yandex.net/qr/?clean=1&amp;text=https://clck.ru/32Pwy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65" y="21003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2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Формируем умение </a:t>
            </a: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видеть проблемы. Наблюдение очевидного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177BBAE-8529-4C52-408C-8D9C510B3E8A}"/>
              </a:ext>
            </a:extLst>
          </p:cNvPr>
          <p:cNvGraphicFramePr/>
          <p:nvPr>
            <p:extLst/>
          </p:nvPr>
        </p:nvGraphicFramePr>
        <p:xfrm>
          <a:off x="431370" y="557741"/>
          <a:ext cx="7823138" cy="5188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14" y="5603217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-1563932" y="-5056980"/>
            <a:ext cx="7037407" cy="7037407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612212" y="3135259"/>
            <a:ext cx="1018667" cy="1018667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8262" y="334468"/>
            <a:ext cx="45035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чем говорим?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5325" y="4735308"/>
            <a:ext cx="1018667" cy="1018667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94791" y="3180090"/>
            <a:ext cx="943019" cy="943019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97083" y="2715081"/>
            <a:ext cx="27557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Освещение </a:t>
            </a:r>
            <a:r>
              <a:rPr lang="ru-RU" dirty="0"/>
              <a:t>проектной и учебно-исследовательской деятельности в</a:t>
            </a:r>
          </a:p>
          <a:p>
            <a:r>
              <a:rPr lang="ru-RU" dirty="0"/>
              <a:t>новой редакции ФГОС </a:t>
            </a:r>
            <a:r>
              <a:rPr lang="ru-RU" dirty="0" smtClean="0"/>
              <a:t>ООО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928" y="3357503"/>
            <a:ext cx="571571" cy="57157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60051" y="4900634"/>
            <a:ext cx="61807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Возможности цифровых образовательных ресурсов для проектной </a:t>
            </a:r>
            <a:r>
              <a:rPr lang="ru-RU" sz="2000" dirty="0" smtClean="0"/>
              <a:t>и учебно-исследовательской </a:t>
            </a:r>
            <a:r>
              <a:rPr lang="ru-RU" sz="2000" dirty="0"/>
              <a:t>деятельности учащихся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674665" y="2992079"/>
            <a:ext cx="2376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Приемы организации учебно-исследовательской деятельности.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500" y="0"/>
            <a:ext cx="4127500" cy="6858000"/>
          </a:xfrm>
          <a:prstGeom prst="rect">
            <a:avLst/>
          </a:prstGeom>
        </p:spPr>
      </p:pic>
      <p:sp>
        <p:nvSpPr>
          <p:cNvPr id="23" name="Равнобедренный треугольник 22"/>
          <p:cNvSpPr/>
          <p:nvPr/>
        </p:nvSpPr>
        <p:spPr>
          <a:xfrm rot="5400000">
            <a:off x="5054202" y="2940050"/>
            <a:ext cx="6972301" cy="9779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780" y="4925497"/>
            <a:ext cx="571571" cy="57157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00" y="3329447"/>
            <a:ext cx="571571" cy="5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935064" y="1"/>
            <a:ext cx="2285133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10068431" y="1156484"/>
            <a:ext cx="201839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Обучение методам исследования – умение видеть проблемы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8" y="263101"/>
            <a:ext cx="5779797" cy="401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flipH="1">
            <a:off x="6715820" y="6334097"/>
            <a:ext cx="384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Источник: Комплект кейсов по естественно-научной грамотности. </a:t>
            </a:r>
            <a:r>
              <a:rPr lang="ru-RU" sz="1200" dirty="0" smtClean="0">
                <a:latin typeface="Arial Narrow" panose="020B0606020202030204" pitchFamily="34" charset="0"/>
              </a:rPr>
              <a:t>– Москва:  </a:t>
            </a:r>
            <a:r>
              <a:rPr lang="ru-RU" sz="1200" dirty="0" smtClean="0">
                <a:latin typeface="Arial Narrow" panose="020B0606020202030204" pitchFamily="34" charset="0"/>
              </a:rPr>
              <a:t>ФМЦ, 2022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44" y="1946395"/>
            <a:ext cx="5669426" cy="438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3"/>
          <a:stretch/>
        </p:blipFill>
        <p:spPr>
          <a:xfrm>
            <a:off x="6322687" y="633154"/>
            <a:ext cx="2940495" cy="851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3E5FD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4"/>
          <a:stretch/>
        </p:blipFill>
        <p:spPr>
          <a:xfrm>
            <a:off x="568768" y="5114233"/>
            <a:ext cx="3230035" cy="714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3E5FD6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6528870" y="263101"/>
            <a:ext cx="1264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«Цунами»</a:t>
            </a:r>
            <a:endParaRPr lang="ru-RU" sz="12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333" y="4651392"/>
            <a:ext cx="3614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Кейс: «Пожары в Сибири – проблема для мира?»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Формируем умение </a:t>
            </a: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видеть проблемы. </a:t>
            </a:r>
          </a:p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Прочие задания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 descr="Наука и технологии – ключевые факторы развития России | Совет Федерации ...">
            <a:extLst>
              <a:ext uri="{FF2B5EF4-FFF2-40B4-BE49-F238E27FC236}">
                <a16:creationId xmlns:a16="http://schemas.microsoft.com/office/drawing/2014/main" id="{866AE80E-72C4-7109-79FF-99E9DAD55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1221"/>
            <a:ext cx="3415142" cy="220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26" y="3303783"/>
            <a:ext cx="1190625" cy="1190625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7177BBAE-8529-4C52-408C-8D9C510B3E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508699"/>
              </p:ext>
            </p:extLst>
          </p:nvPr>
        </p:nvGraphicFramePr>
        <p:xfrm>
          <a:off x="960786" y="296438"/>
          <a:ext cx="7089836" cy="4499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83770" y="710141"/>
            <a:ext cx="7823138" cy="51885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41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Обучение методам исследования – умение видеть проблемы. </a:t>
            </a:r>
          </a:p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Прочие задания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/>
          <a:stretch/>
        </p:blipFill>
        <p:spPr>
          <a:xfrm>
            <a:off x="198478" y="290936"/>
            <a:ext cx="6029836" cy="227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/>
          <a:stretch/>
        </p:blipFill>
        <p:spPr>
          <a:xfrm>
            <a:off x="1723859" y="3353954"/>
            <a:ext cx="7322515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flipH="1">
            <a:off x="5389218" y="6334097"/>
            <a:ext cx="384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Источник: Комплект кейсов по естественно-научной грамотности</a:t>
            </a:r>
            <a:r>
              <a:rPr lang="ru-RU" sz="1200" dirty="0" smtClean="0">
                <a:latin typeface="Arial Narrow" panose="020B0606020202030204" pitchFamily="34" charset="0"/>
              </a:rPr>
              <a:t>. -  Москва: </a:t>
            </a:r>
            <a:r>
              <a:rPr lang="ru-RU" sz="1200" dirty="0" smtClean="0">
                <a:latin typeface="Arial Narrow" panose="020B0606020202030204" pitchFamily="34" charset="0"/>
              </a:rPr>
              <a:t>ФМЦ, </a:t>
            </a:r>
            <a:r>
              <a:rPr lang="ru-RU" sz="1200" dirty="0" smtClean="0">
                <a:latin typeface="Arial Narrow" panose="020B0606020202030204" pitchFamily="34" charset="0"/>
              </a:rPr>
              <a:t>2022.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9"/>
          <a:stretch/>
        </p:blipFill>
        <p:spPr>
          <a:xfrm>
            <a:off x="314195" y="5019715"/>
            <a:ext cx="3586738" cy="986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3E5FD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0"/>
          <a:stretch/>
        </p:blipFill>
        <p:spPr>
          <a:xfrm>
            <a:off x="5602722" y="1333728"/>
            <a:ext cx="3336900" cy="1478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3E5FD6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395060" y="4657935"/>
            <a:ext cx="2818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: «Трудности покорения глубин»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7283" y="1069675"/>
            <a:ext cx="2321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«Превращая, сохраняем»</a:t>
            </a:r>
            <a:endParaRPr lang="ru-RU" sz="12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7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Обучение методам исследования – развитие умений выдвигать гипотезы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 descr="Когнитивные искажения — Записки преподавателя">
            <a:extLst>
              <a:ext uri="{FF2B5EF4-FFF2-40B4-BE49-F238E27FC236}">
                <a16:creationId xmlns:a16="http://schemas.microsoft.com/office/drawing/2014/main" id="{0779C8B1-C213-7598-4565-6D7EFF552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366"/>
            <a:ext cx="3591203" cy="2190634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A82AC0E-9D29-821A-3F96-F79DD118D0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117472"/>
              </p:ext>
            </p:extLst>
          </p:nvPr>
        </p:nvGraphicFramePr>
        <p:xfrm>
          <a:off x="431370" y="34401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90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-27448" r="8452" b="27305"/>
          <a:stretch/>
        </p:blipFill>
        <p:spPr>
          <a:xfrm>
            <a:off x="251424" y="-2792214"/>
            <a:ext cx="7193742" cy="5707137"/>
          </a:xfrm>
          <a:prstGeom prst="ellipse">
            <a:avLst/>
          </a:prstGeom>
          <a:ln w="38100" cap="rnd">
            <a:solidFill>
              <a:srgbClr val="0072BC"/>
            </a:solidFill>
            <a:prstDash val="sysDot"/>
          </a:ln>
        </p:spPr>
      </p:pic>
      <p:grpSp>
        <p:nvGrpSpPr>
          <p:cNvPr id="5" name="Группа 4"/>
          <p:cNvGrpSpPr/>
          <p:nvPr/>
        </p:nvGrpSpPr>
        <p:grpSpPr>
          <a:xfrm>
            <a:off x="186532" y="3695991"/>
            <a:ext cx="9626181" cy="1897573"/>
            <a:chOff x="1056897" y="3456480"/>
            <a:chExt cx="8617648" cy="1685999"/>
          </a:xfrm>
        </p:grpSpPr>
        <p:cxnSp>
          <p:nvCxnSpPr>
            <p:cNvPr id="81" name="Прямая со стрелкой 80"/>
            <p:cNvCxnSpPr/>
            <p:nvPr/>
          </p:nvCxnSpPr>
          <p:spPr>
            <a:xfrm>
              <a:off x="3691806" y="4326963"/>
              <a:ext cx="285397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/>
            <p:nvPr/>
          </p:nvCxnSpPr>
          <p:spPr>
            <a:xfrm>
              <a:off x="2225945" y="4326963"/>
              <a:ext cx="285397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Группа 115"/>
            <p:cNvGrpSpPr/>
            <p:nvPr/>
          </p:nvGrpSpPr>
          <p:grpSpPr>
            <a:xfrm>
              <a:off x="1056897" y="3457301"/>
              <a:ext cx="1150106" cy="1414031"/>
              <a:chOff x="1467709" y="3710405"/>
              <a:chExt cx="1150106" cy="1414031"/>
            </a:xfrm>
            <a:solidFill>
              <a:srgbClr val="0069B3"/>
            </a:solidFill>
          </p:grpSpPr>
          <p:sp>
            <p:nvSpPr>
              <p:cNvPr id="6" name="Овал 5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solidFill>
                <a:srgbClr val="00B050"/>
              </a:solidFill>
              <a:ln w="38100" cap="rnd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519344" y="4295123"/>
                <a:ext cx="1050288" cy="46166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</a:rPr>
                  <a:t>Объект</a:t>
                </a:r>
              </a:p>
            </p:txBody>
          </p:sp>
          <p:cxnSp>
            <p:nvCxnSpPr>
              <p:cNvPr id="112" name="Прямая соединительная линия 111"/>
              <p:cNvCxnSpPr/>
              <p:nvPr/>
            </p:nvCxnSpPr>
            <p:spPr>
              <a:xfrm>
                <a:off x="2022484" y="3710405"/>
                <a:ext cx="0" cy="263925"/>
              </a:xfrm>
              <a:prstGeom prst="line">
                <a:avLst/>
              </a:prstGeom>
              <a:grpFill/>
              <a:ln w="38100" cap="rnd">
                <a:solidFill>
                  <a:srgbClr val="00B050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Группа 116"/>
            <p:cNvGrpSpPr/>
            <p:nvPr/>
          </p:nvGrpSpPr>
          <p:grpSpPr>
            <a:xfrm flipV="1">
              <a:off x="2539030" y="3734856"/>
              <a:ext cx="1150106" cy="1403788"/>
              <a:chOff x="1467709" y="3720648"/>
              <a:chExt cx="1150106" cy="1403788"/>
            </a:xfrm>
            <a:solidFill>
              <a:srgbClr val="0072BC"/>
            </a:solidFill>
          </p:grpSpPr>
          <p:sp>
            <p:nvSpPr>
              <p:cNvPr id="118" name="Овал 117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DD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20" name="Прямая соединительная линия 119"/>
              <p:cNvCxnSpPr/>
              <p:nvPr/>
            </p:nvCxnSpPr>
            <p:spPr>
              <a:xfrm>
                <a:off x="2022484" y="3720648"/>
                <a:ext cx="0" cy="253680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Группа 120"/>
            <p:cNvGrpSpPr/>
            <p:nvPr/>
          </p:nvGrpSpPr>
          <p:grpSpPr>
            <a:xfrm>
              <a:off x="4021163" y="3456480"/>
              <a:ext cx="1150106" cy="1404530"/>
              <a:chOff x="1467709" y="3719906"/>
              <a:chExt cx="1150106" cy="1404530"/>
            </a:xfrm>
            <a:solidFill>
              <a:srgbClr val="0072BC"/>
            </a:solidFill>
          </p:grpSpPr>
          <p:sp>
            <p:nvSpPr>
              <p:cNvPr id="122" name="Овал 121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24" name="Прямая соединительная линия 123"/>
              <p:cNvCxnSpPr/>
              <p:nvPr/>
            </p:nvCxnSpPr>
            <p:spPr>
              <a:xfrm>
                <a:off x="2022484" y="3719906"/>
                <a:ext cx="0" cy="254424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TextBox 103"/>
            <p:cNvSpPr txBox="1"/>
            <p:nvPr/>
          </p:nvSpPr>
          <p:spPr>
            <a:xfrm>
              <a:off x="4170642" y="4129619"/>
              <a:ext cx="828314" cy="328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ru-RU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Условия</a:t>
              </a:r>
            </a:p>
          </p:txBody>
        </p:sp>
        <p:grpSp>
          <p:nvGrpSpPr>
            <p:cNvPr id="51" name="Группа 50"/>
            <p:cNvGrpSpPr/>
            <p:nvPr/>
          </p:nvGrpSpPr>
          <p:grpSpPr>
            <a:xfrm flipV="1">
              <a:off x="5503296" y="3734856"/>
              <a:ext cx="1150106" cy="1403788"/>
              <a:chOff x="1467709" y="3720648"/>
              <a:chExt cx="1150106" cy="1403788"/>
            </a:xfrm>
            <a:solidFill>
              <a:srgbClr val="0072BC"/>
            </a:solidFill>
          </p:grpSpPr>
          <p:sp>
            <p:nvSpPr>
              <p:cNvPr id="52" name="Овал 51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53" name="Прямая соединительная линия 52"/>
              <p:cNvCxnSpPr/>
              <p:nvPr/>
            </p:nvCxnSpPr>
            <p:spPr>
              <a:xfrm>
                <a:off x="2022484" y="3720648"/>
                <a:ext cx="0" cy="253680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Группа 53"/>
            <p:cNvGrpSpPr/>
            <p:nvPr/>
          </p:nvGrpSpPr>
          <p:grpSpPr>
            <a:xfrm>
              <a:off x="6985429" y="3480432"/>
              <a:ext cx="1150106" cy="1404530"/>
              <a:chOff x="1467709" y="3719906"/>
              <a:chExt cx="1150106" cy="1404530"/>
            </a:xfrm>
            <a:solidFill>
              <a:srgbClr val="0072BC"/>
            </a:solidFill>
          </p:grpSpPr>
          <p:sp>
            <p:nvSpPr>
              <p:cNvPr id="55" name="Овал 54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2022484" y="3719906"/>
                <a:ext cx="0" cy="254424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6880402" y="3957180"/>
              <a:ext cx="13340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Когда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фиксировать</a:t>
              </a:r>
            </a:p>
          </p:txBody>
        </p:sp>
        <p:grpSp>
          <p:nvGrpSpPr>
            <p:cNvPr id="78" name="Группа 77"/>
            <p:cNvGrpSpPr/>
            <p:nvPr/>
          </p:nvGrpSpPr>
          <p:grpSpPr>
            <a:xfrm flipV="1">
              <a:off x="8467562" y="3738691"/>
              <a:ext cx="1150106" cy="1403788"/>
              <a:chOff x="1467709" y="3720648"/>
              <a:chExt cx="1150106" cy="1403788"/>
            </a:xfrm>
            <a:solidFill>
              <a:srgbClr val="0072BC"/>
            </a:solidFill>
          </p:grpSpPr>
          <p:sp>
            <p:nvSpPr>
              <p:cNvPr id="79" name="Овал 78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80" name="Прямая соединительная линия 79"/>
              <p:cNvCxnSpPr/>
              <p:nvPr/>
            </p:nvCxnSpPr>
            <p:spPr>
              <a:xfrm>
                <a:off x="2022484" y="3720648"/>
                <a:ext cx="0" cy="253680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Прямая со стрелкой 81"/>
            <p:cNvCxnSpPr/>
            <p:nvPr/>
          </p:nvCxnSpPr>
          <p:spPr>
            <a:xfrm>
              <a:off x="5173939" y="4329782"/>
              <a:ext cx="285397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/>
            <p:cNvCxnSpPr/>
            <p:nvPr/>
          </p:nvCxnSpPr>
          <p:spPr>
            <a:xfrm>
              <a:off x="6644610" y="4322249"/>
              <a:ext cx="285397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/>
            <p:nvPr/>
          </p:nvCxnSpPr>
          <p:spPr>
            <a:xfrm>
              <a:off x="8135535" y="4322249"/>
              <a:ext cx="285397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472334" y="4113683"/>
              <a:ext cx="1263861" cy="32815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Цель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402208" y="4135403"/>
              <a:ext cx="1263861" cy="32815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План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10684" y="4012345"/>
              <a:ext cx="1263861" cy="57426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prstClr val="white"/>
                  </a:solidFill>
                  <a:latin typeface="Arial Narrow" panose="020B0606020202030204" pitchFamily="34" charset="0"/>
                </a:defRPr>
              </a:lvl1pPr>
            </a:lstStyle>
            <a:p>
              <a:r>
                <a:rPr lang="ru-RU" dirty="0"/>
                <a:t>Способ регистрации</a:t>
              </a:r>
            </a:p>
          </p:txBody>
        </p:sp>
      </p:grpSp>
      <p:sp>
        <p:nvSpPr>
          <p:cNvPr id="93" name="Прямоугольник 92"/>
          <p:cNvSpPr/>
          <p:nvPr/>
        </p:nvSpPr>
        <p:spPr>
          <a:xfrm>
            <a:off x="695446" y="139988"/>
            <a:ext cx="353275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Учись наблюдать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9617665" y="563607"/>
            <a:ext cx="2157588" cy="4682785"/>
            <a:chOff x="9617668" y="563608"/>
            <a:chExt cx="1491012" cy="4321354"/>
          </a:xfrm>
        </p:grpSpPr>
        <p:grpSp>
          <p:nvGrpSpPr>
            <p:cNvPr id="59" name="Группа 58"/>
            <p:cNvGrpSpPr/>
            <p:nvPr/>
          </p:nvGrpSpPr>
          <p:grpSpPr>
            <a:xfrm>
              <a:off x="9949694" y="3480432"/>
              <a:ext cx="1150106" cy="1404530"/>
              <a:chOff x="1467709" y="3719906"/>
              <a:chExt cx="1150106" cy="1404530"/>
            </a:xfrm>
            <a:solidFill>
              <a:srgbClr val="0072BC"/>
            </a:solidFill>
          </p:grpSpPr>
          <p:sp>
            <p:nvSpPr>
              <p:cNvPr id="60" name="Овал 59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2022484" y="3719906"/>
                <a:ext cx="0" cy="254424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Прямая со стрелкой 84"/>
            <p:cNvCxnSpPr/>
            <p:nvPr/>
          </p:nvCxnSpPr>
          <p:spPr>
            <a:xfrm>
              <a:off x="9617668" y="4329782"/>
              <a:ext cx="285397" cy="0"/>
            </a:xfrm>
            <a:prstGeom prst="straightConnector1">
              <a:avLst/>
            </a:prstGeom>
            <a:ln w="38100" cap="rnd">
              <a:solidFill>
                <a:srgbClr val="0072BC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0150230" y="3969832"/>
              <a:ext cx="766793" cy="596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defRPr>
              </a:lvl1pPr>
            </a:lstStyle>
            <a:p>
              <a:r>
                <a:rPr lang="ru-RU" dirty="0"/>
                <a:t>Признаки </a:t>
              </a:r>
            </a:p>
            <a:p>
              <a:r>
                <a:rPr lang="ru-RU" dirty="0"/>
                <a:t>процессов</a:t>
              </a:r>
            </a:p>
          </p:txBody>
        </p:sp>
        <p:grpSp>
          <p:nvGrpSpPr>
            <p:cNvPr id="58" name="Группа 57"/>
            <p:cNvGrpSpPr/>
            <p:nvPr/>
          </p:nvGrpSpPr>
          <p:grpSpPr>
            <a:xfrm>
              <a:off x="9958574" y="2095350"/>
              <a:ext cx="1150106" cy="1404530"/>
              <a:chOff x="1467709" y="3719906"/>
              <a:chExt cx="1150106" cy="1404530"/>
            </a:xfrm>
            <a:solidFill>
              <a:srgbClr val="0072BC"/>
            </a:solidFill>
          </p:grpSpPr>
          <p:sp>
            <p:nvSpPr>
              <p:cNvPr id="62" name="Овал 61"/>
              <p:cNvSpPr/>
              <p:nvPr/>
            </p:nvSpPr>
            <p:spPr>
              <a:xfrm>
                <a:off x="1467709" y="3974330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2022484" y="3719906"/>
                <a:ext cx="0" cy="254424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Группа 63"/>
            <p:cNvGrpSpPr/>
            <p:nvPr/>
          </p:nvGrpSpPr>
          <p:grpSpPr>
            <a:xfrm>
              <a:off x="9949693" y="563608"/>
              <a:ext cx="1150106" cy="1389049"/>
              <a:chOff x="1428587" y="3719906"/>
              <a:chExt cx="1150106" cy="1389049"/>
            </a:xfrm>
            <a:solidFill>
              <a:srgbClr val="0072BC"/>
            </a:solidFill>
          </p:grpSpPr>
          <p:sp>
            <p:nvSpPr>
              <p:cNvPr id="65" name="Овал 64"/>
              <p:cNvSpPr/>
              <p:nvPr/>
            </p:nvSpPr>
            <p:spPr>
              <a:xfrm>
                <a:off x="1428587" y="3958849"/>
                <a:ext cx="1150106" cy="1150106"/>
              </a:xfrm>
              <a:prstGeom prst="ellips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</a:rPr>
                  <a:t>Выводы</a:t>
                </a:r>
              </a:p>
            </p:txBody>
          </p: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2022484" y="3719906"/>
                <a:ext cx="0" cy="254424"/>
              </a:xfrm>
              <a:prstGeom prst="line">
                <a:avLst/>
              </a:prstGeom>
              <a:grpFill/>
              <a:ln w="38100" cap="rnd">
                <a:solidFill>
                  <a:srgbClr val="0072BC"/>
                </a:solidFill>
                <a:prstDash val="sysDot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/>
            <p:cNvSpPr txBox="1"/>
            <p:nvPr/>
          </p:nvSpPr>
          <p:spPr>
            <a:xfrm>
              <a:off x="10076030" y="2616881"/>
              <a:ext cx="918671" cy="59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prstClr val="white"/>
                  </a:solidFill>
                  <a:latin typeface="Arial Narrow" panose="020B0606020202030204" pitchFamily="34" charset="0"/>
                </a:rPr>
                <a:t>Анализ увиденного</a:t>
              </a:r>
            </a:p>
          </p:txBody>
        </p:sp>
      </p:grpSp>
      <p:sp>
        <p:nvSpPr>
          <p:cNvPr id="8" name="Овал 7">
            <a:extLst>
              <a:ext uri="{FF2B5EF4-FFF2-40B4-BE49-F238E27FC236}">
                <a16:creationId xmlns:a16="http://schemas.microsoft.com/office/drawing/2014/main" id="{0AEFA33B-4EAE-7EC2-9AD9-1BD2390BC845}"/>
              </a:ext>
            </a:extLst>
          </p:cNvPr>
          <p:cNvSpPr/>
          <p:nvPr/>
        </p:nvSpPr>
        <p:spPr>
          <a:xfrm>
            <a:off x="9730178" y="5371919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id="{18E395BF-88EC-5899-4CDC-B213E3005FEC}"/>
              </a:ext>
            </a:extLst>
          </p:cNvPr>
          <p:cNvSpPr/>
          <p:nvPr/>
        </p:nvSpPr>
        <p:spPr>
          <a:xfrm rot="5400000">
            <a:off x="-504630" y="6164204"/>
            <a:ext cx="1288839" cy="1111068"/>
          </a:xfrm>
          <a:prstGeom prst="hexagon">
            <a:avLst/>
          </a:prstGeom>
          <a:noFill/>
          <a:ln w="38100">
            <a:solidFill>
              <a:srgbClr val="1B328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4C653BB1-AA3D-7869-2487-A14CD0E15E77}"/>
              </a:ext>
            </a:extLst>
          </p:cNvPr>
          <p:cNvSpPr/>
          <p:nvPr/>
        </p:nvSpPr>
        <p:spPr>
          <a:xfrm rot="5400000">
            <a:off x="-373912" y="6312250"/>
            <a:ext cx="968210" cy="834664"/>
          </a:xfrm>
          <a:prstGeom prst="hexagon">
            <a:avLst/>
          </a:prstGeom>
          <a:noFill/>
          <a:ln w="38100">
            <a:solidFill>
              <a:srgbClr val="1B328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Развиваем умение </a:t>
            </a:r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наблюдать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 descr="Занимательная наука | Библиотеки Архангельска | МУК «ЦБС»">
            <a:extLst>
              <a:ext uri="{FF2B5EF4-FFF2-40B4-BE49-F238E27FC236}">
                <a16:creationId xmlns:a16="http://schemas.microsoft.com/office/drawing/2014/main" id="{47FEDE91-9402-4A08-0BD5-BDB159781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8" y="4342250"/>
            <a:ext cx="3771453" cy="2515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9BC81E1-271C-7A3A-C291-8C1FC8688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4716196"/>
              </p:ext>
            </p:extLst>
          </p:nvPr>
        </p:nvGraphicFramePr>
        <p:xfrm>
          <a:off x="3297677" y="0"/>
          <a:ext cx="5321031" cy="3721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26" y="3218119"/>
            <a:ext cx="1190625" cy="1190625"/>
          </a:xfrm>
          <a:prstGeom prst="rect">
            <a:avLst/>
          </a:prstGeom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5988387" y="4342250"/>
            <a:ext cx="2989384" cy="2221385"/>
          </a:xfrm>
          <a:prstGeom prst="wedgeRoundRectCallout">
            <a:avLst>
              <a:gd name="adj1" fmla="val -18775"/>
              <a:gd name="adj2" fmla="val -1049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городском пейзаже оптические эффекты.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современному человеку, приезжающему в мегалополис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27425" y="2618210"/>
            <a:ext cx="2830629" cy="1621582"/>
          </a:xfrm>
          <a:prstGeom prst="wedgeRoundRectCallout">
            <a:avLst>
              <a:gd name="adj1" fmla="val 74178"/>
              <a:gd name="adj2" fmla="val -30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наблюдение за домашними животными или аквариумными рыбками по предложенному плану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27426" y="509955"/>
            <a:ext cx="2994896" cy="1582614"/>
          </a:xfrm>
          <a:prstGeom prst="wedgeRoundRectCallout">
            <a:avLst>
              <a:gd name="adj1" fmla="val 66795"/>
              <a:gd name="adj2" fmla="val -193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частью своей молекулы жиры мыльного пузыря поворачиваются к воздушной среде, а какой – к водной? </a:t>
            </a:r>
          </a:p>
        </p:txBody>
      </p:sp>
    </p:spTree>
    <p:extLst>
      <p:ext uri="{BB962C8B-B14F-4D97-AF65-F5344CB8AC3E}">
        <p14:creationId xmlns:p14="http://schemas.microsoft.com/office/powerpoint/2010/main" val="21370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 smtClean="0">
                <a:latin typeface="Arial Narrow" panose="020B0606020202030204" pitchFamily="34" charset="0"/>
              </a:rPr>
              <a:t>Развиваем умение наблюдать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2" r="11578" b="45607"/>
          <a:stretch/>
        </p:blipFill>
        <p:spPr>
          <a:xfrm>
            <a:off x="1538654" y="123826"/>
            <a:ext cx="3692770" cy="171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9" b="18298"/>
          <a:stretch/>
        </p:blipFill>
        <p:spPr>
          <a:xfrm>
            <a:off x="3704369" y="3326595"/>
            <a:ext cx="1760962" cy="3023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76"/>
          <a:stretch/>
        </p:blipFill>
        <p:spPr>
          <a:xfrm>
            <a:off x="5617762" y="2336155"/>
            <a:ext cx="3288772" cy="2057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3E5FD6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5972012" y="2000893"/>
            <a:ext cx="1935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«Физика серфинга»</a:t>
            </a:r>
            <a:endParaRPr lang="ru-RU" sz="12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5664724" y="6334097"/>
            <a:ext cx="384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 Narrow" panose="020B0606020202030204" pitchFamily="34" charset="0"/>
              </a:rPr>
              <a:t>Источник: Комплект кейсов по естественно-научной грамотности.― Москва: ФМЦ, 2022.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8654" y="2031239"/>
            <a:ext cx="3388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будет с бумажкой, брошенной на эти волны?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234" y="2686551"/>
            <a:ext cx="387503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2. Волна для сёрфера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Сёрферы считают, что подходящая им волна должна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обрушиваться на берег определенным образом. Это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в том случае, если перепад глубин у берега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резкий. Именно в этом месте, набегая на мелководье,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волна обрушивается. Линия, вдоль которой происходит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Перепад глубин, называется лайнапом. Именно вдоль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лайнапа и рождается волна, удобная для серфера.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того, чтобы начать серфить, необходимо набрать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Скорость. Сначала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сёрферы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гребут лёжа, чтобы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набрать скорость, потом встают на доске.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2.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сёрферу нужно набирать скорость?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8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25" r="17107"/>
          <a:stretch/>
        </p:blipFill>
        <p:spPr>
          <a:xfrm>
            <a:off x="1" y="3413760"/>
            <a:ext cx="6104686" cy="36141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-42416"/>
            <a:ext cx="6126482" cy="34561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9540" y="691169"/>
            <a:ext cx="43685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Развитие способностей  </a:t>
            </a:r>
          </a:p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обработки данных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6279" y="746249"/>
            <a:ext cx="492787" cy="492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16753" y="4102366"/>
            <a:ext cx="492787" cy="492786"/>
          </a:xfrm>
          <a:prstGeom prst="rect">
            <a:avLst/>
          </a:prstGeom>
        </p:spPr>
      </p:pic>
      <p:sp>
        <p:nvSpPr>
          <p:cNvPr id="15" name="Равнобедренный треугольник 14"/>
          <p:cNvSpPr/>
          <p:nvPr/>
        </p:nvSpPr>
        <p:spPr>
          <a:xfrm rot="5400000">
            <a:off x="5571471" y="1354600"/>
            <a:ext cx="1562330" cy="72823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04045" y="3955314"/>
            <a:ext cx="46265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Презентация результатов </a:t>
            </a:r>
          </a:p>
          <a:p>
            <a:pPr marL="0" marR="0" lvl="0" indent="0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sym typeface="Helvetica Light"/>
              </a:rPr>
              <a:t>работы</a:t>
            </a:r>
          </a:p>
        </p:txBody>
      </p:sp>
      <p:sp>
        <p:nvSpPr>
          <p:cNvPr id="26" name="Равнобедренный треугольник 25"/>
          <p:cNvSpPr/>
          <p:nvPr/>
        </p:nvSpPr>
        <p:spPr>
          <a:xfrm rot="16200000" flipH="1">
            <a:off x="5096910" y="5012202"/>
            <a:ext cx="1562330" cy="728233"/>
          </a:xfrm>
          <a:prstGeom prst="triangle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Прямоугольник: скругленные противолежащие углы 2"/>
          <p:cNvSpPr/>
          <p:nvPr/>
        </p:nvSpPr>
        <p:spPr>
          <a:xfrm>
            <a:off x="2675228" y="2628398"/>
            <a:ext cx="7354815" cy="783193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ru-RU" sz="4000" b="1" dirty="0">
                <a:latin typeface="Arial Narrow" panose="020B0606020202030204" pitchFamily="34" charset="0"/>
                <a:cs typeface="Arial" panose="020B0604020202020204" pitchFamily="34" charset="0"/>
              </a:rPr>
              <a:t>Обучение методам исследования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7ED03B-2BDB-61D5-E77B-DB099D880A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128" y="5119765"/>
            <a:ext cx="1830414" cy="173823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0AEFA33B-4EAE-7EC2-9AD9-1BD2390BC845}"/>
              </a:ext>
            </a:extLst>
          </p:cNvPr>
          <p:cNvSpPr/>
          <p:nvPr/>
        </p:nvSpPr>
        <p:spPr>
          <a:xfrm>
            <a:off x="9717339" y="5220826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72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46299" y="-104171"/>
            <a:ext cx="7789762" cy="7083706"/>
          </a:xfrm>
          <a:custGeom>
            <a:avLst/>
            <a:gdLst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6180881 w 7153155"/>
              <a:gd name="connsiteY4" fmla="*/ 703740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5648445 w 7153155"/>
              <a:gd name="connsiteY4" fmla="*/ 706055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648445 w 7153155"/>
              <a:gd name="connsiteY4" fmla="*/ 7048983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6385166 w 7153155"/>
              <a:gd name="connsiteY4" fmla="*/ 699110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3155" h="7083706">
                <a:moveTo>
                  <a:pt x="23150" y="92597"/>
                </a:moveTo>
                <a:lnTo>
                  <a:pt x="23150" y="0"/>
                </a:lnTo>
                <a:lnTo>
                  <a:pt x="6375484" y="57873"/>
                </a:lnTo>
                <a:lnTo>
                  <a:pt x="7153155" y="3530278"/>
                </a:lnTo>
                <a:lnTo>
                  <a:pt x="6385166" y="6991109"/>
                </a:lnTo>
                <a:lnTo>
                  <a:pt x="0" y="7083706"/>
                </a:lnTo>
                <a:cubicBezTo>
                  <a:pt x="7717" y="4753336"/>
                  <a:pt x="15433" y="2422967"/>
                  <a:pt x="23150" y="92597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421656" y="2279633"/>
            <a:ext cx="7321807" cy="1782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70000"/>
              </a:lnSpc>
              <a:defRPr sz="11600">
                <a:solidFill>
                  <a:schemeClr val="accent1">
                    <a:lumOff val="16847"/>
                  </a:scheme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Возможности цифровых </a:t>
            </a:r>
            <a:r>
              <a:rPr lang="ru-RU" sz="3200" dirty="0">
                <a:solidFill>
                  <a:schemeClr val="tx1">
                    <a:lumMod val="95000"/>
                  </a:schemeClr>
                </a:solidFill>
              </a:rPr>
              <a:t>образовательных ресурсов для проектной и учебно-исследовательской деятельности 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учащихся</a:t>
            </a:r>
            <a:endParaRPr sz="32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31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Овал 43"/>
          <p:cNvSpPr/>
          <p:nvPr/>
        </p:nvSpPr>
        <p:spPr>
          <a:xfrm>
            <a:off x="5939792" y="3135259"/>
            <a:ext cx="1018667" cy="1018667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4791" y="3180090"/>
            <a:ext cx="943019" cy="943019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64829" y="2635936"/>
            <a:ext cx="338445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Исследование на уроках:</a:t>
            </a:r>
          </a:p>
          <a:p>
            <a:r>
              <a:rPr lang="ru-RU" dirty="0" smtClean="0"/>
              <a:t>Этапы исследования: </a:t>
            </a:r>
          </a:p>
          <a:p>
            <a:r>
              <a:rPr lang="ru-RU" dirty="0" smtClean="0"/>
              <a:t>целеполагание и планирование,</a:t>
            </a:r>
          </a:p>
          <a:p>
            <a:r>
              <a:rPr lang="ru-RU" dirty="0" smtClean="0"/>
              <a:t>выдвижение гипотез</a:t>
            </a:r>
          </a:p>
          <a:p>
            <a:r>
              <a:rPr lang="ru-RU" dirty="0"/>
              <a:t>Наблюдение</a:t>
            </a:r>
          </a:p>
          <a:p>
            <a:r>
              <a:rPr lang="ru-RU" dirty="0" smtClean="0"/>
              <a:t>Исследовательская </a:t>
            </a:r>
          </a:p>
          <a:p>
            <a:r>
              <a:rPr lang="ru-RU" dirty="0" smtClean="0"/>
              <a:t>лабораторная работа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08" y="3357503"/>
            <a:ext cx="571571" cy="5715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7" y="3357503"/>
            <a:ext cx="691265" cy="691265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183175" y="2776183"/>
            <a:ext cx="317150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Во внеурочной деятельности:</a:t>
            </a:r>
          </a:p>
          <a:p>
            <a:r>
              <a:rPr lang="ru-RU" dirty="0" smtClean="0"/>
              <a:t>Продолжение исследования, </a:t>
            </a:r>
          </a:p>
          <a:p>
            <a:r>
              <a:rPr lang="ru-RU" dirty="0" smtClean="0"/>
              <a:t>начатого на уроке</a:t>
            </a:r>
            <a:endParaRPr lang="ru-RU" dirty="0"/>
          </a:p>
          <a:p>
            <a:r>
              <a:rPr lang="ru-RU" dirty="0" smtClean="0"/>
              <a:t>Домашний эксперимент</a:t>
            </a:r>
          </a:p>
          <a:p>
            <a:r>
              <a:rPr lang="ru-RU" dirty="0" smtClean="0"/>
              <a:t>Индивидуальная </a:t>
            </a:r>
          </a:p>
          <a:p>
            <a:r>
              <a:rPr lang="ru-RU" dirty="0" smtClean="0"/>
              <a:t>исследовательская работа</a:t>
            </a:r>
            <a:endParaRPr lang="ru-RU" dirty="0"/>
          </a:p>
        </p:txBody>
      </p:sp>
      <p:sp>
        <p:nvSpPr>
          <p:cNvPr id="51" name="Овал 50"/>
          <p:cNvSpPr/>
          <p:nvPr/>
        </p:nvSpPr>
        <p:spPr>
          <a:xfrm>
            <a:off x="10231120" y="4433483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0749832" y="-870469"/>
            <a:ext cx="2327412" cy="2327412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9779" y="580268"/>
            <a:ext cx="9039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Исследование на уроках и во внеурочное время</a:t>
            </a: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46299" y="-104171"/>
            <a:ext cx="7789762" cy="7083706"/>
          </a:xfrm>
          <a:custGeom>
            <a:avLst/>
            <a:gdLst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6180881 w 7153155"/>
              <a:gd name="connsiteY4" fmla="*/ 703740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5648445 w 7153155"/>
              <a:gd name="connsiteY4" fmla="*/ 706055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648445 w 7153155"/>
              <a:gd name="connsiteY4" fmla="*/ 7048983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6385166 w 7153155"/>
              <a:gd name="connsiteY4" fmla="*/ 699110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3155" h="7083706">
                <a:moveTo>
                  <a:pt x="23150" y="92597"/>
                </a:moveTo>
                <a:lnTo>
                  <a:pt x="23150" y="0"/>
                </a:lnTo>
                <a:lnTo>
                  <a:pt x="6375484" y="57873"/>
                </a:lnTo>
                <a:lnTo>
                  <a:pt x="7153155" y="3530278"/>
                </a:lnTo>
                <a:lnTo>
                  <a:pt x="6385166" y="6991109"/>
                </a:lnTo>
                <a:lnTo>
                  <a:pt x="0" y="7083706"/>
                </a:lnTo>
                <a:cubicBezTo>
                  <a:pt x="7717" y="4753336"/>
                  <a:pt x="15433" y="2422967"/>
                  <a:pt x="23150" y="92597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421656" y="1534154"/>
            <a:ext cx="7321807" cy="2513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Muller Bold"/>
                <a:cs typeface="Arial" panose="020B0604020202020204" pitchFamily="34" charset="0"/>
              </a:rPr>
              <a:t>Освещение проектной и учебно-исследовательской деятельности в</a:t>
            </a:r>
          </a:p>
          <a:p>
            <a:r>
              <a:rPr lang="ru-RU" sz="40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Muller Bold"/>
                <a:cs typeface="Arial" panose="020B0604020202020204" pitchFamily="34" charset="0"/>
              </a:rPr>
              <a:t>новой редакции ФГОС ООО</a:t>
            </a:r>
          </a:p>
        </p:txBody>
      </p:sp>
    </p:spTree>
    <p:extLst>
      <p:ext uri="{BB962C8B-B14F-4D97-AF65-F5344CB8AC3E}">
        <p14:creationId xmlns:p14="http://schemas.microsoft.com/office/powerpoint/2010/main" val="482928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25B02F-E6E6-8060-33B1-85D3DAF20CD5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6D761D-3D3C-4EAF-67C3-C6FAEB3A0B06}"/>
              </a:ext>
            </a:extLst>
          </p:cNvPr>
          <p:cNvSpPr/>
          <p:nvPr/>
        </p:nvSpPr>
        <p:spPr>
          <a:xfrm>
            <a:off x="9333338" y="1567275"/>
            <a:ext cx="287177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 smtClean="0">
                <a:latin typeface="Arial Narrow" panose="020B0606020202030204" pitchFamily="34" charset="0"/>
              </a:rPr>
              <a:t>Проекты он-</a:t>
            </a:r>
            <a:r>
              <a:rPr lang="ru-RU" sz="2400" b="1" dirty="0" err="1" smtClean="0">
                <a:latin typeface="Arial Narrow" panose="020B0606020202030204" pitchFamily="34" charset="0"/>
              </a:rPr>
              <a:t>лайн</a:t>
            </a:r>
            <a:endParaRPr lang="ru-RU" sz="2400" b="1" dirty="0" smtClean="0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 err="1" smtClean="0">
                <a:latin typeface="Arial Narrow" panose="020B0606020202030204" pitchFamily="34" charset="0"/>
              </a:rPr>
              <a:t>Глобал</a:t>
            </a:r>
            <a:r>
              <a:rPr lang="ru-RU" sz="2400" b="1" dirty="0" smtClean="0">
                <a:latin typeface="Arial Narrow" panose="020B0606020202030204" pitchFamily="34" charset="0"/>
              </a:rPr>
              <a:t> </a:t>
            </a:r>
            <a:r>
              <a:rPr lang="ru-RU" sz="2400" b="1" dirty="0" err="1" smtClean="0">
                <a:latin typeface="Arial Narrow" panose="020B0606020202030204" pitchFamily="34" charset="0"/>
              </a:rPr>
              <a:t>лаб</a:t>
            </a:r>
            <a:endParaRPr lang="ru-RU" sz="2400" b="1" dirty="0">
              <a:latin typeface="Arial Narrow" panose="020B0606020202030204" pitchFamily="34" charset="0"/>
            </a:endParaRPr>
          </a:p>
        </p:txBody>
      </p:sp>
      <p:pic>
        <p:nvPicPr>
          <p:cNvPr id="12" name="Рисунок 11" descr="2022-10-11_15-42-03.png - Яндекс.Браузер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16530" r="15302" b="11970"/>
          <a:stretch/>
        </p:blipFill>
        <p:spPr>
          <a:xfrm>
            <a:off x="-3558473" y="-223155"/>
            <a:ext cx="11812981" cy="6441075"/>
          </a:xfrm>
          <a:prstGeom prst="rect">
            <a:avLst/>
          </a:prstGeom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34" y="1130968"/>
            <a:ext cx="4338018" cy="5086952"/>
          </a:xfrm>
          <a:prstGeom prst="rect">
            <a:avLst/>
          </a:prstGeom>
        </p:spPr>
      </p:pic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49" y="1749919"/>
            <a:ext cx="4050658" cy="51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37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08" y="3357503"/>
            <a:ext cx="571571" cy="5715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39" y="4959414"/>
            <a:ext cx="571571" cy="5715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7" y="3357503"/>
            <a:ext cx="691265" cy="691265"/>
          </a:xfrm>
          <a:prstGeom prst="rect">
            <a:avLst/>
          </a:prstGeom>
        </p:spPr>
      </p:pic>
      <p:sp>
        <p:nvSpPr>
          <p:cNvPr id="51" name="Овал 50"/>
          <p:cNvSpPr/>
          <p:nvPr/>
        </p:nvSpPr>
        <p:spPr>
          <a:xfrm>
            <a:off x="10231120" y="4433483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0749832" y="-870469"/>
            <a:ext cx="2327412" cy="2327412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1"/>
          <a:stretch/>
        </p:blipFill>
        <p:spPr>
          <a:xfrm>
            <a:off x="37904" y="293238"/>
            <a:ext cx="5442073" cy="3999629"/>
          </a:xfrm>
          <a:prstGeom prst="rect">
            <a:avLst/>
          </a:prstGeom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42" y="1623469"/>
            <a:ext cx="7385939" cy="52345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621" y="293238"/>
            <a:ext cx="6150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проведения исследования</a:t>
            </a:r>
            <a:endParaRPr lang="ru-RU" sz="28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08" y="3357503"/>
            <a:ext cx="571571" cy="5715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39" y="4959414"/>
            <a:ext cx="571571" cy="5715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7" y="3357503"/>
            <a:ext cx="691265" cy="691265"/>
          </a:xfrm>
          <a:prstGeom prst="rect">
            <a:avLst/>
          </a:prstGeom>
        </p:spPr>
      </p:pic>
      <p:sp>
        <p:nvSpPr>
          <p:cNvPr id="51" name="Овал 50"/>
          <p:cNvSpPr/>
          <p:nvPr/>
        </p:nvSpPr>
        <p:spPr>
          <a:xfrm>
            <a:off x="10231120" y="4433483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0749832" y="-870469"/>
            <a:ext cx="2327412" cy="2327412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6" y="293237"/>
            <a:ext cx="5744377" cy="438211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47" y="1075749"/>
            <a:ext cx="7520039" cy="6287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88953" y="413886"/>
            <a:ext cx="4775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Вкладка «Результаты»</a:t>
            </a:r>
            <a:endParaRPr lang="ru-RU" sz="3200" b="1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04202" y="4675349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069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BAA9F4-A8F3-2DCC-D6E7-B05760E8183F}"/>
              </a:ext>
            </a:extLst>
          </p:cNvPr>
          <p:cNvSpPr txBox="1"/>
          <p:nvPr/>
        </p:nvSpPr>
        <p:spPr>
          <a:xfrm>
            <a:off x="1633359" y="2267624"/>
            <a:ext cx="2836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https://educont.ru</a:t>
            </a:r>
            <a:r>
              <a:rPr lang="ru-R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4E5B0C-3EDA-5A0C-B76A-FE27B33601F4}"/>
              </a:ext>
            </a:extLst>
          </p:cNvPr>
          <p:cNvSpPr txBox="1"/>
          <p:nvPr/>
        </p:nvSpPr>
        <p:spPr>
          <a:xfrm>
            <a:off x="387860" y="105380"/>
            <a:ext cx="116943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800" b="1" i="1" dirty="0">
                <a:solidFill>
                  <a:srgbClr val="1B328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Бесплатный доступ к верифицированному контенту </a:t>
            </a:r>
            <a:r>
              <a:rPr lang="ru-RU" sz="2800" b="1" i="1" dirty="0" err="1">
                <a:solidFill>
                  <a:srgbClr val="1B328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ГлобалЛаб</a:t>
            </a:r>
            <a:endParaRPr lang="ru-RU" sz="2800" b="1" i="1" dirty="0">
              <a:solidFill>
                <a:srgbClr val="1B328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128B0B-6CA8-DACB-BA95-25044075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679" y="1339615"/>
            <a:ext cx="2582486" cy="750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 flipH="1">
            <a:off x="1061260" y="2882027"/>
            <a:ext cx="3931358" cy="70788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Raleway" pitchFamily="2" charset="0"/>
              </a:rPr>
              <a:t>Регистрация образовательной организации на портале ЦОК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7503605" y="4301958"/>
            <a:ext cx="3657600" cy="70788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dirty="0">
                <a:latin typeface="Raleway" pitchFamily="2" charset="0"/>
              </a:rPr>
              <a:t>Регистрация учителей на платформе </a:t>
            </a:r>
            <a:r>
              <a:rPr lang="ru-RU" sz="2000" dirty="0" err="1">
                <a:latin typeface="Raleway" pitchFamily="2" charset="0"/>
              </a:rPr>
              <a:t>ГлобалЛаб</a:t>
            </a:r>
            <a:endParaRPr lang="ru-RU" sz="2000" dirty="0">
              <a:latin typeface="Raleway" pitchFamily="2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7514373" y="5801321"/>
            <a:ext cx="3642248" cy="70788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Raleway" pitchFamily="2" charset="0"/>
              </a:rPr>
              <a:t>Регистрация обучающихся на платформе </a:t>
            </a:r>
            <a:r>
              <a:rPr lang="ru-RU" sz="2000" dirty="0" err="1">
                <a:latin typeface="Raleway" pitchFamily="2" charset="0"/>
              </a:rPr>
              <a:t>ГлобалЛаб</a:t>
            </a:r>
            <a:endParaRPr lang="ru-RU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FD24CC-5AE6-F715-DA6F-32FA18714F91}"/>
              </a:ext>
            </a:extLst>
          </p:cNvPr>
          <p:cNvSpPr txBox="1"/>
          <p:nvPr/>
        </p:nvSpPr>
        <p:spPr>
          <a:xfrm rot="16200000">
            <a:off x="480252" y="4791937"/>
            <a:ext cx="27818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Raleway" pitchFamily="2" charset="0"/>
              </a:rPr>
              <a:t>Подтверждение </a:t>
            </a:r>
          </a:p>
          <a:p>
            <a:pPr algn="ctr"/>
            <a:r>
              <a:rPr lang="ru-RU" sz="2000" dirty="0">
                <a:latin typeface="Raleway" pitchFamily="2" charset="0"/>
              </a:rPr>
              <a:t>от образовательной организации</a:t>
            </a:r>
            <a:endParaRPr lang="ru-RU" sz="2000" dirty="0"/>
          </a:p>
        </p:txBody>
      </p:sp>
      <p:cxnSp>
        <p:nvCxnSpPr>
          <p:cNvPr id="25" name="Прямая соединительная линия 24"/>
          <p:cNvCxnSpPr>
            <a:cxnSpLocks/>
          </p:cNvCxnSpPr>
          <p:nvPr/>
        </p:nvCxnSpPr>
        <p:spPr>
          <a:xfrm flipH="1">
            <a:off x="2885439" y="3586480"/>
            <a:ext cx="0" cy="262128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>
          <a:xfrm rot="10800000" flipH="1" flipV="1">
            <a:off x="2888229" y="6207752"/>
            <a:ext cx="503364" cy="90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cxnSpLocks/>
          </p:cNvCxnSpPr>
          <p:nvPr/>
        </p:nvCxnSpPr>
        <p:spPr>
          <a:xfrm rot="10800000" flipH="1" flipV="1">
            <a:off x="2883610" y="4669903"/>
            <a:ext cx="503364" cy="90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9DC17813-D5E9-C39B-4A4F-F903BE2A149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026644" y="6207752"/>
            <a:ext cx="503364" cy="90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8E3A8D98-3BA3-013C-7A4D-3787D6A8EA7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7022025" y="4669903"/>
            <a:ext cx="503364" cy="9067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05BCED-F3F4-8636-242E-AEC4A3E173E5}"/>
              </a:ext>
            </a:extLst>
          </p:cNvPr>
          <p:cNvSpPr/>
          <p:nvPr/>
        </p:nvSpPr>
        <p:spPr>
          <a:xfrm flipH="1">
            <a:off x="3365697" y="4301958"/>
            <a:ext cx="3657600" cy="70788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dirty="0">
                <a:latin typeface="Raleway" pitchFamily="2" charset="0"/>
              </a:rPr>
              <a:t>Регистрация учителей на портале ЦОК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09EE50-B6B3-6B80-F802-624130625071}"/>
              </a:ext>
            </a:extLst>
          </p:cNvPr>
          <p:cNvSpPr/>
          <p:nvPr/>
        </p:nvSpPr>
        <p:spPr>
          <a:xfrm flipH="1">
            <a:off x="3376465" y="5801321"/>
            <a:ext cx="3642248" cy="707886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Raleway" pitchFamily="2" charset="0"/>
              </a:rPr>
              <a:t>Регистрация обучающихся на портале ЦОК</a:t>
            </a:r>
            <a:endParaRPr lang="ru-RU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940C79-31C1-4D95-3C1F-11920EE34B66}"/>
              </a:ext>
            </a:extLst>
          </p:cNvPr>
          <p:cNvSpPr txBox="1"/>
          <p:nvPr/>
        </p:nvSpPr>
        <p:spPr>
          <a:xfrm>
            <a:off x="8882374" y="1018951"/>
            <a:ext cx="3107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5"/>
              </a:rPr>
              <a:t>https://globallab.org/</a:t>
            </a:r>
            <a:r>
              <a:rPr lang="ru-RU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6423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5819" y="1215008"/>
            <a:ext cx="8400906" cy="516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20053"/>
            <a:ext cx="928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 pitchFamily="2" charset="0"/>
              </a:rPr>
              <a:t>Регистрация образовательной организации</a:t>
            </a:r>
            <a:endParaRPr lang="ru-RU" sz="2400" dirty="0">
              <a:latin typeface="Raleway"/>
            </a:endParaRPr>
          </a:p>
        </p:txBody>
      </p:sp>
      <p:sp>
        <p:nvSpPr>
          <p:cNvPr id="12" name="Кольцо 11"/>
          <p:cNvSpPr/>
          <p:nvPr/>
        </p:nvSpPr>
        <p:spPr>
          <a:xfrm>
            <a:off x="5227782" y="5523345"/>
            <a:ext cx="3897745" cy="969819"/>
          </a:xfrm>
          <a:prstGeom prst="donut">
            <a:avLst>
              <a:gd name="adj" fmla="val 3746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726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20053"/>
            <a:ext cx="928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 pitchFamily="2" charset="0"/>
              </a:rPr>
              <a:t>Регистрация учителей</a:t>
            </a:r>
            <a:endParaRPr lang="ru-RU" sz="2400" dirty="0">
              <a:latin typeface="Raleway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6581" y="1232978"/>
            <a:ext cx="8863100" cy="503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Кольцо 24"/>
          <p:cNvSpPr/>
          <p:nvPr/>
        </p:nvSpPr>
        <p:spPr>
          <a:xfrm>
            <a:off x="5578764" y="5135418"/>
            <a:ext cx="3897745" cy="969819"/>
          </a:xfrm>
          <a:prstGeom prst="donut">
            <a:avLst>
              <a:gd name="adj" fmla="val 3746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14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197" y="1082532"/>
            <a:ext cx="3704581" cy="389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7173" y="1115569"/>
            <a:ext cx="3408910" cy="523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66EA1D1-0976-3F85-FE5C-B576C531FF43}"/>
              </a:ext>
            </a:extLst>
          </p:cNvPr>
          <p:cNvCxnSpPr>
            <a:cxnSpLocks/>
          </p:cNvCxnSpPr>
          <p:nvPr/>
        </p:nvCxnSpPr>
        <p:spPr>
          <a:xfrm flipH="1">
            <a:off x="9591620" y="1784503"/>
            <a:ext cx="112221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7EE7F7D-C209-FC48-D211-CFE1BB072851}"/>
              </a:ext>
            </a:extLst>
          </p:cNvPr>
          <p:cNvCxnSpPr>
            <a:cxnSpLocks/>
          </p:cNvCxnSpPr>
          <p:nvPr/>
        </p:nvCxnSpPr>
        <p:spPr>
          <a:xfrm flipH="1">
            <a:off x="9634707" y="6147300"/>
            <a:ext cx="112221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10674288" y="1447256"/>
            <a:ext cx="1293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Выбрать предмет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10716960" y="5825199"/>
            <a:ext cx="1306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Добавить предмет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66EA1D1-0976-3F85-FE5C-B576C531FF43}"/>
              </a:ext>
            </a:extLst>
          </p:cNvPr>
          <p:cNvCxnSpPr>
            <a:cxnSpLocks/>
          </p:cNvCxnSpPr>
          <p:nvPr/>
        </p:nvCxnSpPr>
        <p:spPr>
          <a:xfrm flipH="1">
            <a:off x="3669552" y="2779071"/>
            <a:ext cx="112221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7EE7F7D-C209-FC48-D211-CFE1BB072851}"/>
              </a:ext>
            </a:extLst>
          </p:cNvPr>
          <p:cNvCxnSpPr>
            <a:cxnSpLocks/>
          </p:cNvCxnSpPr>
          <p:nvPr/>
        </p:nvCxnSpPr>
        <p:spPr>
          <a:xfrm flipH="1">
            <a:off x="3712639" y="4303640"/>
            <a:ext cx="112221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4719794" y="2451521"/>
            <a:ext cx="22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Написать почтовый индекс школы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4859639" y="3980709"/>
            <a:ext cx="1306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Выбрать школу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20053"/>
            <a:ext cx="928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 pitchFamily="2" charset="0"/>
              </a:rPr>
              <a:t>Заполнение профиля учителя</a:t>
            </a:r>
            <a:endParaRPr lang="ru-RU" sz="2400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06076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05" y="1143679"/>
            <a:ext cx="4672012" cy="5283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66EA1D1-0976-3F85-FE5C-B576C531FF43}"/>
              </a:ext>
            </a:extLst>
          </p:cNvPr>
          <p:cNvCxnSpPr>
            <a:cxnSpLocks/>
          </p:cNvCxnSpPr>
          <p:nvPr/>
        </p:nvCxnSpPr>
        <p:spPr>
          <a:xfrm flipH="1">
            <a:off x="3891860" y="3045259"/>
            <a:ext cx="112221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7EE7F7D-C209-FC48-D211-CFE1BB07285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55649" y="3979516"/>
            <a:ext cx="3274087" cy="96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5012489" y="2763613"/>
            <a:ext cx="1293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Выбрать классы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5046017" y="3656677"/>
            <a:ext cx="1306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Добавить классы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220" y="1142155"/>
            <a:ext cx="4277302" cy="527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266EA1D1-0976-3F85-FE5C-B576C531FF43}"/>
              </a:ext>
            </a:extLst>
          </p:cNvPr>
          <p:cNvCxnSpPr>
            <a:cxnSpLocks/>
          </p:cNvCxnSpPr>
          <p:nvPr/>
        </p:nvCxnSpPr>
        <p:spPr>
          <a:xfrm flipH="1">
            <a:off x="9591620" y="2024639"/>
            <a:ext cx="112221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7EE7F7D-C209-FC48-D211-CFE1BB072851}"/>
              </a:ext>
            </a:extLst>
          </p:cNvPr>
          <p:cNvCxnSpPr>
            <a:cxnSpLocks/>
          </p:cNvCxnSpPr>
          <p:nvPr/>
        </p:nvCxnSpPr>
        <p:spPr>
          <a:xfrm flipH="1">
            <a:off x="9634707" y="4659220"/>
            <a:ext cx="1122218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10812833" y="1715101"/>
            <a:ext cx="12938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Выбрать предмет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AC205C-4D07-CA3C-5F8D-E3C733340A5B}"/>
              </a:ext>
            </a:extLst>
          </p:cNvPr>
          <p:cNvSpPr txBox="1"/>
          <p:nvPr/>
        </p:nvSpPr>
        <p:spPr>
          <a:xfrm>
            <a:off x="10704945" y="4318645"/>
            <a:ext cx="1484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Raleway" pitchFamily="2" charset="0"/>
              </a:rPr>
              <a:t>Выбрать платформу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20053"/>
            <a:ext cx="928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 pitchFamily="2" charset="0"/>
              </a:rPr>
              <a:t>Заполнение профиля учителя</a:t>
            </a:r>
            <a:endParaRPr lang="ru-RU" sz="2400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920901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202"/>
            <a:ext cx="121539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710959" y="6115458"/>
            <a:ext cx="2960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https://globallab.org/</a:t>
            </a:r>
            <a:r>
              <a:rPr lang="ru-RU" sz="2400" dirty="0"/>
              <a:t> </a:t>
            </a:r>
          </a:p>
        </p:txBody>
      </p:sp>
      <p:sp>
        <p:nvSpPr>
          <p:cNvPr id="6" name="Кольцо 5"/>
          <p:cNvSpPr/>
          <p:nvPr/>
        </p:nvSpPr>
        <p:spPr>
          <a:xfrm>
            <a:off x="7269018" y="4350322"/>
            <a:ext cx="3057237" cy="969819"/>
          </a:xfrm>
          <a:prstGeom prst="donut">
            <a:avLst>
              <a:gd name="adj" fmla="val 3746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20053"/>
            <a:ext cx="9289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 pitchFamily="2" charset="0"/>
              </a:rPr>
              <a:t>Регистрация на платформе </a:t>
            </a:r>
            <a:r>
              <a:rPr lang="ru-RU" sz="2800" b="1" dirty="0" err="1">
                <a:latin typeface="Raleway" pitchFamily="2" charset="0"/>
              </a:rPr>
              <a:t>ГлобалЛаб</a:t>
            </a:r>
            <a:endParaRPr lang="ru-RU" sz="2800" b="1" dirty="0">
              <a:latin typeface="Raleway" pitchFamily="2" charset="0"/>
            </a:endParaRPr>
          </a:p>
          <a:p>
            <a:r>
              <a:rPr lang="ru-RU" sz="2000" dirty="0">
                <a:latin typeface="Raleway" pitchFamily="2" charset="0"/>
              </a:rPr>
              <a:t>Для учителей и учеников</a:t>
            </a:r>
            <a:endParaRPr lang="ru-RU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409262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183" y="1644396"/>
            <a:ext cx="5183817" cy="298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20053"/>
            <a:ext cx="9289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 pitchFamily="2" charset="0"/>
              </a:rPr>
              <a:t>Цифровые ресурсы 5-9 класс</a:t>
            </a:r>
          </a:p>
          <a:p>
            <a:r>
              <a:rPr lang="ru-RU" sz="2000" dirty="0">
                <a:latin typeface="Raleway" pitchFamily="2" charset="-52"/>
              </a:rPr>
              <a:t>В бесплатном доступе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3337" y="4987152"/>
            <a:ext cx="5263428" cy="123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3019" y="1631313"/>
            <a:ext cx="5022624" cy="402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44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F9C8500-58B3-2486-86D4-F23D69F53E94}"/>
              </a:ext>
            </a:extLst>
          </p:cNvPr>
          <p:cNvSpPr/>
          <p:nvPr/>
        </p:nvSpPr>
        <p:spPr>
          <a:xfrm>
            <a:off x="557383" y="1194189"/>
            <a:ext cx="6723150" cy="35251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/>
          </a:p>
        </p:txBody>
      </p:sp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9" y="1952068"/>
            <a:ext cx="6259753" cy="2256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938595" y="1533169"/>
            <a:ext cx="298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592628B-609B-176F-C8E0-44740B8E0F71}"/>
              </a:ext>
            </a:extLst>
          </p:cNvPr>
          <p:cNvGrpSpPr/>
          <p:nvPr/>
        </p:nvGrpSpPr>
        <p:grpSpPr>
          <a:xfrm>
            <a:off x="6705894" y="2354774"/>
            <a:ext cx="6638242" cy="5765497"/>
            <a:chOff x="7433548" y="2817613"/>
            <a:chExt cx="5707094" cy="524594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8B794B2-442F-0689-B48A-CB0841D53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3548" y="2817613"/>
              <a:ext cx="5707094" cy="5245944"/>
            </a:xfrm>
            <a:prstGeom prst="rect">
              <a:avLst/>
            </a:prstGeom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58BDC91-F8A6-7113-2525-528F3A29498E}"/>
                </a:ext>
              </a:extLst>
            </p:cNvPr>
            <p:cNvSpPr/>
            <p:nvPr/>
          </p:nvSpPr>
          <p:spPr>
            <a:xfrm>
              <a:off x="8717280" y="3222171"/>
              <a:ext cx="3474720" cy="2664823"/>
            </a:xfrm>
            <a:prstGeom prst="rect">
              <a:avLst/>
            </a:prstGeom>
            <a:solidFill>
              <a:srgbClr val="007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E894651-5173-619A-D277-2442DC0293FC}"/>
                </a:ext>
              </a:extLst>
            </p:cNvPr>
            <p:cNvSpPr/>
            <p:nvPr/>
          </p:nvSpPr>
          <p:spPr>
            <a:xfrm>
              <a:off x="8708571" y="4059127"/>
              <a:ext cx="3483429" cy="1383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r>
                <a:rPr lang="ru-RU" sz="2000" b="1" dirty="0">
                  <a:solidFill>
                    <a:schemeClr val="tx1">
                      <a:lumMod val="95000"/>
                    </a:schemeClr>
                  </a:solidFill>
                  <a:latin typeface="Arial Narrow" panose="020B0606020202030204" pitchFamily="34" charset="0"/>
                </a:rPr>
                <a:t>Федеральный государственный образовательный стандарт основного общего образования (планируемые результаты)</a:t>
              </a:r>
            </a:p>
            <a:p>
              <a:pPr lvl="0"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24" name="Овал 23">
            <a:extLst>
              <a:ext uri="{FF2B5EF4-FFF2-40B4-BE49-F238E27FC236}">
                <a16:creationId xmlns:a16="http://schemas.microsoft.com/office/drawing/2014/main" id="{19115E5B-93B9-8ABE-FB34-90B58AE6EC66}"/>
              </a:ext>
            </a:extLst>
          </p:cNvPr>
          <p:cNvSpPr/>
          <p:nvPr/>
        </p:nvSpPr>
        <p:spPr>
          <a:xfrm>
            <a:off x="10068117" y="-1567523"/>
            <a:ext cx="3276019" cy="3338205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05D1A0B-977B-59A3-A6CB-91242C1A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275" y="332751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20053"/>
            <a:ext cx="8799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/>
              </a:rPr>
              <a:t>Цифровые проектные задания</a:t>
            </a:r>
          </a:p>
          <a:p>
            <a:r>
              <a:rPr lang="ru-RU" sz="2000" dirty="0">
                <a:latin typeface="Raleway"/>
              </a:rPr>
              <a:t>Направления деятельности</a:t>
            </a:r>
          </a:p>
        </p:txBody>
      </p:sp>
      <p:pic>
        <p:nvPicPr>
          <p:cNvPr id="6" name="Picture 3" descr="C:\Users\oglan\Downloads\board-114656_12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436" y="1523144"/>
            <a:ext cx="10741891" cy="452523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63783" y="1792150"/>
            <a:ext cx="1004916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Дополнительный материал при изучении стандартных тем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Проектная, учебно-исследовательская деятельность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Формирование функциональной грамотности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Реализация элементов программы воспитания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Внеурочная деятельность, «Разговоры о важном»</a:t>
            </a:r>
          </a:p>
          <a:p>
            <a:pPr marL="893763" indent="-3556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Готовые проектные задания</a:t>
            </a:r>
          </a:p>
          <a:p>
            <a:pPr marL="893763" indent="-3556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>
                    <a:lumMod val="9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Конструктор тестов и проектных заданий (по отдельной лицензии)</a:t>
            </a:r>
          </a:p>
        </p:txBody>
      </p:sp>
    </p:spTree>
    <p:extLst>
      <p:ext uri="{BB962C8B-B14F-4D97-AF65-F5344CB8AC3E}">
        <p14:creationId xmlns:p14="http://schemas.microsoft.com/office/powerpoint/2010/main" val="1841078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5591175" y="1293813"/>
            <a:ext cx="600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Физика, 7 класс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2256" y="2463284"/>
            <a:ext cx="6449010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/>
              </a:rPr>
              <a:t>Физика и её роль в познании окружающего мира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Первоначальные сведения о строении вещества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Механическое движение и взаимодействие тел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Давление твёрдых тел, жидкостей и газов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Работа и мощность. Энергия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/>
              <a:t>Общие вопросы физики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094" y="2280515"/>
            <a:ext cx="3286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5" y="419841"/>
            <a:ext cx="8713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Raleway" pitchFamily="2" charset="0"/>
              </a:rPr>
              <a:t>Цифровая проектная тетрадь</a:t>
            </a:r>
          </a:p>
          <a:p>
            <a:r>
              <a:rPr lang="ru-RU" sz="2000" dirty="0">
                <a:latin typeface="Raleway" pitchFamily="2" charset="0"/>
              </a:rPr>
              <a:t>Физика, 7 класс</a:t>
            </a:r>
          </a:p>
        </p:txBody>
      </p:sp>
    </p:spTree>
    <p:extLst>
      <p:ext uri="{BB962C8B-B14F-4D97-AF65-F5344CB8AC3E}">
        <p14:creationId xmlns:p14="http://schemas.microsoft.com/office/powerpoint/2010/main" val="2132066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CAD3D2-0758-A703-D769-75F93B7E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62" y="328295"/>
            <a:ext cx="5554318" cy="5855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FD1BFD-F419-17DA-80F5-28BF255EE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858" y="328295"/>
            <a:ext cx="5303980" cy="62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971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5BBE97-1661-5666-6088-997B7465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98" y="337917"/>
            <a:ext cx="5342083" cy="621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3835" y="337917"/>
            <a:ext cx="5950567" cy="447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60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F0A62-CDC0-CC06-A725-B712EEA0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0" y="304528"/>
            <a:ext cx="5342083" cy="624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04528"/>
            <a:ext cx="5654459" cy="4949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409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5591175" y="1293813"/>
            <a:ext cx="600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Физика, 8 класс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2256" y="2463284"/>
            <a:ext cx="3980577" cy="14165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Тепловые явления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Электромагнитные явления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Общие вопросы физики</a:t>
            </a:r>
            <a:endParaRPr lang="ru-RU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094" y="2280515"/>
            <a:ext cx="3286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9B3E43-B5F9-6969-C975-06255E5E44F1}"/>
              </a:ext>
            </a:extLst>
          </p:cNvPr>
          <p:cNvSpPr txBox="1"/>
          <p:nvPr/>
        </p:nvSpPr>
        <p:spPr>
          <a:xfrm>
            <a:off x="839785" y="419841"/>
            <a:ext cx="8713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проектная тетрадь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Физика, 8 класс</a:t>
            </a:r>
          </a:p>
        </p:txBody>
      </p:sp>
    </p:spTree>
    <p:extLst>
      <p:ext uri="{BB962C8B-B14F-4D97-AF65-F5344CB8AC3E}">
        <p14:creationId xmlns:p14="http://schemas.microsoft.com/office/powerpoint/2010/main" val="73268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3120" y="984827"/>
            <a:ext cx="7781925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685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945" y="1164774"/>
            <a:ext cx="6083935" cy="4736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3735" y="1164774"/>
            <a:ext cx="5480502" cy="490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814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3339" y="1331256"/>
            <a:ext cx="5802021" cy="232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149283" y="1331256"/>
            <a:ext cx="5778594" cy="424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215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204" y="266989"/>
            <a:ext cx="7286625" cy="636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718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592628B-609B-176F-C8E0-44740B8E0F71}"/>
              </a:ext>
            </a:extLst>
          </p:cNvPr>
          <p:cNvGrpSpPr/>
          <p:nvPr/>
        </p:nvGrpSpPr>
        <p:grpSpPr>
          <a:xfrm>
            <a:off x="6705894" y="2354774"/>
            <a:ext cx="6638242" cy="5765497"/>
            <a:chOff x="7433548" y="2817613"/>
            <a:chExt cx="5707094" cy="524594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8B794B2-442F-0689-B48A-CB0841D53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3548" y="2817613"/>
              <a:ext cx="5707094" cy="5245944"/>
            </a:xfrm>
            <a:prstGeom prst="rect">
              <a:avLst/>
            </a:prstGeom>
          </p:spPr>
        </p:pic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58BDC91-F8A6-7113-2525-528F3A29498E}"/>
                </a:ext>
              </a:extLst>
            </p:cNvPr>
            <p:cNvSpPr/>
            <p:nvPr/>
          </p:nvSpPr>
          <p:spPr>
            <a:xfrm>
              <a:off x="8717280" y="3222171"/>
              <a:ext cx="3474720" cy="2664823"/>
            </a:xfrm>
            <a:prstGeom prst="rect">
              <a:avLst/>
            </a:prstGeom>
            <a:solidFill>
              <a:srgbClr val="0072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FE894651-5173-619A-D277-2442DC0293FC}"/>
                </a:ext>
              </a:extLst>
            </p:cNvPr>
            <p:cNvSpPr/>
            <p:nvPr/>
          </p:nvSpPr>
          <p:spPr>
            <a:xfrm>
              <a:off x="8708571" y="4059127"/>
              <a:ext cx="3483429" cy="1383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r>
                <a:rPr lang="ru-RU" sz="2000" b="1" dirty="0">
                  <a:solidFill>
                    <a:schemeClr val="tx1">
                      <a:lumMod val="95000"/>
                    </a:schemeClr>
                  </a:solidFill>
                  <a:latin typeface="Arial Narrow" panose="020B0606020202030204" pitchFamily="34" charset="0"/>
                </a:rPr>
                <a:t>Федеральный государственный образовательный стандарт основного общего образования (планируемые результаты)</a:t>
              </a:r>
            </a:p>
            <a:p>
              <a:pPr lvl="0" algn="ctr">
                <a:lnSpc>
                  <a:spcPct val="80000"/>
                </a:lnSpc>
                <a:tabLst>
                  <a:tab pos="113030" algn="l"/>
                </a:tabLst>
                <a:defRPr/>
              </a:pPr>
              <a:endPara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24" name="Овал 23">
            <a:extLst>
              <a:ext uri="{FF2B5EF4-FFF2-40B4-BE49-F238E27FC236}">
                <a16:creationId xmlns:a16="http://schemas.microsoft.com/office/drawing/2014/main" id="{19115E5B-93B9-8ABE-FB34-90B58AE6EC66}"/>
              </a:ext>
            </a:extLst>
          </p:cNvPr>
          <p:cNvSpPr/>
          <p:nvPr/>
        </p:nvSpPr>
        <p:spPr>
          <a:xfrm>
            <a:off x="10068117" y="-1567523"/>
            <a:ext cx="3276019" cy="3338205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9DCD27B-FE3C-E511-AB1A-92BB82C3C1E1}"/>
              </a:ext>
            </a:extLst>
          </p:cNvPr>
          <p:cNvSpPr/>
          <p:nvPr/>
        </p:nvSpPr>
        <p:spPr>
          <a:xfrm>
            <a:off x="158998" y="282235"/>
            <a:ext cx="6638241" cy="52422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/>
          </a:p>
        </p:txBody>
      </p:sp>
      <p:pic>
        <p:nvPicPr>
          <p:cNvPr id="4" name="Рисунок 3" descr="Вырезка экрана">
            <a:extLst>
              <a:ext uri="{FF2B5EF4-FFF2-40B4-BE49-F238E27FC236}">
                <a16:creationId xmlns:a16="http://schemas.microsoft.com/office/drawing/2014/main" id="{9E0E319F-4404-968A-0C09-8694FD01B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53" y="1068203"/>
            <a:ext cx="5051574" cy="224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Вырезка экрана">
            <a:extLst>
              <a:ext uri="{FF2B5EF4-FFF2-40B4-BE49-F238E27FC236}">
                <a16:creationId xmlns:a16="http://schemas.microsoft.com/office/drawing/2014/main" id="{E204ADDB-AF4D-6610-EB7C-6D6B35578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53" y="3369837"/>
            <a:ext cx="5051574" cy="186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9782B7-6D91-A733-862A-C2FA0995FDA1}"/>
              </a:ext>
            </a:extLst>
          </p:cNvPr>
          <p:cNvSpPr txBox="1"/>
          <p:nvPr/>
        </p:nvSpPr>
        <p:spPr>
          <a:xfrm>
            <a:off x="553169" y="537154"/>
            <a:ext cx="307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 результаты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05D1A0B-977B-59A3-A6CB-91242C1A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17" y="407271"/>
            <a:ext cx="1612288" cy="161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5591175" y="1293813"/>
            <a:ext cx="6000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Физика, 9 класс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22256" y="2463284"/>
            <a:ext cx="6774611" cy="28015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Механические явления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Механические колебания и волны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Электромагнитное поле и электромагнитные волы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Световые явления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Квантовые явления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Общие вопросы физики</a:t>
            </a:r>
            <a:endParaRPr lang="ru-RU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094" y="2280515"/>
            <a:ext cx="3286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9B3E43-B5F9-6969-C975-06255E5E44F1}"/>
              </a:ext>
            </a:extLst>
          </p:cNvPr>
          <p:cNvSpPr txBox="1"/>
          <p:nvPr/>
        </p:nvSpPr>
        <p:spPr>
          <a:xfrm>
            <a:off x="839785" y="419841"/>
            <a:ext cx="8713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проектная тетрадь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Физика, 9 класс (будет в доступе в ближайшее время)</a:t>
            </a:r>
          </a:p>
        </p:txBody>
      </p:sp>
    </p:spTree>
    <p:extLst>
      <p:ext uri="{BB962C8B-B14F-4D97-AF65-F5344CB8AC3E}">
        <p14:creationId xmlns:p14="http://schemas.microsoft.com/office/powerpoint/2010/main" val="1606301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C1C0C5-D5B3-1DF7-6222-EA3288661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48" y="298696"/>
            <a:ext cx="5825546" cy="616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FB938-1CD3-FD7D-3881-519FA27DE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535" y="299870"/>
            <a:ext cx="5679087" cy="6031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4126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576263"/>
            <a:ext cx="7296150" cy="580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191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47650"/>
            <a:ext cx="7239000" cy="636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241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36F9E-4BF4-524A-A3A7-738677266903}"/>
              </a:ext>
            </a:extLst>
          </p:cNvPr>
          <p:cNvSpPr txBox="1"/>
          <p:nvPr/>
        </p:nvSpPr>
        <p:spPr>
          <a:xfrm>
            <a:off x="839786" y="409893"/>
            <a:ext cx="9289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проектов + конструктор тестов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отдельной лицензии)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C8FF74-63DF-1F89-C860-5BB6F8B6A4C0}"/>
              </a:ext>
            </a:extLst>
          </p:cNvPr>
          <p:cNvSpPr txBox="1"/>
          <p:nvPr/>
        </p:nvSpPr>
        <p:spPr>
          <a:xfrm>
            <a:off x="6971869" y="3843699"/>
            <a:ext cx="458459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Приобретение лицензий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30303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sales@globallab.org</a:t>
            </a:r>
            <a:endParaRPr lang="ru-RU" sz="2800" dirty="0">
              <a:solidFill>
                <a:srgbClr val="30303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47D772-4BD8-0FA6-671B-C55DCA563B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8063" y="2246860"/>
            <a:ext cx="3750400" cy="767441"/>
          </a:xfrm>
          <a:prstGeom prst="rect">
            <a:avLst/>
          </a:prstGeom>
        </p:spPr>
      </p:pic>
      <p:sp>
        <p:nvSpPr>
          <p:cNvPr id="10" name="Прямоугольник 77">
            <a:extLst>
              <a:ext uri="{FF2B5EF4-FFF2-40B4-BE49-F238E27FC236}">
                <a16:creationId xmlns:a16="http://schemas.microsoft.com/office/drawing/2014/main" id="{78F1B0F7-6A2F-C856-2E2C-D491E9E2F2BE}"/>
              </a:ext>
            </a:extLst>
          </p:cNvPr>
          <p:cNvSpPr/>
          <p:nvPr/>
        </p:nvSpPr>
        <p:spPr bwMode="auto">
          <a:xfrm>
            <a:off x="934064" y="2002074"/>
            <a:ext cx="52250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Самостоятельное создание проектов по готовой форме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Для учителей и учеников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Возможность представить проект на всероссийском уровне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Не требует дополнительной регистрации</a:t>
            </a: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1DD160B2-FBCC-0284-576E-973308BD7300}"/>
              </a:ext>
            </a:extLst>
          </p:cNvPr>
          <p:cNvSpPr/>
          <p:nvPr/>
        </p:nvSpPr>
        <p:spPr>
          <a:xfrm>
            <a:off x="505838" y="1609725"/>
            <a:ext cx="5749047" cy="4518701"/>
          </a:xfrm>
          <a:custGeom>
            <a:avLst/>
            <a:gdLst/>
            <a:ahLst/>
            <a:cxnLst/>
            <a:rect l="l" t="t" r="r" b="b"/>
            <a:pathLst>
              <a:path w="6419215" h="1319530">
                <a:moveTo>
                  <a:pt x="0" y="219964"/>
                </a:moveTo>
                <a:lnTo>
                  <a:pt x="4444" y="175514"/>
                </a:lnTo>
                <a:lnTo>
                  <a:pt x="17271" y="134239"/>
                </a:lnTo>
                <a:lnTo>
                  <a:pt x="37591" y="96900"/>
                </a:lnTo>
                <a:lnTo>
                  <a:pt x="64388" y="64389"/>
                </a:lnTo>
                <a:lnTo>
                  <a:pt x="96900" y="37592"/>
                </a:lnTo>
                <a:lnTo>
                  <a:pt x="134365" y="17272"/>
                </a:lnTo>
                <a:lnTo>
                  <a:pt x="175640" y="4445"/>
                </a:lnTo>
                <a:lnTo>
                  <a:pt x="219963" y="0"/>
                </a:lnTo>
                <a:lnTo>
                  <a:pt x="6198996" y="0"/>
                </a:lnTo>
                <a:lnTo>
                  <a:pt x="6243320" y="4445"/>
                </a:lnTo>
                <a:lnTo>
                  <a:pt x="6284595" y="17272"/>
                </a:lnTo>
                <a:lnTo>
                  <a:pt x="6322060" y="37592"/>
                </a:lnTo>
                <a:lnTo>
                  <a:pt x="6354571" y="64389"/>
                </a:lnTo>
                <a:lnTo>
                  <a:pt x="6381369" y="96900"/>
                </a:lnTo>
                <a:lnTo>
                  <a:pt x="6401689" y="134239"/>
                </a:lnTo>
                <a:lnTo>
                  <a:pt x="6414516" y="175514"/>
                </a:lnTo>
                <a:lnTo>
                  <a:pt x="6418961" y="219964"/>
                </a:lnTo>
                <a:lnTo>
                  <a:pt x="6418961" y="1099439"/>
                </a:lnTo>
                <a:lnTo>
                  <a:pt x="6414516" y="1143889"/>
                </a:lnTo>
                <a:lnTo>
                  <a:pt x="6401689" y="1185164"/>
                </a:lnTo>
                <a:lnTo>
                  <a:pt x="6381369" y="1222502"/>
                </a:lnTo>
                <a:lnTo>
                  <a:pt x="6354571" y="1255014"/>
                </a:lnTo>
                <a:lnTo>
                  <a:pt x="6322060" y="1281811"/>
                </a:lnTo>
                <a:lnTo>
                  <a:pt x="6284595" y="1302131"/>
                </a:lnTo>
                <a:lnTo>
                  <a:pt x="6243320" y="1314958"/>
                </a:lnTo>
                <a:lnTo>
                  <a:pt x="6198996" y="1319403"/>
                </a:lnTo>
                <a:lnTo>
                  <a:pt x="219963" y="1319403"/>
                </a:lnTo>
                <a:lnTo>
                  <a:pt x="175640" y="1314958"/>
                </a:lnTo>
                <a:lnTo>
                  <a:pt x="134365" y="1302131"/>
                </a:lnTo>
                <a:lnTo>
                  <a:pt x="96900" y="1281811"/>
                </a:lnTo>
                <a:lnTo>
                  <a:pt x="64388" y="1255014"/>
                </a:lnTo>
                <a:lnTo>
                  <a:pt x="37591" y="1222502"/>
                </a:lnTo>
                <a:lnTo>
                  <a:pt x="17271" y="1185164"/>
                </a:lnTo>
                <a:lnTo>
                  <a:pt x="4444" y="1143889"/>
                </a:lnTo>
                <a:lnTo>
                  <a:pt x="0" y="1099439"/>
                </a:lnTo>
                <a:lnTo>
                  <a:pt x="0" y="219964"/>
                </a:lnTo>
                <a:close/>
              </a:path>
            </a:pathLst>
          </a:custGeom>
          <a:ln w="12190">
            <a:solidFill>
              <a:schemeClr val="accent1">
                <a:lumMod val="75000"/>
              </a:schemeClr>
            </a:solidFill>
          </a:ln>
        </p:spPr>
        <p:txBody>
          <a:bodyPr lIns="0" tIns="0" rIns="0" bIns="0"/>
          <a:lstStyle/>
          <a:p>
            <a:pPr>
              <a:defRPr/>
            </a:pPr>
            <a:endParaRPr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B402B-6FFF-F15A-B81C-656D5DD83153}"/>
              </a:ext>
            </a:extLst>
          </p:cNvPr>
          <p:cNvSpPr txBox="1"/>
          <p:nvPr/>
        </p:nvSpPr>
        <p:spPr>
          <a:xfrm>
            <a:off x="8587902" y="5507090"/>
            <a:ext cx="15385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МАГАЗИН</a:t>
            </a:r>
            <a:endParaRPr lang="ru-RU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8" descr="https://www.pinclipart.com/picdir/big/288-2884575_sample-courses-clipart.png">
            <a:extLst>
              <a:ext uri="{FF2B5EF4-FFF2-40B4-BE49-F238E27FC236}">
                <a16:creationId xmlns:a16="http://schemas.microsoft.com/office/drawing/2014/main" id="{5ECBBACC-9354-F218-C525-F64F9CC20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8172" y="5787726"/>
            <a:ext cx="383958" cy="39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11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08" y="3357503"/>
            <a:ext cx="571571" cy="57157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39" y="4959414"/>
            <a:ext cx="571571" cy="57157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67" y="3357503"/>
            <a:ext cx="691265" cy="691265"/>
          </a:xfrm>
          <a:prstGeom prst="rect">
            <a:avLst/>
          </a:prstGeom>
        </p:spPr>
      </p:pic>
      <p:sp>
        <p:nvSpPr>
          <p:cNvPr id="51" name="Овал 50"/>
          <p:cNvSpPr/>
          <p:nvPr/>
        </p:nvSpPr>
        <p:spPr>
          <a:xfrm>
            <a:off x="10231120" y="4433483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0749832" y="-870469"/>
            <a:ext cx="2327412" cy="2327412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04202" y="4675349"/>
            <a:ext cx="3364836" cy="3364836"/>
          </a:xfrm>
          <a:prstGeom prst="ellipse">
            <a:avLst/>
          </a:prstGeom>
          <a:noFill/>
          <a:ln w="38100" cap="flat">
            <a:solidFill>
              <a:srgbClr val="1B3281"/>
            </a:solidFill>
            <a:prstDash val="sysDot"/>
            <a:round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281"/>
            <a:ext cx="12192000" cy="5873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565" y="1796"/>
            <a:ext cx="101052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</a:t>
            </a:r>
            <a:r>
              <a:rPr lang="ru-RU" sz="32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канал Академии министерства просвещения </a:t>
            </a:r>
          </a:p>
          <a:p>
            <a:pPr algn="ctr"/>
            <a:r>
              <a:rPr lang="ru-RU" sz="3200" dirty="0" smtClean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учителей физики </a:t>
            </a:r>
            <a:r>
              <a:rPr lang="en-US" sz="3200" dirty="0">
                <a:solidFill>
                  <a:srgbClr val="1B32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https://t.me/Academy_fizika</a:t>
            </a:r>
            <a:endParaRPr lang="ru-RU" sz="3200" dirty="0">
              <a:solidFill>
                <a:srgbClr val="1B32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1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C5D514-135C-56AF-5B44-5EDC9015278F}"/>
              </a:ext>
            </a:extLst>
          </p:cNvPr>
          <p:cNvSpPr/>
          <p:nvPr/>
        </p:nvSpPr>
        <p:spPr>
          <a:xfrm>
            <a:off x="9153126" y="1"/>
            <a:ext cx="3067072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5D35C95-DA72-C3D9-8011-8531762652B0}"/>
              </a:ext>
            </a:extLst>
          </p:cNvPr>
          <p:cNvSpPr/>
          <p:nvPr/>
        </p:nvSpPr>
        <p:spPr>
          <a:xfrm>
            <a:off x="10736998" y="-2103796"/>
            <a:ext cx="3500938" cy="3500938"/>
          </a:xfrm>
          <a:prstGeom prst="ellipse">
            <a:avLst/>
          </a:prstGeom>
          <a:noFill/>
          <a:ln w="508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77BADD-D5BB-679A-7982-C2A9F289EB1B}"/>
              </a:ext>
            </a:extLst>
          </p:cNvPr>
          <p:cNvSpPr/>
          <p:nvPr/>
        </p:nvSpPr>
        <p:spPr>
          <a:xfrm>
            <a:off x="9424415" y="1567491"/>
            <a:ext cx="2871773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</a:rPr>
              <a:t>Федеральный государственный образовательный стандарт основного общего образования (планируемые результаты)</a:t>
            </a:r>
          </a:p>
        </p:txBody>
      </p:sp>
      <p:sp>
        <p:nvSpPr>
          <p:cNvPr id="21" name="Документ 5">
            <a:extLst>
              <a:ext uri="{FF2B5EF4-FFF2-40B4-BE49-F238E27FC236}">
                <a16:creationId xmlns:a16="http://schemas.microsoft.com/office/drawing/2014/main" id="{D3EA1359-605A-8128-B5D4-F4AAFC2D0B7D}"/>
              </a:ext>
            </a:extLst>
          </p:cNvPr>
          <p:cNvSpPr/>
          <p:nvPr/>
        </p:nvSpPr>
        <p:spPr>
          <a:xfrm>
            <a:off x="88431" y="84949"/>
            <a:ext cx="2120494" cy="2273699"/>
          </a:xfrm>
          <a:prstGeom prst="flowChartDocumen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423D77-AC5A-0115-7E4F-E5210CDFFD9E}"/>
              </a:ext>
            </a:extLst>
          </p:cNvPr>
          <p:cNvSpPr txBox="1"/>
          <p:nvPr/>
        </p:nvSpPr>
        <p:spPr>
          <a:xfrm>
            <a:off x="78441" y="769455"/>
            <a:ext cx="2120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Предметные результаты</a:t>
            </a:r>
            <a:r>
              <a:rPr lang="ru-RU" sz="24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Физика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63" y="5130272"/>
            <a:ext cx="5678407" cy="1522701"/>
          </a:xfrm>
          <a:prstGeom prst="rect">
            <a:avLst/>
          </a:prstGeom>
          <a:ln w="12700">
            <a:solidFill>
              <a:srgbClr val="3E5FD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/>
          <a:stretch/>
        </p:blipFill>
        <p:spPr>
          <a:xfrm>
            <a:off x="3009233" y="133530"/>
            <a:ext cx="5582332" cy="3295470"/>
          </a:xfrm>
          <a:prstGeom prst="rect">
            <a:avLst/>
          </a:prstGeom>
          <a:ln w="12700">
            <a:solidFill>
              <a:srgbClr val="3E5FD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" y="3564399"/>
            <a:ext cx="5697615" cy="1441035"/>
          </a:xfrm>
          <a:prstGeom prst="rect">
            <a:avLst/>
          </a:prstGeom>
          <a:ln w="12700">
            <a:solidFill>
              <a:srgbClr val="3E5FD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05D1A0B-977B-59A3-A6CB-91242C1A1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8" y="5149696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0"/>
            <a:ext cx="3749746" cy="6858000"/>
          </a:xfrm>
          <a:prstGeom prst="rect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r>
              <a:rPr lang="ru-RU" dirty="0"/>
              <a:t/>
            </a:r>
            <a:br>
              <a:rPr lang="ru-RU" dirty="0"/>
            </a:b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68201" y="449995"/>
            <a:ext cx="2097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 Пирамида обучения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411690" y="-2492669"/>
            <a:ext cx="4141045" cy="4141045"/>
          </a:xfrm>
          <a:prstGeom prst="ellipse">
            <a:avLst/>
          </a:prstGeom>
          <a:noFill/>
          <a:ln w="50800">
            <a:solidFill>
              <a:srgbClr val="0072B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12179" r="840" b="7565"/>
          <a:stretch/>
        </p:blipFill>
        <p:spPr>
          <a:xfrm>
            <a:off x="4118500" y="1891761"/>
            <a:ext cx="6092488" cy="3937539"/>
          </a:xfrm>
          <a:prstGeom prst="rect">
            <a:avLst/>
          </a:prstGeom>
        </p:spPr>
      </p:pic>
      <p:sp>
        <p:nvSpPr>
          <p:cNvPr id="6" name="Правая фигурная скобка 5"/>
          <p:cNvSpPr/>
          <p:nvPr/>
        </p:nvSpPr>
        <p:spPr>
          <a:xfrm>
            <a:off x="10210988" y="2198077"/>
            <a:ext cx="498002" cy="2022231"/>
          </a:xfrm>
          <a:prstGeom prst="rightBrace">
            <a:avLst/>
          </a:prstGeom>
          <a:ln w="28575">
            <a:solidFill>
              <a:srgbClr val="294A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10210988" y="4220308"/>
            <a:ext cx="498002" cy="1560816"/>
          </a:xfrm>
          <a:prstGeom prst="rightBrace">
            <a:avLst/>
          </a:prstGeom>
          <a:ln w="28575">
            <a:solidFill>
              <a:srgbClr val="294A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0873804" y="4539051"/>
            <a:ext cx="1216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методы обучения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73804" y="2747527"/>
            <a:ext cx="14506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Пассивные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методы обучения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62" y="4539051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CF903B5C-D2DE-2F44-93B3-A03BC2555754}"/>
              </a:ext>
            </a:extLst>
          </p:cNvPr>
          <p:cNvSpPr/>
          <p:nvPr/>
        </p:nvSpPr>
        <p:spPr>
          <a:xfrm rot="441958">
            <a:off x="-596273" y="1449103"/>
            <a:ext cx="5916706" cy="11578747"/>
          </a:xfrm>
          <a:prstGeom prst="roundRect">
            <a:avLst>
              <a:gd name="adj" fmla="val 8940"/>
            </a:avLst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8C5E5FA5-27A4-2F47-8339-77A59F7D110C}"/>
              </a:ext>
            </a:extLst>
          </p:cNvPr>
          <p:cNvSpPr/>
          <p:nvPr/>
        </p:nvSpPr>
        <p:spPr>
          <a:xfrm rot="441958">
            <a:off x="3469923" y="1221361"/>
            <a:ext cx="5329100" cy="11578747"/>
          </a:xfrm>
          <a:prstGeom prst="roundRect">
            <a:avLst>
              <a:gd name="adj" fmla="val 8940"/>
            </a:avLst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CF903B5C-D2DE-2F44-93B3-A03BC2555754}"/>
              </a:ext>
            </a:extLst>
          </p:cNvPr>
          <p:cNvSpPr/>
          <p:nvPr/>
        </p:nvSpPr>
        <p:spPr>
          <a:xfrm rot="441958">
            <a:off x="7466238" y="1220539"/>
            <a:ext cx="5341934" cy="11578747"/>
          </a:xfrm>
          <a:prstGeom prst="roundRect">
            <a:avLst>
              <a:gd name="adj" fmla="val 8940"/>
            </a:avLst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5529EF-7133-9E41-9276-022057251BDB}"/>
              </a:ext>
            </a:extLst>
          </p:cNvPr>
          <p:cNvSpPr txBox="1"/>
          <p:nvPr/>
        </p:nvSpPr>
        <p:spPr>
          <a:xfrm>
            <a:off x="4298975" y="1152060"/>
            <a:ext cx="2771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грамотность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8C434B-621D-354A-9D69-0179197B44FB}"/>
              </a:ext>
            </a:extLst>
          </p:cNvPr>
          <p:cNvSpPr txBox="1"/>
          <p:nvPr/>
        </p:nvSpPr>
        <p:spPr>
          <a:xfrm>
            <a:off x="9041643" y="1391902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ФГОС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92F8C3-408F-AB47-9335-4AFD7C3005D5}"/>
              </a:ext>
            </a:extLst>
          </p:cNvPr>
          <p:cNvSpPr txBox="1"/>
          <p:nvPr/>
        </p:nvSpPr>
        <p:spPr>
          <a:xfrm>
            <a:off x="503468" y="144303"/>
            <a:ext cx="10117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82B0"/>
                </a:solidFill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1B328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Дефициты умений и сравнительный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анализ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компетенций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BF77C02-D3ED-CF4C-8207-FEA9348EC075}"/>
              </a:ext>
            </a:extLst>
          </p:cNvPr>
          <p:cNvCxnSpPr>
            <a:cxnSpLocks/>
          </p:cNvCxnSpPr>
          <p:nvPr/>
        </p:nvCxnSpPr>
        <p:spPr>
          <a:xfrm>
            <a:off x="-107576" y="2046983"/>
            <a:ext cx="12299576" cy="0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BF77C02-D3ED-CF4C-8207-FEA9348EC075}"/>
              </a:ext>
            </a:extLst>
          </p:cNvPr>
          <p:cNvCxnSpPr>
            <a:cxnSpLocks/>
          </p:cNvCxnSpPr>
          <p:nvPr/>
        </p:nvCxnSpPr>
        <p:spPr>
          <a:xfrm flipV="1">
            <a:off x="-296994" y="7414892"/>
            <a:ext cx="12494340" cy="15389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30306" y="1391276"/>
            <a:ext cx="3160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Дефициты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умений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7516" y="2038720"/>
            <a:ext cx="35066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рименять 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процедурные знания («знаю </a:t>
            </a:r>
            <a:r>
              <a:rPr lang="ru-RU" altLang="en-US" sz="1600" i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как»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оставлять 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прогнозы на основе имеющихся данных, выдвигать гипотезы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босновывать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доказывать свою точку зрения, используя научную аргументацию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равнивать 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анализировать результаты проведённых исследований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спользовать 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простейшие приемы исследования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троить 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развернутые высказывания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станавливать 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надежность информации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ормулировать </a:t>
            </a: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en-US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отрудничать</a:t>
            </a:r>
            <a:r>
              <a:rPr lang="ru-RU" altLang="en-US" sz="1600" b="1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endParaRPr lang="en-US" altLang="en-US" sz="16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585127" y="2068157"/>
            <a:ext cx="3429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Личностные результаты: ценности научного познания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Метапредметные результаты:  базовые исследовательские действия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Владение методами научного познания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объяснять различные явления и процессы с точки зрения науки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использовать научные знания в повседневной жизни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6571" y="2178845"/>
            <a:ext cx="3268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Компетенции функциональной грамотности:</a:t>
            </a:r>
          </a:p>
          <a:p>
            <a:pPr marL="273050" lvl="1" indent="-1111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Объяснение или описание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естественно-научных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явлений на основе имеющихся научных знаний, а также прогнозирование изменений</a:t>
            </a:r>
          </a:p>
          <a:p>
            <a:pPr marL="273050" lvl="1" indent="-111125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1" indent="-1111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Распознавание научных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 и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1600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методов естественно-научного </a:t>
            </a: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</a:t>
            </a:r>
          </a:p>
          <a:p>
            <a:pPr marL="273050" lvl="1" indent="-111125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1" indent="-11112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Интерпретация данных и использование научных доказательств для получения выводов</a:t>
            </a:r>
          </a:p>
        </p:txBody>
      </p:sp>
    </p:spTree>
    <p:extLst>
      <p:ext uri="{BB962C8B-B14F-4D97-AF65-F5344CB8AC3E}">
        <p14:creationId xmlns:p14="http://schemas.microsoft.com/office/powerpoint/2010/main" val="28589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F903B5C-D2DE-2F44-93B3-A03BC2555754}"/>
              </a:ext>
            </a:extLst>
          </p:cNvPr>
          <p:cNvSpPr/>
          <p:nvPr/>
        </p:nvSpPr>
        <p:spPr>
          <a:xfrm rot="441958">
            <a:off x="-476872" y="1515782"/>
            <a:ext cx="5916706" cy="11578747"/>
          </a:xfrm>
          <a:prstGeom prst="roundRect">
            <a:avLst>
              <a:gd name="adj" fmla="val 8940"/>
            </a:avLst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henomena" panose="00000500000000000000" pitchFamily="50" charset="-52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8C5E5FA5-27A4-2F47-8339-77A59F7D110C}"/>
              </a:ext>
            </a:extLst>
          </p:cNvPr>
          <p:cNvSpPr/>
          <p:nvPr/>
        </p:nvSpPr>
        <p:spPr>
          <a:xfrm rot="441958">
            <a:off x="3188638" y="1515781"/>
            <a:ext cx="5916706" cy="11578747"/>
          </a:xfrm>
          <a:prstGeom prst="roundRect">
            <a:avLst>
              <a:gd name="adj" fmla="val 8940"/>
            </a:avLst>
          </a:prstGeom>
          <a:solidFill>
            <a:srgbClr val="007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henomena" panose="00000500000000000000" pitchFamily="50" charset="-52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id="{CF903B5C-D2DE-2F44-93B3-A03BC2555754}"/>
              </a:ext>
            </a:extLst>
          </p:cNvPr>
          <p:cNvSpPr/>
          <p:nvPr/>
        </p:nvSpPr>
        <p:spPr>
          <a:xfrm rot="441958">
            <a:off x="7370082" y="1529580"/>
            <a:ext cx="5701437" cy="11578747"/>
          </a:xfrm>
          <a:prstGeom prst="roundRect">
            <a:avLst>
              <a:gd name="adj" fmla="val 8940"/>
            </a:avLst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henomena" panose="00000500000000000000" pitchFamily="50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5529EF-7133-9E41-9276-022057251BDB}"/>
              </a:ext>
            </a:extLst>
          </p:cNvPr>
          <p:cNvSpPr txBox="1"/>
          <p:nvPr/>
        </p:nvSpPr>
        <p:spPr>
          <a:xfrm>
            <a:off x="486954" y="1668758"/>
            <a:ext cx="27719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tx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грамотность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8C434B-621D-354A-9D69-0179197B44FB}"/>
              </a:ext>
            </a:extLst>
          </p:cNvPr>
          <p:cNvSpPr txBox="1"/>
          <p:nvPr/>
        </p:nvSpPr>
        <p:spPr>
          <a:xfrm>
            <a:off x="4100450" y="1874784"/>
            <a:ext cx="2766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ВПР-11, биология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92F8C3-408F-AB47-9335-4AFD7C3005D5}"/>
              </a:ext>
            </a:extLst>
          </p:cNvPr>
          <p:cNvSpPr txBox="1"/>
          <p:nvPr/>
        </p:nvSpPr>
        <p:spPr>
          <a:xfrm>
            <a:off x="568334" y="212337"/>
            <a:ext cx="1199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82B0"/>
                </a:solidFill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r>
              <a:rPr lang="ru-RU" sz="3600" b="1" dirty="0">
                <a:solidFill>
                  <a:srgbClr val="1B328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Внешняя оценка функциональной грамотности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BF77C02-D3ED-CF4C-8207-FEA9348EC075}"/>
              </a:ext>
            </a:extLst>
          </p:cNvPr>
          <p:cNvCxnSpPr>
            <a:cxnSpLocks/>
          </p:cNvCxnSpPr>
          <p:nvPr/>
        </p:nvCxnSpPr>
        <p:spPr>
          <a:xfrm flipV="1">
            <a:off x="196134" y="2610522"/>
            <a:ext cx="11995866" cy="12343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ABF77C02-D3ED-CF4C-8207-FEA9348EC075}"/>
              </a:ext>
            </a:extLst>
          </p:cNvPr>
          <p:cNvCxnSpPr>
            <a:cxnSpLocks/>
          </p:cNvCxnSpPr>
          <p:nvPr/>
        </p:nvCxnSpPr>
        <p:spPr>
          <a:xfrm>
            <a:off x="27349" y="3373550"/>
            <a:ext cx="12081232" cy="8546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8C434B-621D-354A-9D69-0179197B44FB}"/>
              </a:ext>
            </a:extLst>
          </p:cNvPr>
          <p:cNvSpPr txBox="1"/>
          <p:nvPr/>
        </p:nvSpPr>
        <p:spPr>
          <a:xfrm>
            <a:off x="8349812" y="1884201"/>
            <a:ext cx="2457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Exo 2 Semi Bold" panose="00000700000000000000" pitchFamily="2" charset="-5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ВПР-11, физика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8663" y="2649670"/>
            <a:ext cx="3157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Усвоение понятийного аппарата курса биологии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976795" y="2659410"/>
            <a:ext cx="339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Усвоение понятийного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аппарата курса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3783" y="2610521"/>
            <a:ext cx="33287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Объяснение или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естественно-научных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явлений на основе имеющихся научных знаний, а также прогнозирование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Распознавание научных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вопросов и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методов естественно-научного исследования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нтерпретация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и использование научных доказательств для получения выводов</a:t>
            </a:r>
          </a:p>
          <a:p>
            <a:endParaRPr lang="ru-RU" dirty="0" smtClean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BF77C02-D3ED-CF4C-8207-FEA9348EC075}"/>
              </a:ext>
            </a:extLst>
          </p:cNvPr>
          <p:cNvCxnSpPr>
            <a:cxnSpLocks/>
          </p:cNvCxnSpPr>
          <p:nvPr/>
        </p:nvCxnSpPr>
        <p:spPr>
          <a:xfrm flipV="1">
            <a:off x="-306490" y="7748165"/>
            <a:ext cx="12906962" cy="102844"/>
          </a:xfrm>
          <a:prstGeom prst="line">
            <a:avLst/>
          </a:prstGeom>
          <a:ln w="28575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759529" y="3353483"/>
            <a:ext cx="4025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знаний при объяснении биологических процессов, явлений, 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решении элементарных биологических задач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49739" y="3382096"/>
            <a:ext cx="424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знаний при описании</a:t>
            </a:r>
          </a:p>
          <a:p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объяснении физических явлений</a:t>
            </a:r>
          </a:p>
          <a:p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принципа действия технических объектов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8003" y="4686188"/>
            <a:ext cx="34816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Овладение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методологическими умениями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Овладение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умениями работы с информацией биологического содержания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803407" y="4666971"/>
            <a:ext cx="4218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Овладение </a:t>
            </a: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методологическими умениями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Овладение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умениями работы с информацией физического содержания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77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1726</Words>
  <Application>Microsoft Office PowerPoint</Application>
  <PresentationFormat>Широкоэкранный</PresentationFormat>
  <Paragraphs>379</Paragraphs>
  <Slides>55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72" baseType="lpstr">
      <vt:lpstr>Arial</vt:lpstr>
      <vt:lpstr>Arial Narrow</vt:lpstr>
      <vt:lpstr>Calibri</vt:lpstr>
      <vt:lpstr>Calibri Light</vt:lpstr>
      <vt:lpstr>Century Gothic</vt:lpstr>
      <vt:lpstr>Helvetica Light</vt:lpstr>
      <vt:lpstr>Lato</vt:lpstr>
      <vt:lpstr>Muller Bold</vt:lpstr>
      <vt:lpstr>Muller Light</vt:lpstr>
      <vt:lpstr>Phenomena</vt:lpstr>
      <vt:lpstr>Raleway</vt:lpstr>
      <vt:lpstr>Roboto Light</vt:lpstr>
      <vt:lpstr>Times New Roman</vt:lpstr>
      <vt:lpstr>Wingdings</vt:lpstr>
      <vt:lpstr>Wingdings 3</vt:lpstr>
      <vt:lpstr>2_Тема Office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Вячеславовна Пешкова</cp:lastModifiedBy>
  <cp:revision>251</cp:revision>
  <cp:lastPrinted>2021-09-28T13:58:47Z</cp:lastPrinted>
  <dcterms:created xsi:type="dcterms:W3CDTF">2021-09-20T09:17:18Z</dcterms:created>
  <dcterms:modified xsi:type="dcterms:W3CDTF">2022-10-19T11:47:38Z</dcterms:modified>
</cp:coreProperties>
</file>