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314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2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3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952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4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06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12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02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5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0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9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2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0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2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7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3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9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DAEA-5424-49CD-8050-4EE3F403C4FD}" type="datetimeFigureOut">
              <a:rPr lang="ru-RU" smtClean="0"/>
              <a:t>ср 12.10.22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7A9F93-45C4-4E3B-A999-0CA3E0AA8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1%80%D0%B0%D0%B5%D0%B2%D0%B5%D0%B4%D0%B5%D0%BD%D0%B8%D0%B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HzV84KbUJfu7Wg" TargetMode="External"/><Relationship Id="rId2" Type="http://schemas.openxmlformats.org/officeDocument/2006/relationships/hyperlink" Target="https://disk.yandex.ru/d/lPFZ2-zePz4bq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kripkipro?w=wall-64883964_3942" TargetMode="External"/><Relationship Id="rId5" Type="http://schemas.openxmlformats.org/officeDocument/2006/relationships/hyperlink" Target="https://disk.yandex.ru/i/F8YFZg_lrjBc2g" TargetMode="External"/><Relationship Id="rId4" Type="http://schemas.openxmlformats.org/officeDocument/2006/relationships/hyperlink" Target="https://disk.yandex.ru/i/xU-mcgglrZF0y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pk.kuz-edu.ru/files/podrazdeleniya/kafedry/kpvido/razgovor%20o%20vagnom%20sentyabr%20202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 воспитание обучающихся средствами краеведения на уроках иностранного языка и во внеурочной деятельности»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 воспитание обучающихся средствами краеведения во внеурочной деятельности</a:t>
            </a:r>
          </a:p>
          <a:p>
            <a:pPr marL="0" indent="0" algn="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0" indent="0" algn="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Кушта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Николаевна, методист кафедры проблем воспитания и дополнительного образования КРИПКиПРО</a:t>
            </a:r>
          </a:p>
        </p:txBody>
      </p:sp>
    </p:spTree>
    <p:extLst>
      <p:ext uri="{BB962C8B-B14F-4D97-AF65-F5344CB8AC3E}">
        <p14:creationId xmlns:p14="http://schemas.microsoft.com/office/powerpoint/2010/main" val="139214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4188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31ED3-73F2-4131-90C2-44145DAF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 воспитание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0C6E9-C01D-4E65-8ED5-F4EB7C28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постепенное формирование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любви к своей Родине, постоянной готовности к её защите;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активной гражданской позиции, осознание своего места в обществе;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и целенаправленная деятельность по формированию у учащихся высокого патриотического сознания, чувства верности своему Отечеству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7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90762-1009-4B61-B068-EB017591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результатов воспитания на уровне начального общего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EB5573-3FA8-4E4F-A5C9-E82D9747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210462"/>
              </p:ext>
            </p:extLst>
          </p:nvPr>
        </p:nvGraphicFramePr>
        <p:xfrm>
          <a:off x="677334" y="1775637"/>
          <a:ext cx="8764378" cy="4472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8315">
                  <a:extLst>
                    <a:ext uri="{9D8B030D-6E8A-4147-A177-3AD203B41FA5}">
                      <a16:colId xmlns:a16="http://schemas.microsoft.com/office/drawing/2014/main" val="494074340"/>
                    </a:ext>
                  </a:extLst>
                </a:gridCol>
                <a:gridCol w="6956063">
                  <a:extLst>
                    <a:ext uri="{9D8B030D-6E8A-4147-A177-3AD203B41FA5}">
                      <a16:colId xmlns:a16="http://schemas.microsoft.com/office/drawing/2014/main" val="2383334928"/>
                    </a:ext>
                  </a:extLst>
                </a:gridCol>
              </a:tblGrid>
              <a:tr h="55075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воспитания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/>
                </a:tc>
                <a:tc>
                  <a:txBody>
                    <a:bodyPr/>
                    <a:lstStyle/>
                    <a:p>
                      <a:pPr indent="114935" algn="ctr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/>
                </a:tc>
                <a:extLst>
                  <a:ext uri="{0D108BD9-81ED-4DB2-BD59-A6C34878D82A}">
                    <a16:rowId xmlns:a16="http://schemas.microsoft.com/office/drawing/2014/main" val="2930807431"/>
                  </a:ext>
                </a:extLst>
              </a:tr>
              <a:tr h="3922011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/>
                </a:tc>
                <a:tc>
                  <a:txBody>
                    <a:bodyPr/>
                    <a:lstStyle/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Знающий и любящий свою малую родину, свой край.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Имеющий представление о своей стране, Родине – России, ее территории, расположении.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Сознающий принадлежность к своему народу, проявляющий уважение к своему и другим народам.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Сознающий свою принадлежность к общности граждан России;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свою сопричастность прошлому, настоящему и будущему своей малой родины, родного края, своего народа, российского государства.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Имеющий первоначальные представления о своих гражданских правах и обязанностях, ответственности в обществе.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935" algn="just" latinLnBrk="0">
                        <a:spcAft>
                          <a:spcPts val="0"/>
                        </a:spcAft>
                        <a:tabLst>
                          <a:tab pos="2540" algn="l"/>
                          <a:tab pos="182880" algn="l"/>
                        </a:tabLs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значение гражданских символов (государственная символика России, своего региона), праздников, мест 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почитания героев и защитников Отечества, проявляющий к ним уважение.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/>
                </a:tc>
                <a:extLst>
                  <a:ext uri="{0D108BD9-81ED-4DB2-BD59-A6C34878D82A}">
                    <a16:rowId xmlns:a16="http://schemas.microsoft.com/office/drawing/2014/main" val="404912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7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3014-0CCB-498F-9CB9-A193BAAD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результатов воспитания на уровне основного общего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72DF821-4B5C-4D9F-A39D-7288BC634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26128"/>
              </p:ext>
            </p:extLst>
          </p:nvPr>
        </p:nvGraphicFramePr>
        <p:xfrm>
          <a:off x="677334" y="1930400"/>
          <a:ext cx="8596668" cy="4901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340">
                  <a:extLst>
                    <a:ext uri="{9D8B030D-6E8A-4147-A177-3AD203B41FA5}">
                      <a16:colId xmlns:a16="http://schemas.microsoft.com/office/drawing/2014/main" val="2939313008"/>
                    </a:ext>
                  </a:extLst>
                </a:gridCol>
                <a:gridCol w="7094328">
                  <a:extLst>
                    <a:ext uri="{9D8B030D-6E8A-4147-A177-3AD203B41FA5}">
                      <a16:colId xmlns:a16="http://schemas.microsoft.com/office/drawing/2014/main" val="3351861322"/>
                    </a:ext>
                  </a:extLst>
                </a:gridCol>
              </a:tblGrid>
              <a:tr h="51191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воспитания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indent="111760" algn="ctr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:a16="http://schemas.microsoft.com/office/drawing/2014/main" val="2237915945"/>
                  </a:ext>
                </a:extLst>
              </a:tr>
              <a:tr h="4351238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Знающий и принимающий свою российскую гражданскую идентичность в поликультурном, многонациональном и многоконфессиональном российском обществе, в современном мировом сообществе.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уважение, ценностное отношение к государственным символам России, праздникам, традициям народа России.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и принимающий свою сопричастность прошлому, настоящему и будущему народа </a:t>
                      </a:r>
                      <a:r>
                        <a:rPr lang="ru-RU" sz="1600" b="1" strike="sngStrike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России, тысячелетней истории российской государственности.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готовность к выполнению обязанностей гражданина России, реализации своих гражданских прав и свобод.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Ориентированный на участие на основе взаимопонимания и взаимопомощи в разнообразной социально значимой деятельности, в том числе гуманитарной (добровольческие акции, помощь нуждающимся и т.п.).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Принимающий участие в жизни класса, школы (в том числе самоуправлении), местного сообщества, родного края.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Выражающий неприятие любой дискриминации граждан, проявлений экстремизма, терроризма, коррупции в обществе.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:a16="http://schemas.microsoft.com/office/drawing/2014/main" val="72990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53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2E868-D9F4-4940-B05F-D1AF8E50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результатов воспитания на уровне основного общего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897E54-77F8-4604-BB31-A088973440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469557"/>
              </p:ext>
            </p:extLst>
          </p:nvPr>
        </p:nvGraphicFramePr>
        <p:xfrm>
          <a:off x="829340" y="2160588"/>
          <a:ext cx="8357190" cy="3881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362">
                  <a:extLst>
                    <a:ext uri="{9D8B030D-6E8A-4147-A177-3AD203B41FA5}">
                      <a16:colId xmlns:a16="http://schemas.microsoft.com/office/drawing/2014/main" val="2071255306"/>
                    </a:ext>
                  </a:extLst>
                </a:gridCol>
                <a:gridCol w="6868828">
                  <a:extLst>
                    <a:ext uri="{9D8B030D-6E8A-4147-A177-3AD203B41FA5}">
                      <a16:colId xmlns:a16="http://schemas.microsoft.com/office/drawing/2014/main" val="2060062582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/>
                </a:tc>
                <a:tc>
                  <a:txBody>
                    <a:bodyPr/>
                    <a:lstStyle/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Сознающий свою этнокультурную идентичность, любящий свой народ, его традиции, культуру.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Пкультурномуроявляющий</a:t>
                      </a: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уважение, ценностное отношение к историческому и наследию своего и других народов России, символам, праздникам, памятникам, традициям народов, проживающих в родной стране.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Сознающий себя патриотом своего народа и народа России в целом, свою общероссийскую культурную идентичность.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познанию родного языка, истории, культуры своего народа, своего края, других народов России. 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Знающий и уважающий боевые подвиги и трудовые достижения своих земляков, жителей своего края, народа России, героев и защитников Отечества в прошлом и современности.</a:t>
                      </a:r>
                    </a:p>
                    <a:p>
                      <a:pPr indent="111760" algn="just" latinLnBrk="0">
                        <a:spcAft>
                          <a:spcPts val="0"/>
                        </a:spcAft>
                        <a:tabLst>
                          <a:tab pos="201930" algn="l"/>
                          <a:tab pos="630555" algn="l"/>
                        </a:tabLs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Знающий и уважающий достижения нашей общей Родины – России в науке, искусстве, спорте, технологиях.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63" marR="6566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27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00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8A112-D88D-4585-851F-F177D70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Краеве́дение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E1ED6-CB5A-42D6-ABBE-3D6AA2E98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знаний, гуманитарная наука, занимающаяся комплексным научно-исследовательским и популяризаторским изучением определённой территории и накоплением знаний о ней, объединяя знания географии, истории, археологии, топонимики, топографии, геральдики, этнографии, филологии, искусствознания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3FCDE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                                                                                                                                              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</a:t>
            </a:r>
          </a:p>
        </p:txBody>
      </p:sp>
    </p:spTree>
    <p:extLst>
      <p:ext uri="{BB962C8B-B14F-4D97-AF65-F5344CB8AC3E}">
        <p14:creationId xmlns:p14="http://schemas.microsoft.com/office/powerpoint/2010/main" val="269113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97D84-5B25-47F3-B4C8-64958C61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BC7379-B15E-4BF9-863C-87C287B70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8829"/>
            <a:ext cx="8596668" cy="50525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воспитательного потенциала уроков предусматривает: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использование воспитательных возможностей содержания учебных предметов для формирования у обучающихся российских традиционных духовно-нравственных и социокультурных ценностей;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соответствующего тематического содержания, текстов для чтения, задач для решения, проблемных ситуаций для обсуждений;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воспитательного потенциала внеурочной деятельности в школе осуществляется в рамках выбранных обучающимися курсов, занятий: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патриотической, гражданско-патриотической, военно-патриотической, краеведческой, историко-культурной направленности;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духовно-нравственной направленности, занятий по традиционным религиозным культурам народов России, духовно-историческому краеведению</a:t>
            </a:r>
            <a:r>
              <a:rPr lang="ru-RU" sz="2000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0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8EB3C-2C4D-44CE-BD12-F9B7CD84C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регионального компонента воспитания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42146-430F-4609-A87C-78D9EF44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особенностям преподавания учебных предметов в т.ч. в региональном аспекте (утверждаются приказом Министерства образования Кузбасса).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общенациональной задачи по развитию функциональной грамотности предполагается активное включение в учебную и внеучебную деятельность контекстного материала, с учетом  региональной специфики естественного мира, промышленности, науки, туристско-краеведческой сферы и др.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разработаны сборники контекстных задач по таким предметам, как История, Физика, Биология, География, Химия 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https://disk.yandex.ru/d/lPFZ2-zePz4bqA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https://disk.yandex.ru/i/HzV84KbUJfu7Wg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https://disk.yandex.ru/i/xU-mcgglrZF0yw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https://disk.yandex.ru/i/F8YFZg_lrjBc2g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специалистами ЦУП и ЦО «Точки роста» созданы ситуационные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кейсовые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с использованием муниципального и межмуниципального контекста 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https://vk.com/kripkipro?w=wall-64883964_3942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1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EEB06-E4BA-4F8F-8298-631B2BA0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«Разговоры о важном»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DFAD3-6054-4840-BD1C-955A99C8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Институтом стратегии развития образования создан контент по проведению занятий курса внеурочной деятельности «Разговоры о важном»,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региональный компонент данных занятий 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https://ipk.kuz-edu.ru/files/podrazdeleniya/kafedry/kpvido/razgovor%20o%20vagnom%20sentyabr%202022.pdf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 В материалах учтён кузбасский историко-культурный опыт для дополнения общефедеральной повестки, даны ссылки на сайты, хостинги, депозитарии, в которых представлена визуальная, аудиальная, документальная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32631127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1338</TotalTime>
  <Words>881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                Гражданско-патриотическое воспитание обучающихся средствами краеведения на уроках иностранного языка и во внеурочной деятельности» </vt:lpstr>
      <vt:lpstr>Гражданско-патриотическое воспитание</vt:lpstr>
      <vt:lpstr>Целевые ориентиры результатов воспитания на уровне начального общего образования</vt:lpstr>
      <vt:lpstr>Целевые ориентиры результатов воспитания на уровне основного общего образования. </vt:lpstr>
      <vt:lpstr>Целевые ориентиры результатов воспитания на уровне основного общего образования. </vt:lpstr>
      <vt:lpstr>Краеве́дение </vt:lpstr>
      <vt:lpstr>Презентация PowerPoint</vt:lpstr>
      <vt:lpstr>Методическое сопровождение регионального компонента воспитания</vt:lpstr>
      <vt:lpstr>«Разговоры о важном»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и показатели оценки эффективности деятельности педагогических работников,                            осуществляющих классное руководство</dc:title>
  <dc:creator>ka1llo Ff</dc:creator>
  <cp:lastModifiedBy>Пользователь</cp:lastModifiedBy>
  <cp:revision>214</cp:revision>
  <dcterms:created xsi:type="dcterms:W3CDTF">2021-02-22T05:51:41Z</dcterms:created>
  <dcterms:modified xsi:type="dcterms:W3CDTF">2022-10-12T14:02:17Z</dcterms:modified>
</cp:coreProperties>
</file>