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71" r:id="rId2"/>
    <p:sldId id="273" r:id="rId3"/>
    <p:sldId id="274" r:id="rId4"/>
    <p:sldId id="300" r:id="rId5"/>
    <p:sldId id="301" r:id="rId6"/>
    <p:sldId id="305" r:id="rId7"/>
    <p:sldId id="302" r:id="rId8"/>
    <p:sldId id="307" r:id="rId9"/>
    <p:sldId id="308" r:id="rId10"/>
    <p:sldId id="309" r:id="rId11"/>
    <p:sldId id="313" r:id="rId12"/>
    <p:sldId id="306" r:id="rId13"/>
    <p:sldId id="303" r:id="rId14"/>
    <p:sldId id="276" r:id="rId15"/>
    <p:sldId id="310" r:id="rId16"/>
    <p:sldId id="311" r:id="rId17"/>
    <p:sldId id="312" r:id="rId18"/>
    <p:sldId id="279" r:id="rId19"/>
    <p:sldId id="280" r:id="rId20"/>
    <p:sldId id="281" r:id="rId21"/>
    <p:sldId id="282" r:id="rId22"/>
    <p:sldId id="314" r:id="rId23"/>
    <p:sldId id="315" r:id="rId24"/>
    <p:sldId id="317" r:id="rId25"/>
    <p:sldId id="318" r:id="rId26"/>
    <p:sldId id="319" r:id="rId27"/>
    <p:sldId id="283" r:id="rId28"/>
    <p:sldId id="284" r:id="rId29"/>
    <p:sldId id="320" r:id="rId30"/>
    <p:sldId id="321" r:id="rId31"/>
    <p:sldId id="322" r:id="rId32"/>
    <p:sldId id="323" r:id="rId33"/>
    <p:sldId id="324" r:id="rId34"/>
    <p:sldId id="330" r:id="rId35"/>
    <p:sldId id="331" r:id="rId36"/>
    <p:sldId id="326" r:id="rId37"/>
    <p:sldId id="327" r:id="rId38"/>
    <p:sldId id="328" r:id="rId39"/>
    <p:sldId id="332" r:id="rId40"/>
    <p:sldId id="333" r:id="rId41"/>
    <p:sldId id="334" r:id="rId42"/>
    <p:sldId id="339" r:id="rId43"/>
    <p:sldId id="335" r:id="rId44"/>
    <p:sldId id="336" r:id="rId45"/>
    <p:sldId id="337" r:id="rId46"/>
    <p:sldId id="338" r:id="rId47"/>
    <p:sldId id="290" r:id="rId48"/>
    <p:sldId id="291" r:id="rId49"/>
    <p:sldId id="340" r:id="rId50"/>
    <p:sldId id="341" r:id="rId51"/>
    <p:sldId id="342" r:id="rId52"/>
    <p:sldId id="343" r:id="rId53"/>
    <p:sldId id="345" r:id="rId54"/>
    <p:sldId id="347" r:id="rId55"/>
    <p:sldId id="350" r:id="rId56"/>
    <p:sldId id="299" r:id="rId57"/>
    <p:sldId id="296" r:id="rId58"/>
    <p:sldId id="292" r:id="rId59"/>
    <p:sldId id="295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4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AA28B-CA7D-4A5A-B575-BFBBEFC2183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C3242-717B-4473-8CB9-572267ACB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10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C3242-717B-4473-8CB9-572267ACBF1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20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C3242-717B-4473-8CB9-572267ACBF1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556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B8ECBC-18DF-4896-93AE-F126C18178C2}" type="slidenum">
              <a:rPr lang="ru-RU" altLang="ru-RU" smtClean="0"/>
              <a:pPr>
                <a:spcBef>
                  <a:spcPct val="0"/>
                </a:spcBef>
              </a:pPr>
              <a:t>15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04907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F040826-86AD-4DE1-8121-1FD9FD8AE398}" type="slidenum">
              <a:rPr lang="ru-RU" altLang="ru-RU" smtClean="0">
                <a:latin typeface="Calibri" panose="020F0502020204030204" pitchFamily="34" charset="0"/>
              </a:rPr>
              <a:pPr/>
              <a:t>45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502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1781-0E32-43B4-BB87-90FDDF8BE805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2846-7AED-4D2D-B26D-8BBC17D32C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277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1781-0E32-43B4-BB87-90FDDF8BE805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2846-7AED-4D2D-B26D-8BBC17D32C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13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1781-0E32-43B4-BB87-90FDDF8BE805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2846-7AED-4D2D-B26D-8BBC17D32C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513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AF1D1-21E3-4424-9B5F-FF4B557BAD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1878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9F34F-32E6-425A-9047-17EBAFD965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241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1781-0E32-43B4-BB87-90FDDF8BE805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2846-7AED-4D2D-B26D-8BBC17D32C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73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1781-0E32-43B4-BB87-90FDDF8BE805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2846-7AED-4D2D-B26D-8BBC17D32C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94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1781-0E32-43B4-BB87-90FDDF8BE805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2846-7AED-4D2D-B26D-8BBC17D32C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02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1781-0E32-43B4-BB87-90FDDF8BE805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2846-7AED-4D2D-B26D-8BBC17D32C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720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1781-0E32-43B4-BB87-90FDDF8BE805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2846-7AED-4D2D-B26D-8BBC17D32C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778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1781-0E32-43B4-BB87-90FDDF8BE805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2846-7AED-4D2D-B26D-8BBC17D32C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085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1781-0E32-43B4-BB87-90FDDF8BE805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2846-7AED-4D2D-B26D-8BBC17D32C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33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1781-0E32-43B4-BB87-90FDDF8BE805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2846-7AED-4D2D-B26D-8BBC17D32C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41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alphaModFix amt="28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B1781-0E32-43B4-BB87-90FDDF8BE805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52846-7AED-4D2D-B26D-8BBC17D32C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11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30958"/>
            <a:ext cx="7696200" cy="1569242"/>
          </a:xfrm>
          <a:noFill/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государственное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образовательное учреждение дополнительного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профессионального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 (повышения квалификации) специалистов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«Кузбасский региональный институт повышения квалификации и переподготовки работников образования»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(ГОУ ДПО (ПК) С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КРИПКиПРО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приемы мотивации школьников к учебной деятельности через содержание учебного материала</a:t>
            </a:r>
            <a:endParaRPr lang="ru-RU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94" y="30958"/>
            <a:ext cx="1451574" cy="13716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9200" y="4572000"/>
            <a:ext cx="70866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Трушкина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Татьяна Петровна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методист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кафедры естественнонаучных и математических дисциплин     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КРИПКиПРО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0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447800"/>
            <a:ext cx="4343400" cy="44196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«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взят из сочинения среднеазиатского учёного Аль-Хорезми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книга об исчислении аль-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джабра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аль-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мукабалы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(825 год). Слово «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джабр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при этом означало операцию переноса вычитаемых из одной части уравнения в другую и его буквальный смысл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востановление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Мухаммад аль-Хорез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349688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«Удивляй»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33400" y="5867400"/>
            <a:ext cx="8229600" cy="91440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АЛГЕБРА. «Уравнения. 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05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0200" y="1562100"/>
            <a:ext cx="5486400" cy="68580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«Оксиды углерода»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«Удивляй»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2514600"/>
            <a:ext cx="777240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В Италии существует пещера, которую назвали «собачья пещера». В ней человек стоя может находиться длительное время, а забежавшие низкорослые животные задыхаются и гибнут.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6245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144" y="1496127"/>
            <a:ext cx="82296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 взрослого человека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километров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кровеносных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сосудов?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3002280"/>
            <a:ext cx="6292042" cy="3715929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81000" y="767655"/>
            <a:ext cx="8229600" cy="6156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БИОЛОГИЯ. «Кровеносная система человека»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900" y="76200"/>
            <a:ext cx="597509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Прием «Отсроченная отгадка»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3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002792"/>
            <a:ext cx="8229600" cy="82600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 взрослого человека более 160000 километров кровеносных сосудов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179" y="2133600"/>
            <a:ext cx="7663642" cy="45259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36851" y="207706"/>
            <a:ext cx="597509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Прием «Отсроченная отгадка»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6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60960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ru-RU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«Верные и неверные утверждения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25908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прием может быть началом урока. Обучающиеся выбирая «верные утверждения» из предложенных учителем описывают заданную тему (ситуацию, обстановку, систему правил).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ttps://i.jauns.lv/t/2020/07/28/2010467/1000x620.jpg?v=15959304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4" descr="https://ruprinters.ru/upload/iblock/07f/07f85d4107516d6d521412c833009d5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62400"/>
            <a:ext cx="4800600" cy="259080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58494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166" y="1295400"/>
            <a:ext cx="7497762" cy="29972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География. «</a:t>
            </a:r>
            <a:r>
              <a:rPr lang="ru-RU" alt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России»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830" y="1905000"/>
            <a:ext cx="8569325" cy="456565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Автомобильный транспорт самый быстрый и дорогостоящий вид транспорта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Каботажными называются перевозки грузов морским транспортом между портами одной страны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 относится к наземным видам транспорта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экологически чистым видом транспорта является водный транспорт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очень много незамерзающих портов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восточной части России густота транспортной сети больше, чем в западной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000125" y="168275"/>
            <a:ext cx="6913563" cy="7635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ru-RU" b="1" dirty="0" smtClean="0">
                <a:solidFill>
                  <a:srgbClr val="001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Прием «Верите ли </a:t>
            </a:r>
            <a:r>
              <a:rPr lang="ru-RU" altLang="ru-RU" b="1" dirty="0" smtClean="0">
                <a:solidFill>
                  <a:srgbClr val="001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Вы…»</a:t>
            </a:r>
            <a:endParaRPr lang="ru-RU" altLang="ru-RU" dirty="0" smtClean="0">
              <a:solidFill>
                <a:srgbClr val="0016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283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/>
          </p:cNvSpPr>
          <p:nvPr/>
        </p:nvSpPr>
        <p:spPr bwMode="auto">
          <a:xfrm>
            <a:off x="1679497" y="381000"/>
            <a:ext cx="5823347" cy="678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Приём: «Верите ли Вы…»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gray">
          <a:xfrm>
            <a:off x="609600" y="1905000"/>
            <a:ext cx="8077200" cy="4766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extLst/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Тупой угол – это угол, который нарисован тупым карандашом </a:t>
            </a:r>
          </a:p>
          <a:p>
            <a:pPr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 – это геометрическая фигура.</a:t>
            </a:r>
          </a:p>
          <a:p>
            <a:pPr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 состоит из двух пресекающихся прямых </a:t>
            </a:r>
          </a:p>
          <a:p>
            <a:pPr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Бывают углы остроумные и тупые</a:t>
            </a:r>
          </a:p>
          <a:p>
            <a:pPr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 состоит из двух лучей, выходящих из одной точки</a:t>
            </a:r>
          </a:p>
          <a:p>
            <a:pPr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Равные углы – это те, у которых равны стороны </a:t>
            </a:r>
          </a:p>
          <a:p>
            <a:pPr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Биссектриса – это такой угол, у которого три стороны. </a:t>
            </a:r>
          </a:p>
          <a:p>
            <a:pPr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Бывает угол прямой</a:t>
            </a:r>
          </a:p>
          <a:p>
            <a:pPr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 может быть тощим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15491" y="1189940"/>
            <a:ext cx="548735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alt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Геометрия. «Виды углов»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8146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6913563" cy="45720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3600" b="1" dirty="0" smtClean="0">
                <a:solidFill>
                  <a:srgbClr val="001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solidFill>
                  <a:srgbClr val="001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«Верите ли </a:t>
            </a:r>
            <a:r>
              <a:rPr lang="ru-RU" altLang="ru-RU" sz="2800" b="1" dirty="0" smtClean="0">
                <a:solidFill>
                  <a:srgbClr val="001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Вы…»</a:t>
            </a:r>
            <a:endParaRPr lang="ru-RU" altLang="ru-RU" sz="2800" dirty="0" smtClean="0">
              <a:solidFill>
                <a:srgbClr val="001642"/>
              </a:solidFill>
            </a:endParaRPr>
          </a:p>
        </p:txBody>
      </p:sp>
      <p:sp>
        <p:nvSpPr>
          <p:cNvPr id="46083" name="Объект 2"/>
          <p:cNvSpPr>
            <a:spLocks noGrp="1"/>
          </p:cNvSpPr>
          <p:nvPr>
            <p:ph idx="1"/>
          </p:nvPr>
        </p:nvSpPr>
        <p:spPr>
          <a:xfrm>
            <a:off x="95250" y="1191895"/>
            <a:ext cx="8924925" cy="556895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/>
          <a:lstStyle/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 сердца взрослого человека равна 500 граммов.</a:t>
            </a:r>
          </a:p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сердце правая и левая части соединяются  в области желудочков.</a:t>
            </a:r>
          </a:p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Клапан сердца между левым желудочком и аортой называется митральным.</a:t>
            </a:r>
          </a:p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Клапан между правым предсердием и желудочком называется двустворчатым.</a:t>
            </a:r>
          </a:p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Стенки сердца состоят из 3 слоев: перикард, миокард и эндокард.</a:t>
            </a:r>
          </a:p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Сердечный цикл длится 8 сек, причем продолжительность сокращений предсердий и желудочков одинаковая.</a:t>
            </a:r>
          </a:p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Адреналин надпочечников и тироксин щитовидной железы действуют на частоту сердечных сокращений, повышая ее.</a:t>
            </a:r>
          </a:p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левого желудочка кровь выбрасывается в аорту, а из правого – в легочную вену.</a:t>
            </a:r>
          </a:p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Завершая  малый круг кровообращения, венозная кровь возвращается в правое предсердие через легочные вены.</a:t>
            </a:r>
          </a:p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Завершая  большой круг кровообращения, венозная кровь возвращается в левое предсердие через верхнюю и нижнюю полые вены.</a:t>
            </a:r>
          </a:p>
          <a:p>
            <a:endParaRPr lang="ru-RU" altLang="ru-RU" sz="2000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76400" y="743966"/>
            <a:ext cx="5160963" cy="3154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000" b="1" dirty="0" smtClean="0">
                <a:solidFill>
                  <a:srgbClr val="001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solidFill>
                  <a:srgbClr val="0016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Биология. «Сердце»</a:t>
            </a:r>
            <a:endParaRPr lang="ru-RU" altLang="ru-RU" sz="2800" dirty="0" smtClean="0">
              <a:solidFill>
                <a:srgbClr val="0016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955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Мотивационно-целевые</a:t>
            </a:r>
            <a:endParaRPr lang="ru-RU" alt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1336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ru-RU" alt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этапе ученики должны осознать, почему и для чего им нужно изучить данный раздел или тему учебной программы, что именно должны сделать, чтобы успешно выполнить учебную задачу.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1000" y="1600200"/>
            <a:ext cx="838200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учителя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обучить учащихся целеполаганию в учении и их реализации.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11436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действия на 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этапе целеполагания:</a:t>
            </a:r>
            <a:endParaRPr lang="ru-RU" alt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1"/>
            <a:ext cx="8229600" cy="2819400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dirty="0" smtClean="0"/>
              <a:t>1.	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учебно-проблемной ситуации;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	Формулировка основной учебной задачи;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	Самоконтроль и самооценка возможностей предстоящей деятельности по изучению темы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thumbs.dreamstime.com/b/%D0%B1%D0%B8%D0%B7%D0%BD%D0%B5%D1%81%D0%BC%D0%B5%D0%BD-%D0%B8-%D1%81%D1%82%D1%80%D0%B5-%D0%BA%D0%B0-%D0%BD%D0%B0-%D1%86%D0%B5-%D0%B8-467977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724400"/>
            <a:ext cx="3276600" cy="1981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1776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239" y="762000"/>
            <a:ext cx="8229600" cy="1143000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приемы повышения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355" y="2209800"/>
            <a:ext cx="8229600" cy="2743200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эмоциональные,</a:t>
            </a:r>
            <a:endParaRPr lang="ru-RU" alt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мотивационно-целевые, </a:t>
            </a:r>
            <a:endParaRPr lang="ru-RU" alt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операционно-познавательные,</a:t>
            </a:r>
            <a:endParaRPr lang="ru-RU" alt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рефлексивно-оценочные </a:t>
            </a:r>
            <a:endParaRPr lang="ru-RU" alt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08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приемы: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71600" y="1219200"/>
            <a:ext cx="7010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Мозговой штурм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Тема-вопрос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понятием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яркого пятна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Домысливание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Проблемная ситуация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Группировка.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Подводящий диалог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слово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предыдущего урока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49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Прием «Заполнение таблицы ЗХУ – знаю, хочу узнать, </a:t>
            </a:r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узнал»:</a:t>
            </a:r>
            <a:endParaRPr lang="ru-RU" altLang="ru-RU" sz="3200" b="1" dirty="0" smtClean="0">
              <a:solidFill>
                <a:srgbClr val="00206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indent="449263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объявления темы урока учитель дает задание обучающимся:</a:t>
            </a:r>
          </a:p>
          <a:p>
            <a:pPr marL="685800" algn="just" eaLnBrk="1" hangingPunct="1">
              <a:lnSpc>
                <a:spcPct val="80000"/>
              </a:lnSpc>
              <a:buFontTx/>
              <a:buChar char="-"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Вспомните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вы уже знаете по этой теме? 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algn="just" eaLnBrk="1" hangingPunct="1">
              <a:lnSpc>
                <a:spcPct val="80000"/>
              </a:lnSpc>
              <a:buFontTx/>
              <a:buChar char="-"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первую графу таблицы в течение 1-2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минуты.</a:t>
            </a:r>
          </a:p>
          <a:p>
            <a:pPr indent="0" algn="just" eaLnBrk="1" hangingPunct="1">
              <a:lnSpc>
                <a:spcPct val="80000"/>
              </a:lnSpc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 или спрашивает нескольких учеников. 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algn="just" eaLnBrk="1" hangingPunct="1">
              <a:lnSpc>
                <a:spcPct val="80000"/>
              </a:lnSpc>
              <a:buFontTx/>
              <a:buChar char="-"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 вы хотели узнать нового по этой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теме?</a:t>
            </a:r>
          </a:p>
          <a:p>
            <a:pPr indent="0" algn="just" eaLnBrk="1" hangingPunct="1">
              <a:lnSpc>
                <a:spcPct val="80000"/>
              </a:lnSpc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вторую графу таблицы в течение 1-2 минуты. (работа по той же схеме).</a:t>
            </a:r>
          </a:p>
          <a:p>
            <a:pPr indent="449263"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рефлексии ученики заполняют третью графу таблицы (схема работы та же).</a:t>
            </a:r>
          </a:p>
          <a:p>
            <a:pPr indent="449263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18596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  <a:solidFill>
            <a:schemeClr val="accent4">
              <a:lumMod val="20000"/>
              <a:lumOff val="80000"/>
            </a:schemeClr>
          </a:solidFill>
          <a:ln w="19050">
            <a:solidFill>
              <a:srgbClr val="7030A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   «ЗХУ»</a:t>
            </a:r>
          </a:p>
        </p:txBody>
      </p:sp>
      <p:graphicFrame>
        <p:nvGraphicFramePr>
          <p:cNvPr id="277561" name="Group 5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42776439"/>
              </p:ext>
            </p:extLst>
          </p:nvPr>
        </p:nvGraphicFramePr>
        <p:xfrm>
          <a:off x="457200" y="1600200"/>
          <a:ext cx="8229600" cy="499427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842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Знаем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Хотим узнать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Узнали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5691">
                <a:tc rowSpan="2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/>
                </a:tc>
                <a:tc rowSpan="2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01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Осталось узнать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78057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3858" y="991727"/>
            <a:ext cx="8186738" cy="53419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dirty="0" smtClean="0">
                <a:solidFill>
                  <a:schemeClr val="accent2"/>
                </a:solidFill>
              </a:rPr>
              <a:t/>
            </a:r>
            <a:br>
              <a:rPr lang="ru-RU" altLang="ru-RU" sz="2400" dirty="0" smtClean="0">
                <a:solidFill>
                  <a:schemeClr val="accent2"/>
                </a:solidFill>
              </a:rPr>
            </a:b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Математика. 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«Сложение, вычитание обыкновенных дробей»</a:t>
            </a:r>
            <a:b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39" name="Group 1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64666691"/>
              </p:ext>
            </p:extLst>
          </p:nvPr>
        </p:nvGraphicFramePr>
        <p:xfrm>
          <a:off x="152399" y="1676401"/>
          <a:ext cx="8839200" cy="5037364"/>
        </p:xfrm>
        <a:graphic>
          <a:graphicData uri="http://schemas.openxmlformats.org/drawingml/2006/table">
            <a:tbl>
              <a:tblPr/>
              <a:tblGrid>
                <a:gridCol w="2438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8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03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Знаем 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Хотим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узнать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Узнали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новое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0164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складывать дроби с разными знаменателями?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вычитать дроби с разными знаменателями?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уравнений, задач, содержащих дроби с разными знаменателями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Понятия: наименьший общий знаменатель, дополнительные множители.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Чтобы сложить, вычесть  дроби с разными знаменателями, нужно привести их к общему знаменателю.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Алгоритм +,- дробей с разными знаменателями.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305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76902"/>
            <a:ext cx="21621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3798007"/>
            <a:ext cx="210343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14338" y="152400"/>
            <a:ext cx="8229600" cy="731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40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   «ЗХУ»</a:t>
            </a:r>
            <a:endParaRPr lang="ru-RU" altLang="ru-RU" sz="4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9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1180320"/>
            <a:ext cx="8610600" cy="1251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ФИЗИКА. На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доске: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водяной пар, насыщенный пар, упругость водяного пара, точка росы, психрометр, гигрометр, термометр, давление, температура, прогноз погоды.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78536" y="137160"/>
            <a:ext cx="8229600" cy="731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40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   «ЗХУ»</a:t>
            </a:r>
            <a:endParaRPr lang="ru-RU" altLang="ru-RU" sz="4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707078"/>
              </p:ext>
            </p:extLst>
          </p:nvPr>
        </p:nvGraphicFramePr>
        <p:xfrm>
          <a:off x="288036" y="2743200"/>
          <a:ext cx="8610600" cy="33113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94823">
                  <a:extLst>
                    <a:ext uri="{9D8B030D-6E8A-4147-A177-3AD203B41FA5}">
                      <a16:colId xmlns:a16="http://schemas.microsoft.com/office/drawing/2014/main" val="1768566707"/>
                    </a:ext>
                  </a:extLst>
                </a:gridCol>
                <a:gridCol w="3167777">
                  <a:extLst>
                    <a:ext uri="{9D8B030D-6E8A-4147-A177-3AD203B41FA5}">
                      <a16:colId xmlns:a16="http://schemas.microsoft.com/office/drawing/2014/main" val="83330835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019437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383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водяной пар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точка росы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точка росы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9382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насыщенный пар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упругость водяного пара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упругость водяного пара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058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испарение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гигрометр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58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термометр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психрометр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65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давление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746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37384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погоды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115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29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Прием. «Да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нет, не знаю»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67000" y="990600"/>
            <a:ext cx="36220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</a:rPr>
              <a:t>Химия. Тема «Жиры</a:t>
            </a:r>
            <a:r>
              <a:rPr lang="ru-RU" sz="2800" b="1" i="1" dirty="0">
                <a:latin typeface="Times New Roman" panose="02020603050405020304" pitchFamily="18" charset="0"/>
              </a:rPr>
              <a:t>»</a:t>
            </a:r>
            <a:endParaRPr lang="ru-RU" sz="28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482186"/>
              </p:ext>
            </p:extLst>
          </p:nvPr>
        </p:nvGraphicFramePr>
        <p:xfrm>
          <a:off x="152400" y="1513820"/>
          <a:ext cx="8915400" cy="527586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6175347">
                  <a:extLst>
                    <a:ext uri="{9D8B030D-6E8A-4147-A177-3AD203B41FA5}">
                      <a16:colId xmlns:a16="http://schemas.microsoft.com/office/drawing/2014/main" val="2843168695"/>
                    </a:ext>
                  </a:extLst>
                </a:gridCol>
                <a:gridCol w="2740053">
                  <a:extLst>
                    <a:ext uri="{9D8B030D-6E8A-4147-A177-3AD203B41FA5}">
                      <a16:colId xmlns:a16="http://schemas.microsoft.com/office/drawing/2014/main" val="103329554"/>
                    </a:ext>
                  </a:extLst>
                </a:gridCol>
              </a:tblGrid>
              <a:tr h="24464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знаю о жирах</a:t>
                      </a:r>
                    </a:p>
                  </a:txBody>
                  <a:tcPr marL="61162" marR="61162" marT="30581" marB="30581"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 (+), нет (-), не знаю(?)</a:t>
                      </a:r>
                    </a:p>
                  </a:txBody>
                  <a:tcPr marL="61162" marR="61162" marT="30581" marB="30581" anchor="ctr"/>
                </a:tc>
                <a:extLst>
                  <a:ext uri="{0D108BD9-81ED-4DB2-BD59-A6C34878D82A}">
                    <a16:rowId xmlns:a16="http://schemas.microsoft.com/office/drawing/2014/main" val="3019120027"/>
                  </a:ext>
                </a:extLst>
              </a:tr>
              <a:tr h="244647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Жиры растворимы в воде?</a:t>
                      </a:r>
                    </a:p>
                  </a:txBody>
                  <a:tcPr marL="61162" marR="61162" marT="30581" marB="30581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162" marR="61162" marT="30581" marB="30581" anchor="ctr"/>
                </a:tc>
                <a:extLst>
                  <a:ext uri="{0D108BD9-81ED-4DB2-BD59-A6C34878D82A}">
                    <a16:rowId xmlns:a16="http://schemas.microsoft.com/office/drawing/2014/main" val="2443216691"/>
                  </a:ext>
                </a:extLst>
              </a:tr>
              <a:tr h="244647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Жиры – это чистые вещества?</a:t>
                      </a:r>
                    </a:p>
                  </a:txBody>
                  <a:tcPr marL="61162" marR="61162" marT="30581" marB="30581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162" marR="61162" marT="30581" marB="30581" anchor="ctr"/>
                </a:tc>
                <a:extLst>
                  <a:ext uri="{0D108BD9-81ED-4DB2-BD59-A6C34878D82A}">
                    <a16:rowId xmlns:a16="http://schemas.microsoft.com/office/drawing/2014/main" val="2830022633"/>
                  </a:ext>
                </a:extLst>
              </a:tr>
              <a:tr h="244647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Жиры – это смеси?</a:t>
                      </a:r>
                    </a:p>
                  </a:txBody>
                  <a:tcPr marL="61162" marR="61162" marT="30581" marB="30581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162" marR="61162" marT="30581" marB="30581" anchor="ctr"/>
                </a:tc>
                <a:extLst>
                  <a:ext uri="{0D108BD9-81ED-4DB2-BD59-A6C34878D82A}">
                    <a16:rowId xmlns:a16="http://schemas.microsoft.com/office/drawing/2014/main" val="104186360"/>
                  </a:ext>
                </a:extLst>
              </a:tr>
              <a:tr h="329412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Жиры относятся к классу карбоновых кислот?</a:t>
                      </a:r>
                    </a:p>
                  </a:txBody>
                  <a:tcPr marL="61162" marR="61162" marT="30581" marB="30581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162" marR="61162" marT="30581" marB="30581" anchor="ctr"/>
                </a:tc>
                <a:extLst>
                  <a:ext uri="{0D108BD9-81ED-4DB2-BD59-A6C34878D82A}">
                    <a16:rowId xmlns:a16="http://schemas.microsoft.com/office/drawing/2014/main" val="1545706353"/>
                  </a:ext>
                </a:extLst>
              </a:tr>
              <a:tr h="268250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Жиры проводят электрический ток?</a:t>
                      </a:r>
                    </a:p>
                  </a:txBody>
                  <a:tcPr marL="61162" marR="61162" marT="30581" marB="30581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162" marR="61162" marT="30581" marB="30581" anchor="ctr"/>
                </a:tc>
                <a:extLst>
                  <a:ext uri="{0D108BD9-81ED-4DB2-BD59-A6C34878D82A}">
                    <a16:rowId xmlns:a16="http://schemas.microsoft.com/office/drawing/2014/main" val="1177533960"/>
                  </a:ext>
                </a:extLst>
              </a:tr>
              <a:tr h="283288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Жиры выполняют в организме функции источника энергии?</a:t>
                      </a:r>
                    </a:p>
                  </a:txBody>
                  <a:tcPr marL="61162" marR="61162" marT="30581" marB="30581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162" marR="61162" marT="30581" marB="30581" anchor="ctr"/>
                </a:tc>
                <a:extLst>
                  <a:ext uri="{0D108BD9-81ED-4DB2-BD59-A6C34878D82A}">
                    <a16:rowId xmlns:a16="http://schemas.microsoft.com/office/drawing/2014/main" val="541373724"/>
                  </a:ext>
                </a:extLst>
              </a:tr>
              <a:tr h="298326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Жиры имеют жидкое агрегатное состояние?</a:t>
                      </a:r>
                    </a:p>
                  </a:txBody>
                  <a:tcPr marL="61162" marR="61162" marT="30581" marB="30581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162" marR="61162" marT="30581" marB="30581" anchor="ctr"/>
                </a:tc>
                <a:extLst>
                  <a:ext uri="{0D108BD9-81ED-4DB2-BD59-A6C34878D82A}">
                    <a16:rowId xmlns:a16="http://schemas.microsoft.com/office/drawing/2014/main" val="3744658039"/>
                  </a:ext>
                </a:extLst>
              </a:tr>
              <a:tr h="237164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жира можно получить мыло?</a:t>
                      </a:r>
                    </a:p>
                  </a:txBody>
                  <a:tcPr marL="61162" marR="61162" marT="30581" marB="30581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162" marR="61162" marT="30581" marB="30581" anchor="ctr"/>
                </a:tc>
                <a:extLst>
                  <a:ext uri="{0D108BD9-81ED-4DB2-BD59-A6C34878D82A}">
                    <a16:rowId xmlns:a16="http://schemas.microsoft.com/office/drawing/2014/main" val="727595740"/>
                  </a:ext>
                </a:extLst>
              </a:tr>
              <a:tr h="252202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Маргарин – это сливочное масло?</a:t>
                      </a:r>
                    </a:p>
                  </a:txBody>
                  <a:tcPr marL="61162" marR="61162" marT="30581" marB="30581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162" marR="61162" marT="30581" marB="30581" anchor="ctr"/>
                </a:tc>
                <a:extLst>
                  <a:ext uri="{0D108BD9-81ED-4DB2-BD59-A6C34878D82A}">
                    <a16:rowId xmlns:a16="http://schemas.microsoft.com/office/drawing/2014/main" val="3370734021"/>
                  </a:ext>
                </a:extLst>
              </a:tr>
              <a:tr h="191040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Жиры – это твердые вещества?</a:t>
                      </a:r>
                    </a:p>
                  </a:txBody>
                  <a:tcPr marL="61162" marR="61162" marT="30581" marB="30581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162" marR="61162" marT="30581" marB="30581" anchor="ctr"/>
                </a:tc>
                <a:extLst>
                  <a:ext uri="{0D108BD9-81ED-4DB2-BD59-A6C34878D82A}">
                    <a16:rowId xmlns:a16="http://schemas.microsoft.com/office/drawing/2014/main" val="1993037857"/>
                  </a:ext>
                </a:extLst>
              </a:tr>
              <a:tr h="358478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расщеплении 1 г жира освобождается существенно больше энергии, чем в случае белков и углеводов?</a:t>
                      </a:r>
                    </a:p>
                  </a:txBody>
                  <a:tcPr marL="61162" marR="61162" marT="30581" marB="30581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162" marR="61162" marT="30581" marB="30581" anchor="ctr"/>
                </a:tc>
                <a:extLst>
                  <a:ext uri="{0D108BD9-81ED-4DB2-BD59-A6C34878D82A}">
                    <a16:rowId xmlns:a16="http://schemas.microsoft.com/office/drawing/2014/main" val="814863112"/>
                  </a:ext>
                </a:extLst>
              </a:tr>
              <a:tr h="244647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Плотность жира меньше 1 г/моль?</a:t>
                      </a:r>
                    </a:p>
                  </a:txBody>
                  <a:tcPr marL="61162" marR="61162" marT="30581" marB="30581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162" marR="61162" marT="30581" marB="30581" anchor="ctr"/>
                </a:tc>
                <a:extLst>
                  <a:ext uri="{0D108BD9-81ED-4DB2-BD59-A6C34878D82A}">
                    <a16:rowId xmlns:a16="http://schemas.microsoft.com/office/drawing/2014/main" val="760485987"/>
                  </a:ext>
                </a:extLst>
              </a:tr>
              <a:tr h="244647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Жиры – это полимеры?</a:t>
                      </a:r>
                    </a:p>
                  </a:txBody>
                  <a:tcPr marL="61162" marR="61162" marT="30581" marB="30581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162" marR="61162" marT="30581" marB="30581" anchor="ctr"/>
                </a:tc>
                <a:extLst>
                  <a:ext uri="{0D108BD9-81ED-4DB2-BD59-A6C34878D82A}">
                    <a16:rowId xmlns:a16="http://schemas.microsoft.com/office/drawing/2014/main" val="2654119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13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76200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Прием. «Да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нет, не знаю»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562357"/>
              </p:ext>
            </p:extLst>
          </p:nvPr>
        </p:nvGraphicFramePr>
        <p:xfrm>
          <a:off x="152400" y="2133600"/>
          <a:ext cx="8915400" cy="438952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6175347">
                  <a:extLst>
                    <a:ext uri="{9D8B030D-6E8A-4147-A177-3AD203B41FA5}">
                      <a16:colId xmlns:a16="http://schemas.microsoft.com/office/drawing/2014/main" val="2843168695"/>
                    </a:ext>
                  </a:extLst>
                </a:gridCol>
                <a:gridCol w="2740053">
                  <a:extLst>
                    <a:ext uri="{9D8B030D-6E8A-4147-A177-3AD203B41FA5}">
                      <a16:colId xmlns:a16="http://schemas.microsoft.com/office/drawing/2014/main" val="103329554"/>
                    </a:ext>
                  </a:extLst>
                </a:gridCol>
              </a:tblGrid>
              <a:tr h="24464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знаю о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реках?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30581" marB="305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 (+), нет (-), не знаю(?)</a:t>
                      </a:r>
                    </a:p>
                  </a:txBody>
                  <a:tcPr marL="61162" marR="61162" marT="30581" marB="30581" anchor="ctr"/>
                </a:tc>
                <a:extLst>
                  <a:ext uri="{0D108BD9-81ED-4DB2-BD59-A6C34878D82A}">
                    <a16:rowId xmlns:a16="http://schemas.microsoft.com/office/drawing/2014/main" val="3019120027"/>
                  </a:ext>
                </a:extLst>
              </a:tr>
              <a:tr h="24464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Река-это замкнутый водоем?</a:t>
                      </a:r>
                    </a:p>
                    <a:p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Река питается осадками и подземными водами?</a:t>
                      </a:r>
                    </a:p>
                    <a:p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воды в реке всегда постоянен?</a:t>
                      </a:r>
                    </a:p>
                    <a:p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Скорость течения горной реки намного ниже, чем равнинной?</a:t>
                      </a:r>
                    </a:p>
                    <a:p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Исток реки может быть в море ?</a:t>
                      </a:r>
                    </a:p>
                    <a:p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реки может быть только 3 притока?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162" marR="61162" marT="30581" marB="30581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162" marR="61162" marT="30581" marB="30581" anchor="ctr"/>
                </a:tc>
                <a:extLst>
                  <a:ext uri="{0D108BD9-81ED-4DB2-BD59-A6C34878D82A}">
                    <a16:rowId xmlns:a16="http://schemas.microsoft.com/office/drawing/2014/main" val="244321669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734523" y="1407467"/>
            <a:ext cx="337015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dirty="0" smtClean="0">
                <a:latin typeface="Times New Roman" panose="02020603050405020304" pitchFamily="18" charset="0"/>
              </a:rPr>
              <a:t>География. Тема</a:t>
            </a:r>
            <a:r>
              <a:rPr lang="ru-RU" altLang="ru-RU" sz="2400" b="1" dirty="0">
                <a:latin typeface="Times New Roman" panose="02020603050405020304" pitchFamily="18" charset="0"/>
              </a:rPr>
              <a:t>: Реки</a:t>
            </a:r>
            <a:endParaRPr lang="ru-RU" altLang="ru-RU" sz="24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30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924800" cy="106680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этап: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учителя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учебной деятельности, которая характеризуется умением самостоятельно выделять учебную задачу и овладевать новыми способами учебных действий, приёмами самоконтроля и самооценки.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4968242"/>
            <a:ext cx="861060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обучающихся в </a:t>
            </a:r>
            <a:r>
              <a:rPr lang="ru-RU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коллективную деятельность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через организацию работы в </a:t>
            </a:r>
            <a:r>
              <a:rPr lang="ru-RU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парах, группах, игровые 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(деловые и соревновательные формы), само- и взаимопроверку, коллективный поиск решения проблемы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01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Методические приемы: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ru-RU" altLang="ru-RU" b="1" dirty="0" smtClean="0"/>
              <a:t>коллективный </a:t>
            </a:r>
            <a:r>
              <a:rPr lang="ru-RU" altLang="ru-RU" b="1" dirty="0" smtClean="0"/>
              <a:t>поиск решения проблемы, приём «мозговой штурм», «</a:t>
            </a:r>
            <a:r>
              <a:rPr lang="ru-RU" altLang="ru-RU" b="1" dirty="0" err="1" smtClean="0"/>
              <a:t>брейнсторминг</a:t>
            </a:r>
            <a:r>
              <a:rPr lang="ru-RU" altLang="ru-RU" b="1" dirty="0" smtClean="0"/>
              <a:t>», </a:t>
            </a:r>
            <a:endParaRPr lang="ru-RU" altLang="ru-RU" b="1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b="1" dirty="0" smtClean="0"/>
              <a:t>«</a:t>
            </a:r>
            <a:r>
              <a:rPr lang="ru-RU" altLang="ru-RU" b="1" dirty="0" smtClean="0"/>
              <a:t>метод проб и ошибок»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dirty="0" smtClean="0"/>
              <a:t>•</a:t>
            </a:r>
          </a:p>
        </p:txBody>
      </p:sp>
    </p:spTree>
    <p:extLst>
      <p:ext uri="{BB962C8B-B14F-4D97-AF65-F5344CB8AC3E}">
        <p14:creationId xmlns:p14="http://schemas.microsoft.com/office/powerpoint/2010/main" val="390767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229600" cy="928687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 «</a:t>
            </a:r>
            <a:r>
              <a:rPr lang="ru-RU" altLang="ru-RU" sz="36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Инсерт</a:t>
            </a:r>
            <a:r>
              <a:rPr lang="ru-RU" altLang="ru-RU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214438"/>
            <a:ext cx="4281487" cy="521493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Читая, ученик делает пометки в тексте: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ru-RU" alt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уже знал,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ru-RU" alt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новое,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ru-RU" alt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думал иначе,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ru-RU" alt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 понял, есть вопросы.</a:t>
            </a:r>
          </a:p>
          <a:p>
            <a:pPr marL="0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Читая, второй раз, заполняет таблицу, систематизируя      материал.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2400" dirty="0" smtClean="0"/>
          </a:p>
        </p:txBody>
      </p:sp>
      <p:graphicFrame>
        <p:nvGraphicFramePr>
          <p:cNvPr id="11286" name="Group 2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89742965"/>
              </p:ext>
            </p:extLst>
          </p:nvPr>
        </p:nvGraphicFramePr>
        <p:xfrm>
          <a:off x="4114800" y="1371600"/>
          <a:ext cx="4886324" cy="314827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221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1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1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15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59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kumimoji="0" lang="ru-RU" sz="28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(уже знал)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(узнал новое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‒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(думал иначе)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(есть вопросы)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9" marB="45729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9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1" marR="91451"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1" marR="91451"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1" marR="91451"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1" marR="91451" marT="45729" marB="45729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50529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ЭМОЦИОНАЛЬНЫЕ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81082" y="1600201"/>
            <a:ext cx="8229600" cy="152399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 eaLnBrk="1" hangingPunct="1">
              <a:lnSpc>
                <a:spcPct val="115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8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Задача учителя – вызвать у обучающихся любопытство – причину познавательного интереса.</a:t>
            </a:r>
            <a:endParaRPr lang="ru-RU" altLang="ru-RU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4454" y="3505200"/>
            <a:ext cx="8543499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ПРИЕМЫ</a:t>
            </a: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Занимательность, необычное начало урока, через использование музыкальных или видео фрагментов,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юмористических, игровых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соревновательных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76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988" y="260350"/>
            <a:ext cx="6913562" cy="603250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Прием « Инсерт» 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(чтение с пометками)</a:t>
            </a:r>
            <a:endParaRPr lang="ru-RU" sz="2800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042280"/>
              </p:ext>
            </p:extLst>
          </p:nvPr>
        </p:nvGraphicFramePr>
        <p:xfrm>
          <a:off x="411163" y="1006475"/>
          <a:ext cx="8331200" cy="5698994"/>
        </p:xfrm>
        <a:graphic>
          <a:graphicData uri="http://schemas.openxmlformats.org/drawingml/2006/table">
            <a:tbl>
              <a:tblPr/>
              <a:tblGrid>
                <a:gridCol w="1649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6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6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8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38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kumimoji="0" lang="ru-RU" sz="2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(уже знал)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(узнал </a:t>
                      </a: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новое)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‒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(думал иначе)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(есть вопросы)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1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Сердце работает циклично, каждый цикл делится на фазы.</a:t>
                      </a:r>
                    </a:p>
                  </a:txBody>
                  <a:tcPr marL="66812" marR="6681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Сердечный цикл длится 0,8 секунд и  состоит из трех фаз: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-сокращение предсердий – 0,1 сек.,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-сокращение желудочков -0,3 сек.,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-общее расслабление сердца – 0,4 сек.</a:t>
                      </a:r>
                    </a:p>
                  </a:txBody>
                  <a:tcPr marL="66812" marR="6681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Сердце работает  всю жизнь, не останавливаясь. Почему оно не устает?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работает сердце во время сна, если мозг отдыхает?</a:t>
                      </a:r>
                    </a:p>
                  </a:txBody>
                  <a:tcPr marL="66812" marR="6681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Автоматия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сердца</a:t>
                      </a:r>
                    </a:p>
                  </a:txBody>
                  <a:tcPr marL="66812" marR="6681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249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64464" y="1066800"/>
            <a:ext cx="8229600" cy="642938"/>
          </a:xfrm>
        </p:spPr>
        <p:txBody>
          <a:bodyPr/>
          <a:lstStyle/>
          <a:p>
            <a:pPr eaLnBrk="1" hangingPunct="1"/>
            <a:r>
              <a:rPr lang="ru-RU" altLang="ru-RU" sz="3300" b="1" dirty="0" smtClean="0"/>
              <a:t>Геометрия. «Многоугольники</a:t>
            </a:r>
            <a:r>
              <a:rPr lang="ru-RU" altLang="ru-RU" sz="3300" b="1" dirty="0" smtClean="0"/>
              <a:t>».</a:t>
            </a:r>
          </a:p>
        </p:txBody>
      </p:sp>
      <p:graphicFrame>
        <p:nvGraphicFramePr>
          <p:cNvPr id="13334" name="Group 2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811599294"/>
              </p:ext>
            </p:extLst>
          </p:nvPr>
        </p:nvGraphicFramePr>
        <p:xfrm>
          <a:off x="685800" y="1902206"/>
          <a:ext cx="7858126" cy="4946650"/>
        </p:xfrm>
        <a:graphic>
          <a:graphicData uri="http://schemas.openxmlformats.org/drawingml/2006/table">
            <a:tbl>
              <a:tblPr/>
              <a:tblGrid>
                <a:gridCol w="2354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3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9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6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 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уже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знал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7502" marB="47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узнал новое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7502" marB="47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думал иначе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7502" marB="47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7502" marB="47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52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Многоугольник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Вершина многоугольника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Диагональ многоугольника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Угол многоугольника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Противополож-ные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стороны</a:t>
                      </a:r>
                    </a:p>
                  </a:txBody>
                  <a:tcPr marL="91439" marR="91439" marT="47502" marB="47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Внутренняя, внешняя область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многоуголь-ника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Выпуклый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многоуголь-ник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(n-2)*180°</a:t>
                      </a:r>
                    </a:p>
                  </a:txBody>
                  <a:tcPr marL="91439" marR="91439" marT="47502" marB="47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многоуголь-ника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7502" marB="47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понял как получили формулу</a:t>
                      </a:r>
                    </a:p>
                  </a:txBody>
                  <a:tcPr marL="91439" marR="91439" marT="47502" marB="47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Подзаголовок 2"/>
          <p:cNvSpPr txBox="1">
            <a:spLocks/>
          </p:cNvSpPr>
          <p:nvPr/>
        </p:nvSpPr>
        <p:spPr>
          <a:xfrm>
            <a:off x="1042988" y="260350"/>
            <a:ext cx="6913562" cy="603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Прием « Инсерт» </a:t>
            </a:r>
            <a:r>
              <a:rPr lang="ru-RU" sz="28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(чтение с пометками)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415103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534" y="304800"/>
            <a:ext cx="886646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alt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Прием «Корзина идей, понятий, имен…» </a:t>
            </a:r>
            <a:endParaRPr lang="ru-RU" sz="3000" dirty="0"/>
          </a:p>
        </p:txBody>
      </p:sp>
      <p:pic>
        <p:nvPicPr>
          <p:cNvPr id="61443" name="Рисунок 4" descr="https://ds05.infourok.ru/uploads/ex/06b7/000b3dce-9ea6829f/hello_html_m741daf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" t="28120" r="13142"/>
          <a:stretch>
            <a:fillRect/>
          </a:stretch>
        </p:blipFill>
        <p:spPr bwMode="auto">
          <a:xfrm>
            <a:off x="1116013" y="1543050"/>
            <a:ext cx="6840537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620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2988" y="179388"/>
            <a:ext cx="7923212" cy="841375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/>
          <a:lstStyle/>
          <a:p>
            <a:pPr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Прием «Корзина идей, понятий, имен…» </a:t>
            </a:r>
            <a:endParaRPr lang="ru-RU" sz="2800" dirty="0"/>
          </a:p>
        </p:txBody>
      </p:sp>
      <p:pic>
        <p:nvPicPr>
          <p:cNvPr id="62467" name="Picture 29" descr="F:\0002-001-Krylov-Rossija-XIX-vek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" b="16628"/>
          <a:stretch>
            <a:fillRect/>
          </a:stretch>
        </p:blipFill>
        <p:spPr bwMode="auto">
          <a:xfrm>
            <a:off x="1458913" y="1660525"/>
            <a:ext cx="581025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Text Box 26"/>
          <p:cNvSpPr txBox="1">
            <a:spLocks noChangeArrowheads="1"/>
          </p:cNvSpPr>
          <p:nvPr/>
        </p:nvSpPr>
        <p:spPr bwMode="auto">
          <a:xfrm>
            <a:off x="2079625" y="1114425"/>
            <a:ext cx="1609725" cy="311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Сердце</a:t>
            </a:r>
          </a:p>
        </p:txBody>
      </p:sp>
      <p:sp>
        <p:nvSpPr>
          <p:cNvPr id="62469" name="Text Box 25"/>
          <p:cNvSpPr txBox="1">
            <a:spLocks noChangeArrowheads="1"/>
          </p:cNvSpPr>
          <p:nvPr/>
        </p:nvSpPr>
        <p:spPr bwMode="auto">
          <a:xfrm>
            <a:off x="2071688" y="1639888"/>
            <a:ext cx="1830387" cy="311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сердца</a:t>
            </a:r>
          </a:p>
        </p:txBody>
      </p:sp>
      <p:sp>
        <p:nvSpPr>
          <p:cNvPr id="62470" name="Text Box 24"/>
          <p:cNvSpPr txBox="1">
            <a:spLocks noChangeArrowheads="1"/>
          </p:cNvSpPr>
          <p:nvPr/>
        </p:nvSpPr>
        <p:spPr bwMode="auto">
          <a:xfrm>
            <a:off x="4246563" y="1085850"/>
            <a:ext cx="1757362" cy="327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1400" b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сердца</a:t>
            </a:r>
          </a:p>
        </p:txBody>
      </p:sp>
      <p:sp>
        <p:nvSpPr>
          <p:cNvPr id="62471" name="Text Box 23"/>
          <p:cNvSpPr txBox="1">
            <a:spLocks noChangeArrowheads="1"/>
          </p:cNvSpPr>
          <p:nvPr/>
        </p:nvSpPr>
        <p:spPr bwMode="auto">
          <a:xfrm>
            <a:off x="641350" y="2182813"/>
            <a:ext cx="1860550" cy="3286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стенки сердца </a:t>
            </a:r>
          </a:p>
        </p:txBody>
      </p:sp>
      <p:sp>
        <p:nvSpPr>
          <p:cNvPr id="62472" name="Text Box 22"/>
          <p:cNvSpPr txBox="1">
            <a:spLocks noChangeArrowheads="1"/>
          </p:cNvSpPr>
          <p:nvPr/>
        </p:nvSpPr>
        <p:spPr bwMode="auto">
          <a:xfrm>
            <a:off x="3381375" y="2184400"/>
            <a:ext cx="1325563" cy="323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камеры </a:t>
            </a:r>
          </a:p>
        </p:txBody>
      </p:sp>
      <p:sp>
        <p:nvSpPr>
          <p:cNvPr id="62473" name="Text Box 21"/>
          <p:cNvSpPr txBox="1">
            <a:spLocks noChangeArrowheads="1"/>
          </p:cNvSpPr>
          <p:nvPr/>
        </p:nvSpPr>
        <p:spPr bwMode="auto">
          <a:xfrm>
            <a:off x="1239838" y="2894013"/>
            <a:ext cx="1244600" cy="322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клапаны</a:t>
            </a:r>
          </a:p>
        </p:txBody>
      </p:sp>
      <p:sp>
        <p:nvSpPr>
          <p:cNvPr id="62474" name="Text Box 18"/>
          <p:cNvSpPr txBox="1">
            <a:spLocks noChangeArrowheads="1"/>
          </p:cNvSpPr>
          <p:nvPr/>
        </p:nvSpPr>
        <p:spPr bwMode="auto">
          <a:xfrm>
            <a:off x="3213100" y="2801938"/>
            <a:ext cx="1400175" cy="490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кровеносные сосуды</a:t>
            </a:r>
          </a:p>
        </p:txBody>
      </p:sp>
      <p:sp>
        <p:nvSpPr>
          <p:cNvPr id="62475" name="Text Box 17"/>
          <p:cNvSpPr txBox="1">
            <a:spLocks noChangeArrowheads="1"/>
          </p:cNvSpPr>
          <p:nvPr/>
        </p:nvSpPr>
        <p:spPr bwMode="auto">
          <a:xfrm>
            <a:off x="7431088" y="2687638"/>
            <a:ext cx="1377950" cy="603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расслабление сердца</a:t>
            </a:r>
            <a:endParaRPr lang="ru-RU" altLang="ru-RU" sz="1800" b="1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76" name="Text Box 16"/>
          <p:cNvSpPr txBox="1">
            <a:spLocks noChangeArrowheads="1"/>
          </p:cNvSpPr>
          <p:nvPr/>
        </p:nvSpPr>
        <p:spPr bwMode="auto">
          <a:xfrm>
            <a:off x="5170488" y="2855913"/>
            <a:ext cx="1735137" cy="4079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CC00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сокращение желудочков</a:t>
            </a:r>
            <a:endParaRPr lang="ru-RU" altLang="ru-RU" sz="1800" b="1">
              <a:solidFill>
                <a:srgbClr val="CC0099"/>
              </a:solidFill>
              <a:latin typeface="Arial" panose="020B0604020202020204" pitchFamily="34" charset="0"/>
            </a:endParaRPr>
          </a:p>
        </p:txBody>
      </p:sp>
      <p:sp>
        <p:nvSpPr>
          <p:cNvPr id="62477" name="Text Box 20"/>
          <p:cNvSpPr txBox="1">
            <a:spLocks noChangeArrowheads="1"/>
          </p:cNvSpPr>
          <p:nvPr/>
        </p:nvSpPr>
        <p:spPr bwMode="auto">
          <a:xfrm>
            <a:off x="6065838" y="2100263"/>
            <a:ext cx="1433512" cy="422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предсердий</a:t>
            </a:r>
          </a:p>
        </p:txBody>
      </p:sp>
      <p:sp>
        <p:nvSpPr>
          <p:cNvPr id="62478" name="Text Box 15"/>
          <p:cNvSpPr txBox="1">
            <a:spLocks noChangeArrowheads="1"/>
          </p:cNvSpPr>
          <p:nvPr/>
        </p:nvSpPr>
        <p:spPr bwMode="auto">
          <a:xfrm rot="-5400000">
            <a:off x="5669757" y="727869"/>
            <a:ext cx="341312" cy="2152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Сердечный цикл -0,8 сек</a:t>
            </a:r>
          </a:p>
        </p:txBody>
      </p:sp>
    </p:spTree>
    <p:extLst>
      <p:ext uri="{BB962C8B-B14F-4D97-AF65-F5344CB8AC3E}">
        <p14:creationId xmlns:p14="http://schemas.microsoft.com/office/powerpoint/2010/main" val="2508791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4438" y="404813"/>
            <a:ext cx="4976812" cy="5222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 «Понятийное колесо» </a:t>
            </a:r>
          </a:p>
        </p:txBody>
      </p:sp>
      <p:pic>
        <p:nvPicPr>
          <p:cNvPr id="44035" name="Рисунок 3" descr="https://ds04.infourok.ru/uploads/ex/0b53/0003050a-38694c89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4" t="26953" r="10999" b="2"/>
          <a:stretch>
            <a:fillRect/>
          </a:stretch>
        </p:blipFill>
        <p:spPr bwMode="auto">
          <a:xfrm>
            <a:off x="971550" y="1125538"/>
            <a:ext cx="721042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363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2.ppt-online.org/files2/slide/3/38BbvERAfUVoPNcsxw9Imlz6kJpTh0CLnKWQeDZFt/slide-9.jpg"/>
          <p:cNvPicPr/>
          <p:nvPr/>
        </p:nvPicPr>
        <p:blipFill rotWithShape="1">
          <a:blip r:embed="rId2"/>
          <a:srcRect l="18754" t="21099" r="37306" b="985"/>
          <a:stretch/>
        </p:blipFill>
        <p:spPr bwMode="auto">
          <a:xfrm>
            <a:off x="2700338" y="1341438"/>
            <a:ext cx="4464050" cy="453548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43163" y="404813"/>
            <a:ext cx="4976812" cy="5222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 «Понятийное колесо» </a:t>
            </a:r>
          </a:p>
        </p:txBody>
      </p:sp>
    </p:spTree>
    <p:extLst>
      <p:ext uri="{BB962C8B-B14F-4D97-AF65-F5344CB8AC3E}">
        <p14:creationId xmlns:p14="http://schemas.microsoft.com/office/powerpoint/2010/main" val="1382640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ctrTitle"/>
          </p:nvPr>
        </p:nvSpPr>
        <p:spPr>
          <a:xfrm>
            <a:off x="757238" y="115888"/>
            <a:ext cx="7772400" cy="86042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alt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alt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«Вопросительные слова»</a:t>
            </a:r>
            <a:endParaRPr lang="ru-RU" altLang="ru-RU" sz="3600" dirty="0" smtClean="0">
              <a:solidFill>
                <a:srgbClr val="002060"/>
              </a:solidFill>
            </a:endParaRPr>
          </a:p>
        </p:txBody>
      </p:sp>
      <p:sp>
        <p:nvSpPr>
          <p:cNvPr id="4403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785813"/>
            <a:ext cx="8715375" cy="1158875"/>
          </a:xfrm>
        </p:spPr>
        <p:txBody>
          <a:bodyPr>
            <a:normAutofit lnSpcReduction="10000"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altLang="ru-RU" dirty="0" smtClean="0"/>
              <a:t> 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Учащимся предлагается таблица вопросов и терминов по изученной теме или новой теме урока. Необходимо составить как можно больше вопросов, используя вопросительные слова и термины из двух столбцов таблицы.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4150" y="1944688"/>
          <a:ext cx="4387850" cy="5022910"/>
        </p:xfrm>
        <a:graphic>
          <a:graphicData uri="http://schemas.openxmlformats.org/drawingml/2006/table">
            <a:tbl>
              <a:tblPr/>
              <a:tblGrid>
                <a:gridCol w="2123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4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8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Вопросительные слова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FF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понятия темы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FF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740"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Как?</a:t>
                      </a:r>
                    </a:p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Что?</a:t>
                      </a:r>
                    </a:p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Где?</a:t>
                      </a:r>
                    </a:p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Почему?</a:t>
                      </a:r>
                    </a:p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Сколько?</a:t>
                      </a:r>
                    </a:p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Откуда?</a:t>
                      </a:r>
                    </a:p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Какой?</a:t>
                      </a:r>
                    </a:p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Зачем?</a:t>
                      </a:r>
                    </a:p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Каким образом?</a:t>
                      </a:r>
                    </a:p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Какая взаимосвязь?</a:t>
                      </a:r>
                    </a:p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чего состоит?</a:t>
                      </a:r>
                    </a:p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Каково назначение?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FF9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Клапаны</a:t>
                      </a:r>
                    </a:p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Камеры</a:t>
                      </a:r>
                    </a:p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Аорта</a:t>
                      </a:r>
                    </a:p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Миокард</a:t>
                      </a:r>
                    </a:p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Эндокард</a:t>
                      </a:r>
                    </a:p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Перикард</a:t>
                      </a:r>
                    </a:p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Митральный клапан</a:t>
                      </a:r>
                    </a:p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Трехстворчатый клапан</a:t>
                      </a:r>
                    </a:p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Правое предсердие</a:t>
                      </a:r>
                    </a:p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Правый желудочек</a:t>
                      </a:r>
                    </a:p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Левое предсердие</a:t>
                      </a:r>
                    </a:p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Левый желудочек, т.д.</a:t>
                      </a:r>
                    </a:p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FF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287" name="Прямоугольник 4"/>
          <p:cNvSpPr>
            <a:spLocks noChangeArrowheads="1"/>
          </p:cNvSpPr>
          <p:nvPr/>
        </p:nvSpPr>
        <p:spPr bwMode="auto">
          <a:xfrm>
            <a:off x="4572000" y="2133600"/>
            <a:ext cx="4572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1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Откуда </a:t>
            </a: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поступает кровь в </a:t>
            </a:r>
            <a:r>
              <a:rPr lang="ru-RU" altLang="ru-RU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правый желудочек</a:t>
            </a: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еще называют </a:t>
            </a:r>
            <a:r>
              <a:rPr lang="ru-RU" altLang="ru-RU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митральный клапан</a:t>
            </a: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клапанов </a:t>
            </a: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сердце?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</a:t>
            </a: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тканью образован </a:t>
            </a:r>
            <a:r>
              <a:rPr lang="ru-RU" altLang="ru-RU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перикард</a:t>
            </a: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</a:t>
            </a: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тканью образован </a:t>
            </a:r>
            <a:r>
              <a:rPr lang="ru-RU" altLang="ru-RU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миокард</a:t>
            </a: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</a:t>
            </a: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клапан  находится  между </a:t>
            </a:r>
            <a:r>
              <a:rPr lang="ru-RU" altLang="ru-RU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правым предсердием и правым желудочком</a:t>
            </a: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?-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</a:t>
            </a: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стенки </a:t>
            </a:r>
            <a:r>
              <a:rPr lang="ru-RU" altLang="ru-RU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аорты </a:t>
            </a: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толстые?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181600"/>
            <a:ext cx="2060575" cy="15437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569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«Поиск  аналогов»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720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endParaRPr lang="ru-RU" altLang="ru-RU" sz="2000" dirty="0" smtClean="0"/>
          </a:p>
          <a:p>
            <a:pPr eaLnBrk="1" hangingPunct="1">
              <a:buFontTx/>
              <a:buNone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географические аналоги города </a:t>
            </a:r>
            <a:r>
              <a:rPr lang="ru-RU" altLang="ru-RU" sz="2400" b="1" dirty="0" smtClean="0">
                <a:solidFill>
                  <a:srgbClr val="0B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Буэнос – Айрес.</a:t>
            </a:r>
          </a:p>
          <a:p>
            <a:pPr eaLnBrk="1" hangingPunct="1">
              <a:buFontTx/>
              <a:buNone/>
            </a:pPr>
            <a:endParaRPr lang="ru-RU" altLang="ru-RU" sz="2400" b="1" dirty="0" smtClean="0">
              <a:solidFill>
                <a:srgbClr val="0B0BB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2400" b="1" dirty="0" smtClean="0">
                <a:solidFill>
                  <a:srgbClr val="0B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Бухара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(оба начинаются </a:t>
            </a:r>
            <a:r>
              <a:rPr lang="ru-RU" alt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букву «Б»).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2400" b="1" dirty="0" smtClean="0">
                <a:solidFill>
                  <a:srgbClr val="0B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Будапешт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(являются </a:t>
            </a:r>
            <a:r>
              <a:rPr lang="ru-RU" alt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столицами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государств).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2400" b="1" dirty="0" smtClean="0">
                <a:solidFill>
                  <a:srgbClr val="0B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Копенгаген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(оба лежат </a:t>
            </a:r>
            <a:r>
              <a:rPr lang="ru-RU" alt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берегу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моря).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2400" b="1" dirty="0" smtClean="0">
                <a:solidFill>
                  <a:srgbClr val="0B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Кейптаун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(оба лежат в </a:t>
            </a:r>
            <a:r>
              <a:rPr lang="ru-RU" alt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южном полушарии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2400" b="1" dirty="0" smtClean="0">
                <a:solidFill>
                  <a:srgbClr val="0B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Вашингтон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(оба лежат </a:t>
            </a:r>
            <a:r>
              <a:rPr lang="ru-RU" alt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западном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полушарии).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2400" b="1" dirty="0" smtClean="0">
                <a:solidFill>
                  <a:srgbClr val="0B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Мадрид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(жители обоих городов говорят </a:t>
            </a:r>
            <a:r>
              <a:rPr lang="ru-RU" alt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испанском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alt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языке).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2400" b="1" dirty="0" smtClean="0">
                <a:solidFill>
                  <a:srgbClr val="0B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Мехико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(оба города </a:t>
            </a:r>
            <a:r>
              <a:rPr lang="ru-RU" alt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крупные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численности населения </a:t>
            </a:r>
            <a:r>
              <a:rPr lang="ru-RU" alt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своих странах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37680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400175" y="404813"/>
            <a:ext cx="6340475" cy="647700"/>
          </a:xfr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Прием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«Поиск аналогов»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277813" y="1412875"/>
            <a:ext cx="8585200" cy="525621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 какой – либо орган, а ученики должны найти как можно больше его биологических аналогов по тем или иным признакам. </a:t>
            </a:r>
          </a:p>
          <a:p>
            <a:pPr eaLnBrk="1" hangingPunct="1">
              <a:buFontTx/>
              <a:buNone/>
            </a:pPr>
            <a:endParaRPr lang="ru-RU" altLang="ru-RU" sz="2000" b="1" dirty="0" smtClean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20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  <a:r>
              <a:rPr lang="ru-RU" altLang="ru-RU" sz="20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Найдите биологические аналоги железы – надпочечники.</a:t>
            </a:r>
          </a:p>
          <a:p>
            <a:pPr eaLnBrk="1" hangingPunct="1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Надпочечники  - щитовидная железа – (обе являются эндокринными железами: выделяют гормоны в кровь  и не имеют протоков);</a:t>
            </a:r>
            <a:endParaRPr lang="ru-RU" altLang="ru-RU" sz="2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Надпочечники – щитовидная железа – (обе выделяют гормоны, учащающие частоту дыхания);</a:t>
            </a:r>
          </a:p>
          <a:p>
            <a:pPr eaLnBrk="1" hangingPunct="1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Надпочечники – щитовидная железа – (обе выделяют гормоны, учащающие частоту  сердечных сокращений);</a:t>
            </a:r>
          </a:p>
          <a:p>
            <a:pPr eaLnBrk="1" hangingPunct="1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Надпочечники – поджелудочная железа – (обе железы находятся в брюшной полости);</a:t>
            </a:r>
          </a:p>
          <a:p>
            <a:pPr eaLnBrk="1" hangingPunct="1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Надпочечники – поджелудочная железа – (гормоны обеих желез участвуют в регулировании содержания глюкозы в крови);</a:t>
            </a:r>
          </a:p>
          <a:p>
            <a:pPr eaLnBrk="1" hangingPunct="1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</a:p>
        </p:txBody>
      </p:sp>
    </p:spTree>
    <p:extLst>
      <p:ext uri="{BB962C8B-B14F-4D97-AF65-F5344CB8AC3E}">
        <p14:creationId xmlns:p14="http://schemas.microsoft.com/office/powerpoint/2010/main" val="2812641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«Концептуальная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таблица»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448"/>
              </p:ext>
            </p:extLst>
          </p:nvPr>
        </p:nvGraphicFramePr>
        <p:xfrm>
          <a:off x="539750" y="1417638"/>
          <a:ext cx="8458200" cy="4944841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643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9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5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6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Москва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Линии сравнения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1.В какой части страны расположен город?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5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2.Выход к морю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5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3.Транспортное положение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5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4.Положение на реке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2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5.Планировка города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Определите тип планировки (радиально-кольцевая, дуговая, прямоугольная, линейная)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явный центр города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год основания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г) достопримечательности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526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672" y="1143000"/>
            <a:ext cx="8229600" cy="563562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Физика. Атмосферное давление.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672" y="1905000"/>
            <a:ext cx="8229600" cy="4525963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«Достань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монетку не замочив руки, используя только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стакан».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монету на большую плоскую тарелку,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столько воды, чтобы она покрыла монету,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ребятам взять ее прямо руками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используя стакан,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замочив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пальцев.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как не ухищряются подставить стакан, а результата нет.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33600" y="228600"/>
            <a:ext cx="402783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«Удивляй»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53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795338" y="301625"/>
            <a:ext cx="8224837" cy="493713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Прием «Концептуальная </a:t>
            </a:r>
            <a:r>
              <a:rPr lang="ru-RU" alt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таблица»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11795"/>
              </p:ext>
            </p:extLst>
          </p:nvPr>
        </p:nvGraphicFramePr>
        <p:xfrm>
          <a:off x="395288" y="1684338"/>
          <a:ext cx="8480424" cy="465542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271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6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Левая 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половина сердца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4003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Линии сравнения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4003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Правая половина сердца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4003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1.Из каких камер состоит?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 Из каких  слоев состоят стенки  сердца?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3.Толщина стенок сердца?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4.Какие клапаны располагаются в данном отделе?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5.Какой круг кровообращения  начинается  в желудочке?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7236"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Какой круг кровообращения приносит кровь в предсердие?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589" name="Прямоугольник 4"/>
          <p:cNvSpPr>
            <a:spLocks noChangeArrowheads="1"/>
          </p:cNvSpPr>
          <p:nvPr/>
        </p:nvSpPr>
        <p:spPr bwMode="auto">
          <a:xfrm>
            <a:off x="258763" y="795338"/>
            <a:ext cx="838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« Строение сердца»</a:t>
            </a:r>
            <a:endParaRPr lang="ru-RU" alt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 строение левой и правой половин сердца.</a:t>
            </a:r>
          </a:p>
        </p:txBody>
      </p:sp>
    </p:spTree>
    <p:extLst>
      <p:ext uri="{BB962C8B-B14F-4D97-AF65-F5344CB8AC3E}">
        <p14:creationId xmlns:p14="http://schemas.microsoft.com/office/powerpoint/2010/main" val="3823077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81000" y="685799"/>
            <a:ext cx="8534400" cy="60960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«Механическая  работа. Мощность»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974398"/>
              </p:ext>
            </p:extLst>
          </p:nvPr>
        </p:nvGraphicFramePr>
        <p:xfrm>
          <a:off x="381000" y="1517651"/>
          <a:ext cx="8534400" cy="38559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550623224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</a:t>
                      </a:r>
                      <a:r>
                        <a:rPr lang="ru-RU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силы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 величина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Мощность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821"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Обозначение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  измерения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Формула  нахождения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903923" y="13494"/>
            <a:ext cx="8224837" cy="4937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Прием «Концептуальная таблица» </a:t>
            </a:r>
            <a:endParaRPr lang="ru-RU" alt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47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1042988" y="1341438"/>
            <a:ext cx="7200900" cy="4679950"/>
          </a:xfrm>
        </p:spPr>
        <p:txBody>
          <a:bodyPr/>
          <a:lstStyle/>
          <a:p>
            <a:pPr eaLnBrk="1" hangingPunct="1"/>
            <a:endParaRPr lang="ru-RU" altLang="ru-RU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ru-RU" altLang="ru-RU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F266220-204D-4C8E-B97A-D66B3F573993}" type="slidenum">
              <a:rPr lang="ru-RU" altLang="ru-RU">
                <a:solidFill>
                  <a:schemeClr val="tx2"/>
                </a:solidFill>
              </a:rPr>
              <a:pPr eaLnBrk="1" hangingPunct="1"/>
              <a:t>42</a:t>
            </a:fld>
            <a:endParaRPr lang="ru-RU" altLang="ru-RU">
              <a:solidFill>
                <a:schemeClr val="tx2"/>
              </a:solidFill>
            </a:endParaRPr>
          </a:p>
        </p:txBody>
      </p:sp>
      <p:sp>
        <p:nvSpPr>
          <p:cNvPr id="22532" name="Заголовок 1"/>
          <p:cNvSpPr>
            <a:spLocks noGrp="1"/>
          </p:cNvSpPr>
          <p:nvPr>
            <p:ph type="title"/>
          </p:nvPr>
        </p:nvSpPr>
        <p:spPr>
          <a:xfrm>
            <a:off x="1042988" y="298419"/>
            <a:ext cx="7850187" cy="57150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>
            <a:noAutofit/>
          </a:bodyPr>
          <a:lstStyle/>
          <a:p>
            <a:pPr eaLnBrk="1" hangingPunct="1"/>
            <a:r>
              <a:rPr lang="ru-RU" alt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«Концептуальная таблица» </a:t>
            </a:r>
            <a:endParaRPr lang="ru-RU" alt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593" name="Group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839033"/>
              </p:ext>
            </p:extLst>
          </p:nvPr>
        </p:nvGraphicFramePr>
        <p:xfrm>
          <a:off x="719138" y="1143614"/>
          <a:ext cx="7848600" cy="5303568"/>
        </p:xfrm>
        <a:graphic>
          <a:graphicData uri="http://schemas.openxmlformats.org/drawingml/2006/table">
            <a:tbl>
              <a:tblPr/>
              <a:tblGrid>
                <a:gridCol w="1185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25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0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3032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627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9144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12334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1690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147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2605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062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Фтор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3032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627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9144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12334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1690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147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2605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062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Хлор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3032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627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9144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12334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1690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147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2605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062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Параметры сравнения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3032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627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9144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12334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1690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147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2605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062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Бром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3032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627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9144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12334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1690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147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2605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062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Йод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3032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627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9144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12334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1690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147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2605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062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3032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627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9144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12334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1690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147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2605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062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3032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627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9144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12334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1690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147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2605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062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Положение в ПС, строение атома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3032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627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9144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12334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1690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147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2605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062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3032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627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9144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12334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1690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147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2605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062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3032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627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9144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12334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1690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147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2605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062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3032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627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9144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12334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1690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147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2605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062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3032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627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9144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12334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1690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147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2605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062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свойства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3032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627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9144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12334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1690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147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2605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062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3032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627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9144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12334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1690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147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2605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062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3032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627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9144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12334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1690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147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2605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062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3032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627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9144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12334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1690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147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2605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062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3032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627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9144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12334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1690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147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2605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062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Химические  свойства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3032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627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9144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12334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1690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147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2605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062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3032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627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9144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12334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1690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147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2605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062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49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3032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627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9144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12334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1690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147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2605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062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3032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627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9144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12334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1690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147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2605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062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3032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627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9144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12334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1690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147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2605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062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3032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627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9144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12334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1690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147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2605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062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3032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627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9144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12334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1690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147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2605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062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3032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627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9144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12334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1690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147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2605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062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3032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627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9144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12334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1690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147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2605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062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3032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627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9144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12334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1690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147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2605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062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поступления в организм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3032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627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9144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12334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1690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147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2605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062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3032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627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9144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12334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1690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147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2605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062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3032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627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9144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12334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1690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147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2605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062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3032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627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9144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12334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1690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147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2605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062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3032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627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9144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12334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1690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147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2605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062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Биологическая роль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3032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627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9144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12334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1690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147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2605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062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3032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6270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9144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12334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16906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1478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26050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0622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241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2362200" y="661988"/>
            <a:ext cx="4635500" cy="5222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r>
              <a:rPr lang="ru-RU" altLang="ru-RU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 «Кластер» (гроздья)</a:t>
            </a:r>
            <a:endParaRPr lang="ru-RU" altLang="ru-RU" sz="280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611188" y="1412875"/>
            <a:ext cx="8281987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Кластер </a:t>
            </a:r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это графическая организации материала, показывающая смысловые поля того или иного понятия</a:t>
            </a:r>
            <a:endParaRPr lang="ru-RU" altLang="ru-RU" sz="2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580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" t="11552" r="-557"/>
          <a:stretch>
            <a:fillRect/>
          </a:stretch>
        </p:blipFill>
        <p:spPr bwMode="auto">
          <a:xfrm>
            <a:off x="755650" y="2447925"/>
            <a:ext cx="8280400" cy="419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2" descr="https://fs00.infourok.ru/images/doc/130/152264/img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0" t="4942" b="64078"/>
          <a:stretch>
            <a:fillRect/>
          </a:stretch>
        </p:blipFill>
        <p:spPr bwMode="auto">
          <a:xfrm>
            <a:off x="7854950" y="63500"/>
            <a:ext cx="1258888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3555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77" name="Oval 21"/>
          <p:cNvSpPr>
            <a:spLocks noChangeArrowheads="1"/>
          </p:cNvSpPr>
          <p:nvPr/>
        </p:nvSpPr>
        <p:spPr bwMode="auto">
          <a:xfrm>
            <a:off x="3619500" y="2560638"/>
            <a:ext cx="1857375" cy="11239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Сердце</a:t>
            </a: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Oval 20"/>
          <p:cNvSpPr>
            <a:spLocks noChangeArrowheads="1"/>
          </p:cNvSpPr>
          <p:nvPr/>
        </p:nvSpPr>
        <p:spPr bwMode="auto">
          <a:xfrm>
            <a:off x="5995988" y="2735263"/>
            <a:ext cx="1525587" cy="7747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Камеры</a:t>
            </a:r>
            <a:endParaRPr lang="en-US" alt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8" name="Oval 19"/>
          <p:cNvSpPr>
            <a:spLocks noChangeArrowheads="1"/>
          </p:cNvSpPr>
          <p:nvPr/>
        </p:nvSpPr>
        <p:spPr bwMode="auto">
          <a:xfrm>
            <a:off x="1479550" y="2236788"/>
            <a:ext cx="1373188" cy="725487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Клапаны</a:t>
            </a:r>
            <a:endParaRPr lang="en-US" alt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9" name="Oval 18"/>
          <p:cNvSpPr>
            <a:spLocks noChangeArrowheads="1"/>
          </p:cNvSpPr>
          <p:nvPr/>
        </p:nvSpPr>
        <p:spPr bwMode="auto">
          <a:xfrm>
            <a:off x="1406525" y="3179763"/>
            <a:ext cx="1346200" cy="779462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Сосуды</a:t>
            </a:r>
            <a:endParaRPr lang="en-US" alt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0" name="Oval 17"/>
          <p:cNvSpPr>
            <a:spLocks noChangeArrowheads="1"/>
          </p:cNvSpPr>
          <p:nvPr/>
        </p:nvSpPr>
        <p:spPr bwMode="auto">
          <a:xfrm>
            <a:off x="206375" y="4440238"/>
            <a:ext cx="1530350" cy="790575"/>
          </a:xfrm>
          <a:prstGeom prst="ellipse">
            <a:avLst/>
          </a:pr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артерии</a:t>
            </a:r>
            <a:endParaRPr lang="en-US" alt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1" name="Oval 16"/>
          <p:cNvSpPr>
            <a:spLocks noChangeArrowheads="1"/>
          </p:cNvSpPr>
          <p:nvPr/>
        </p:nvSpPr>
        <p:spPr bwMode="auto">
          <a:xfrm>
            <a:off x="2952750" y="3978275"/>
            <a:ext cx="1371600" cy="831850"/>
          </a:xfrm>
          <a:prstGeom prst="ellipse">
            <a:avLst/>
          </a:pr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вены</a:t>
            </a:r>
            <a:endParaRPr lang="en-US" alt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2" name="Oval 23"/>
          <p:cNvSpPr>
            <a:spLocks noChangeArrowheads="1"/>
          </p:cNvSpPr>
          <p:nvPr/>
        </p:nvSpPr>
        <p:spPr bwMode="auto">
          <a:xfrm>
            <a:off x="4889500" y="1323975"/>
            <a:ext cx="1743075" cy="842963"/>
          </a:xfrm>
          <a:prstGeom prst="ellipse">
            <a:avLst/>
          </a:pr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Левый желудочек</a:t>
            </a:r>
            <a:endParaRPr lang="en-US" alt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3" name="Oval 1"/>
          <p:cNvSpPr>
            <a:spLocks noChangeArrowheads="1"/>
          </p:cNvSpPr>
          <p:nvPr/>
        </p:nvSpPr>
        <p:spPr bwMode="auto">
          <a:xfrm>
            <a:off x="6684963" y="1146175"/>
            <a:ext cx="1695450" cy="842963"/>
          </a:xfrm>
          <a:prstGeom prst="ellipse">
            <a:avLst/>
          </a:pr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Левое предсердие</a:t>
            </a:r>
            <a:endParaRPr lang="en-US" alt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4" name="Oval 22"/>
          <p:cNvSpPr>
            <a:spLocks noChangeArrowheads="1"/>
          </p:cNvSpPr>
          <p:nvPr/>
        </p:nvSpPr>
        <p:spPr bwMode="auto">
          <a:xfrm>
            <a:off x="612775" y="1187450"/>
            <a:ext cx="1692275" cy="869950"/>
          </a:xfrm>
          <a:prstGeom prst="ellipse">
            <a:avLst/>
          </a:pr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полулунные клапаны</a:t>
            </a:r>
            <a:endParaRPr lang="en-US" alt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5" name="Oval 2"/>
          <p:cNvSpPr>
            <a:spLocks noChangeArrowheads="1"/>
          </p:cNvSpPr>
          <p:nvPr/>
        </p:nvSpPr>
        <p:spPr bwMode="auto">
          <a:xfrm>
            <a:off x="2697163" y="1177925"/>
            <a:ext cx="1747837" cy="860425"/>
          </a:xfrm>
          <a:prstGeom prst="ellipse">
            <a:avLst/>
          </a:pr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Створчатые клапаны</a:t>
            </a:r>
            <a:endParaRPr lang="en-US" alt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6" name="Line 15"/>
          <p:cNvSpPr>
            <a:spLocks noChangeShapeType="1"/>
          </p:cNvSpPr>
          <p:nvPr/>
        </p:nvSpPr>
        <p:spPr bwMode="auto">
          <a:xfrm flipH="1" flipV="1">
            <a:off x="2990850" y="2762250"/>
            <a:ext cx="557213" cy="2651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 flipH="1">
            <a:off x="2879725" y="3287713"/>
            <a:ext cx="720725" cy="187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8" name="Line 13"/>
          <p:cNvSpPr>
            <a:spLocks noChangeShapeType="1"/>
          </p:cNvSpPr>
          <p:nvPr/>
        </p:nvSpPr>
        <p:spPr bwMode="auto">
          <a:xfrm flipV="1">
            <a:off x="5484813" y="3097213"/>
            <a:ext cx="5048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9" name="Line 12"/>
          <p:cNvSpPr>
            <a:spLocks noChangeShapeType="1"/>
          </p:cNvSpPr>
          <p:nvPr/>
        </p:nvSpPr>
        <p:spPr bwMode="auto">
          <a:xfrm>
            <a:off x="2157413" y="4022725"/>
            <a:ext cx="55562" cy="5953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0" name="Line 11"/>
          <p:cNvSpPr>
            <a:spLocks noChangeShapeType="1"/>
          </p:cNvSpPr>
          <p:nvPr/>
        </p:nvSpPr>
        <p:spPr bwMode="auto">
          <a:xfrm flipH="1">
            <a:off x="1308100" y="3925888"/>
            <a:ext cx="354013" cy="427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1" name="Line 10"/>
          <p:cNvSpPr>
            <a:spLocks noChangeShapeType="1"/>
          </p:cNvSpPr>
          <p:nvPr/>
        </p:nvSpPr>
        <p:spPr bwMode="auto">
          <a:xfrm>
            <a:off x="1538288" y="2090738"/>
            <a:ext cx="161925" cy="2365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2" name="Line 9"/>
          <p:cNvSpPr>
            <a:spLocks noChangeShapeType="1"/>
          </p:cNvSpPr>
          <p:nvPr/>
        </p:nvSpPr>
        <p:spPr bwMode="auto">
          <a:xfrm flipH="1">
            <a:off x="2643188" y="1985963"/>
            <a:ext cx="241300" cy="290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3" name="Line 8"/>
          <p:cNvSpPr>
            <a:spLocks noChangeShapeType="1"/>
          </p:cNvSpPr>
          <p:nvPr/>
        </p:nvSpPr>
        <p:spPr bwMode="auto">
          <a:xfrm flipH="1" flipV="1">
            <a:off x="5789613" y="2181225"/>
            <a:ext cx="428625" cy="515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4" name="Line 7"/>
          <p:cNvSpPr>
            <a:spLocks noChangeShapeType="1"/>
          </p:cNvSpPr>
          <p:nvPr/>
        </p:nvSpPr>
        <p:spPr bwMode="auto">
          <a:xfrm flipV="1">
            <a:off x="6802438" y="2092325"/>
            <a:ext cx="274637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5" name="Oval 6"/>
          <p:cNvSpPr>
            <a:spLocks noChangeArrowheads="1"/>
          </p:cNvSpPr>
          <p:nvPr/>
        </p:nvSpPr>
        <p:spPr bwMode="auto">
          <a:xfrm>
            <a:off x="7470775" y="2054225"/>
            <a:ext cx="1673225" cy="866775"/>
          </a:xfrm>
          <a:prstGeom prst="ellipse">
            <a:avLst/>
          </a:pr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Правое предсердие</a:t>
            </a:r>
            <a:endParaRPr lang="en-US" alt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46" name="Oval 5"/>
          <p:cNvSpPr>
            <a:spLocks noChangeArrowheads="1"/>
          </p:cNvSpPr>
          <p:nvPr/>
        </p:nvSpPr>
        <p:spPr bwMode="auto">
          <a:xfrm>
            <a:off x="7351713" y="3275013"/>
            <a:ext cx="1679575" cy="820737"/>
          </a:xfrm>
          <a:prstGeom prst="ellipse">
            <a:avLst/>
          </a:pr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Правый желудочек</a:t>
            </a:r>
            <a:endParaRPr lang="en-US" alt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47" name="Line 4"/>
          <p:cNvSpPr>
            <a:spLocks noChangeShapeType="1"/>
          </p:cNvSpPr>
          <p:nvPr/>
        </p:nvSpPr>
        <p:spPr bwMode="auto">
          <a:xfrm>
            <a:off x="7580313" y="3146425"/>
            <a:ext cx="247650" cy="109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8" name="Line 3"/>
          <p:cNvSpPr>
            <a:spLocks noChangeShapeType="1"/>
          </p:cNvSpPr>
          <p:nvPr/>
        </p:nvSpPr>
        <p:spPr bwMode="auto">
          <a:xfrm flipH="1">
            <a:off x="7212013" y="2528888"/>
            <a:ext cx="215900" cy="1762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9" name="Rectangle 3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b="1">
              <a:latin typeface="Arial" panose="020B0604020202020204" pitchFamily="34" charset="0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 bwMode="auto">
          <a:xfrm>
            <a:off x="1350963" y="201613"/>
            <a:ext cx="6316662" cy="5572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buClr>
                <a:schemeClr val="tx1"/>
              </a:buClr>
              <a:defRPr/>
            </a:pPr>
            <a:r>
              <a:rPr lang="ru-RU" altLang="ru-RU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Прием кластер </a:t>
            </a:r>
            <a:r>
              <a:rPr lang="ru-RU" altLang="ru-RU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 Сердце»</a:t>
            </a:r>
          </a:p>
        </p:txBody>
      </p:sp>
      <p:sp>
        <p:nvSpPr>
          <p:cNvPr id="26651" name="Oval 17"/>
          <p:cNvSpPr>
            <a:spLocks noChangeArrowheads="1"/>
          </p:cNvSpPr>
          <p:nvPr/>
        </p:nvSpPr>
        <p:spPr bwMode="auto">
          <a:xfrm>
            <a:off x="1730375" y="4757738"/>
            <a:ext cx="1635125" cy="784225"/>
          </a:xfrm>
          <a:prstGeom prst="ellipse">
            <a:avLst/>
          </a:pr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капилляры</a:t>
            </a:r>
            <a:endParaRPr lang="en-US" alt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52" name="Line 3"/>
          <p:cNvSpPr>
            <a:spLocks noChangeShapeType="1"/>
          </p:cNvSpPr>
          <p:nvPr/>
        </p:nvSpPr>
        <p:spPr bwMode="auto">
          <a:xfrm>
            <a:off x="2692400" y="3835400"/>
            <a:ext cx="298450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53" name="Oval 20"/>
          <p:cNvSpPr>
            <a:spLocks noChangeArrowheads="1"/>
          </p:cNvSpPr>
          <p:nvPr/>
        </p:nvSpPr>
        <p:spPr bwMode="auto">
          <a:xfrm>
            <a:off x="5141913" y="3821113"/>
            <a:ext cx="1641475" cy="900112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Стенки   сердца</a:t>
            </a:r>
            <a:endParaRPr lang="en-US" altLang="ru-RU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54" name="Line 13"/>
          <p:cNvSpPr>
            <a:spLocks noChangeShapeType="1"/>
          </p:cNvSpPr>
          <p:nvPr/>
        </p:nvSpPr>
        <p:spPr bwMode="auto">
          <a:xfrm>
            <a:off x="5013325" y="3662363"/>
            <a:ext cx="277813" cy="274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55" name="Oval 16"/>
          <p:cNvSpPr>
            <a:spLocks noChangeArrowheads="1"/>
          </p:cNvSpPr>
          <p:nvPr/>
        </p:nvSpPr>
        <p:spPr bwMode="auto">
          <a:xfrm>
            <a:off x="4394200" y="5127625"/>
            <a:ext cx="1587500" cy="984250"/>
          </a:xfrm>
          <a:prstGeom prst="ellipse">
            <a:avLst/>
          </a:pr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перикард</a:t>
            </a:r>
            <a:endParaRPr lang="en-US" alt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56" name="Oval 16"/>
          <p:cNvSpPr>
            <a:spLocks noChangeArrowheads="1"/>
          </p:cNvSpPr>
          <p:nvPr/>
        </p:nvSpPr>
        <p:spPr bwMode="auto">
          <a:xfrm>
            <a:off x="6327775" y="5308600"/>
            <a:ext cx="1743075" cy="971550"/>
          </a:xfrm>
          <a:prstGeom prst="ellipse">
            <a:avLst/>
          </a:pr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миокард</a:t>
            </a:r>
            <a:endParaRPr lang="en-US" alt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57" name="Oval 16"/>
          <p:cNvSpPr>
            <a:spLocks noChangeArrowheads="1"/>
          </p:cNvSpPr>
          <p:nvPr/>
        </p:nvSpPr>
        <p:spPr bwMode="auto">
          <a:xfrm>
            <a:off x="7199313" y="4276725"/>
            <a:ext cx="1646237" cy="901700"/>
          </a:xfrm>
          <a:prstGeom prst="ellipse">
            <a:avLst/>
          </a:pr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эндокард</a:t>
            </a:r>
            <a:endParaRPr lang="en-US" alt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58" name="Line 12"/>
          <p:cNvSpPr>
            <a:spLocks noChangeShapeType="1"/>
          </p:cNvSpPr>
          <p:nvPr/>
        </p:nvSpPr>
        <p:spPr bwMode="auto">
          <a:xfrm flipH="1">
            <a:off x="5467350" y="4764088"/>
            <a:ext cx="333375" cy="349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59" name="Line 12"/>
          <p:cNvSpPr>
            <a:spLocks noChangeShapeType="1"/>
          </p:cNvSpPr>
          <p:nvPr/>
        </p:nvSpPr>
        <p:spPr bwMode="auto">
          <a:xfrm>
            <a:off x="6278563" y="4702175"/>
            <a:ext cx="449262" cy="635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60" name="Line 12"/>
          <p:cNvSpPr>
            <a:spLocks noChangeShapeType="1"/>
          </p:cNvSpPr>
          <p:nvPr/>
        </p:nvSpPr>
        <p:spPr bwMode="auto">
          <a:xfrm>
            <a:off x="6702425" y="4508500"/>
            <a:ext cx="500063" cy="82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042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142875"/>
            <a:ext cx="7067550" cy="1071563"/>
          </a:xfr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«Кластер»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14625" y="1357313"/>
            <a:ext cx="3429000" cy="7858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Состав ТЭК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50" y="2428875"/>
            <a:ext cx="3857625" cy="7715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Топливная промышленность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86375" y="2357438"/>
            <a:ext cx="3429000" cy="7715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Электроэнергетика</a:t>
            </a:r>
          </a:p>
        </p:txBody>
      </p:sp>
      <p:sp>
        <p:nvSpPr>
          <p:cNvPr id="7" name="Овал 6"/>
          <p:cNvSpPr/>
          <p:nvPr/>
        </p:nvSpPr>
        <p:spPr>
          <a:xfrm>
            <a:off x="142844" y="3500438"/>
            <a:ext cx="1843126" cy="7143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Нефтяная</a:t>
            </a:r>
          </a:p>
        </p:txBody>
      </p:sp>
      <p:sp>
        <p:nvSpPr>
          <p:cNvPr id="8" name="Овал 7"/>
          <p:cNvSpPr/>
          <p:nvPr/>
        </p:nvSpPr>
        <p:spPr>
          <a:xfrm>
            <a:off x="214282" y="4714884"/>
            <a:ext cx="1985970" cy="78581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Угольная</a:t>
            </a:r>
          </a:p>
        </p:txBody>
      </p:sp>
      <p:sp>
        <p:nvSpPr>
          <p:cNvPr id="9" name="Овал 8"/>
          <p:cNvSpPr/>
          <p:nvPr/>
        </p:nvSpPr>
        <p:spPr bwMode="hidden">
          <a:xfrm>
            <a:off x="1928794" y="5429264"/>
            <a:ext cx="1985970" cy="78581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Торфяная</a:t>
            </a:r>
          </a:p>
        </p:txBody>
      </p:sp>
      <p:sp>
        <p:nvSpPr>
          <p:cNvPr id="10" name="Овал 9"/>
          <p:cNvSpPr/>
          <p:nvPr/>
        </p:nvSpPr>
        <p:spPr>
          <a:xfrm>
            <a:off x="2500298" y="3857628"/>
            <a:ext cx="1843094" cy="7143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Газовая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4714876" y="5286388"/>
            <a:ext cx="4071966" cy="114300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Использование нетрадиционных видов энергии</a:t>
            </a:r>
          </a:p>
        </p:txBody>
      </p:sp>
      <p:sp>
        <p:nvSpPr>
          <p:cNvPr id="12" name="Овал 11"/>
          <p:cNvSpPr/>
          <p:nvPr/>
        </p:nvSpPr>
        <p:spPr>
          <a:xfrm>
            <a:off x="6000760" y="3500438"/>
            <a:ext cx="142876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АЭС</a:t>
            </a:r>
          </a:p>
        </p:txBody>
      </p:sp>
      <p:sp>
        <p:nvSpPr>
          <p:cNvPr id="13" name="Овал 12"/>
          <p:cNvSpPr/>
          <p:nvPr/>
        </p:nvSpPr>
        <p:spPr>
          <a:xfrm>
            <a:off x="7643834" y="3714752"/>
            <a:ext cx="1343028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ГЭС</a:t>
            </a:r>
          </a:p>
        </p:txBody>
      </p:sp>
      <p:sp>
        <p:nvSpPr>
          <p:cNvPr id="14" name="Овал 13"/>
          <p:cNvSpPr/>
          <p:nvPr/>
        </p:nvSpPr>
        <p:spPr>
          <a:xfrm>
            <a:off x="4429124" y="3786190"/>
            <a:ext cx="1357322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ТЭС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 flipV="1">
            <a:off x="1357313" y="3214688"/>
            <a:ext cx="571500" cy="285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3000375" y="3429001"/>
            <a:ext cx="714375" cy="285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1214438" y="3643313"/>
            <a:ext cx="1500187" cy="6429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143375" y="2857500"/>
            <a:ext cx="1143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 flipV="1">
            <a:off x="3571875" y="2143125"/>
            <a:ext cx="285750" cy="2143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000625" y="2143125"/>
            <a:ext cx="642938" cy="2143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5214938" y="3214687"/>
            <a:ext cx="642938" cy="5000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4786312" y="4143376"/>
            <a:ext cx="2214563" cy="2143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6786563" y="3286125"/>
            <a:ext cx="357188" cy="714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6200000" flipH="1">
            <a:off x="7715251" y="3214687"/>
            <a:ext cx="571500" cy="4286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1286669" y="4356894"/>
            <a:ext cx="2286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08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2427288" y="188913"/>
            <a:ext cx="3324225" cy="5524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  «Карусель»</a:t>
            </a:r>
            <a:endParaRPr lang="ru-RU" alt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250825" y="719138"/>
            <a:ext cx="842486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Группы получают 4 схемы - «Кластер». Задача –вписать любое из известных свойств и передать другой группе</a:t>
            </a:r>
            <a:endParaRPr lang="ru-RU" altLang="ru-RU" sz="2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74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16075"/>
            <a:ext cx="7920038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42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Рефлексивно-оценочный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304800" y="1981200"/>
            <a:ext cx="8229600" cy="4525963"/>
          </a:xfr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indent="449263" algn="just"/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этапе организуется самоанализ и самооценка обучающимися собственной учебной деятельности на уроке. </a:t>
            </a:r>
          </a:p>
          <a:p>
            <a:pPr indent="449263" algn="just"/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завершение, соотносятся цель и результаты учебной деятельности, фиксируется степень их соответствия и намечаются дальнейшие цели деятельности, то есть рефлексия тесно связана с целеполаганием, в этом случае она – не только итог, но и старт  для новой цели. </a:t>
            </a:r>
          </a:p>
          <a:p>
            <a:pPr indent="449263"/>
            <a:endParaRPr lang="ru-RU" alt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8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РЕФЛЕКСИИ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rgbClr val="003366"/>
              </a:buClr>
            </a:pPr>
            <a:r>
              <a:rPr lang="ru-RU" altLang="ru-RU" sz="36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эмоциональная</a:t>
            </a:r>
          </a:p>
          <a:p>
            <a:pPr algn="just">
              <a:buClr>
                <a:srgbClr val="003366"/>
              </a:buClr>
            </a:pPr>
            <a:r>
              <a:rPr lang="ru-RU" altLang="ru-RU" sz="36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оценочная</a:t>
            </a:r>
            <a:endParaRPr lang="ru-RU" altLang="ru-RU" sz="3600" b="1" dirty="0" smtClean="0">
              <a:solidFill>
                <a:srgbClr val="003366"/>
              </a:solidFill>
            </a:endParaRPr>
          </a:p>
          <a:p>
            <a:pPr algn="just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может осуществляться не только в конце урока, но и на любом его этапе. Рефлексия может осуществляться по итогам  урока  и других временных отрезков: изучения темы, раздела, учебной четверти, года и т.п.</a:t>
            </a:r>
          </a:p>
        </p:txBody>
      </p:sp>
    </p:spTree>
    <p:extLst>
      <p:ext uri="{BB962C8B-B14F-4D97-AF65-F5344CB8AC3E}">
        <p14:creationId xmlns:p14="http://schemas.microsoft.com/office/powerpoint/2010/main" val="337871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формы рефлексии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800" dirty="0" err="1" smtClean="0"/>
              <a:t>Синквейн</a:t>
            </a:r>
            <a:endParaRPr lang="ru-RU" sz="2800" dirty="0" smtClean="0"/>
          </a:p>
          <a:p>
            <a:pPr>
              <a:lnSpc>
                <a:spcPct val="80000"/>
              </a:lnSpc>
            </a:pPr>
            <a:r>
              <a:rPr lang="ru-RU" sz="2800" dirty="0" smtClean="0"/>
              <a:t>«Памятки»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«Паровозик»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«Координаты»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Лист рефлексии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Ассоциативный ряд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«Письмо самому себе»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Барометр настроения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«Разговор на бумаге»</a:t>
            </a:r>
          </a:p>
          <a:p>
            <a:r>
              <a:rPr lang="ru-RU" sz="2800" dirty="0" smtClean="0"/>
              <a:t>«Заключительная дискуссия»</a:t>
            </a:r>
          </a:p>
          <a:p>
            <a:r>
              <a:rPr lang="ru-RU" sz="2800" dirty="0" smtClean="0"/>
              <a:t>«Ну что, как прошло занятие?»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136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835059"/>
            <a:ext cx="8229600" cy="45259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Зажгите бумажку, положите ее горящей внутрь стакана и быстро поставьте стакан на тарелку близ монеты, дном вверх. Бумажка погаснет, стакан наполнится белым дымом, а затем под ним сама собой соберется вся вода с тарелки. Монета же, конечно, останется на месте, и через минуту, когда она обсохнет, вы сможете взять ее, не замочив пальцев. Ребята остаются изумленно довольными.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33600" y="228600"/>
            <a:ext cx="402783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«Удивляй»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90728" y="1073214"/>
            <a:ext cx="8229600" cy="563562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Физика. Атмосферное давление.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8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Доволен ли ты тем, как прошел урок?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ли тебе интересно?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Сумел ли ты получить новые знания?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ли ты активен на уроке?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с удовольствием будешь выполнять домашнее задание?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был внимателен к тебе?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Сумел ли ты показать свои знания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9" descr="MC90028197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60648"/>
            <a:ext cx="1846181" cy="180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555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Резюме-ученики письменно отвечают на вопросы, отражающих их отношение к уроку, учебному предмету, учителю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56476" cy="45259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нравится на уроках?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не нравится на уроках?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Можешь ли учиться лучше по предмету?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мешает учиться лучше?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действия учителя считаешь неправильными?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Поставь отметку учителю по 10-ти балльной системе. Обоснуй её.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Поставь себе отметку по 10-ти балльной системе. Обоснуй её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кс\Downloads\резюм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7260" y="980728"/>
            <a:ext cx="1746416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058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5933" y="152400"/>
            <a:ext cx="5791200" cy="71596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Пример. Резюме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268760"/>
            <a:ext cx="3131022" cy="333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2"/>
            <a:ext cx="3589933" cy="277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789040"/>
            <a:ext cx="3216487" cy="285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22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/>
          <a:lstStyle/>
          <a:p>
            <a:r>
              <a:rPr lang="ru-RU" dirty="0" smtClean="0"/>
              <a:t>Пример. Листы </a:t>
            </a:r>
            <a:r>
              <a:rPr lang="ru-RU" dirty="0" smtClean="0"/>
              <a:t>рефлексии</a:t>
            </a:r>
            <a:endParaRPr lang="ru-RU" dirty="0"/>
          </a:p>
        </p:txBody>
      </p:sp>
      <p:pic>
        <p:nvPicPr>
          <p:cNvPr id="1026" name="Picture 2" descr="C:\Users\кс\Pictures\img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124744"/>
            <a:ext cx="2970111" cy="252028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1340768"/>
            <a:ext cx="316835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645024"/>
            <a:ext cx="2970435" cy="335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501008"/>
            <a:ext cx="2792194" cy="289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542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Прием. Закончи </a:t>
            </a:r>
            <a:r>
              <a:rPr lang="ru-RU" dirty="0" smtClean="0"/>
              <a:t>предложение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503001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я узнал…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почувствовал, что…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 представляется интересным то, что…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у меня на этот счет другое мнение…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бы хотел (а) еще раз услышать…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заданием помогла мне…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Меня удивило…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появилось желание…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дал мне для жизни…</a:t>
            </a:r>
          </a:p>
          <a:p>
            <a:endParaRPr lang="ru-RU" dirty="0"/>
          </a:p>
        </p:txBody>
      </p:sp>
      <p:pic>
        <p:nvPicPr>
          <p:cNvPr id="4" name="Рисунок 19" descr="http://www.lenagold.ru/fon/clipart/d/dev/deva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1124744"/>
            <a:ext cx="2143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37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Плюс-минус-интересно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259734"/>
              </p:ext>
            </p:extLst>
          </p:nvPr>
        </p:nvGraphicFramePr>
        <p:xfrm>
          <a:off x="457200" y="1600200"/>
          <a:ext cx="8229600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Плюс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818" marR="9781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Минус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818" marR="9781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Интересно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818" marR="9781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записывается все, что понравилось на уроке, информация и формы работы,  которые вызвали положительные эмоции, либо по мнению ученика могут быть ему полезны для достижения каких-то целей.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818" marR="9781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записывается все, что не понравилось на уроке, показалось скучным, вызвало неприязнь, осталось непонятным, или информация, которая, по мнению ученика, оказалась для него не нужной, бесполезной с точки зрения решения жизненных ситуаций.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818" marR="9781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вписывают все любопытные факты, о которых узнали на уроке и, что бы еще хотелось узнать по данной проблеме, вопросы к учителю. 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7818" marR="9781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13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924800" cy="990600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Прием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«Определите, на каком уровне вы находитесь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115000"/>
              </a:lnSpc>
              <a:buSzPts val="1000"/>
              <a:buFont typeface="Wingdings" panose="05000000000000000000" pitchFamily="2" charset="2"/>
              <a:buChar char=""/>
              <a:tabLst>
                <a:tab pos="407988" algn="l"/>
              </a:tabLst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знаю</a:t>
            </a:r>
            <a:endParaRPr lang="ru-RU" altLang="ru-RU" sz="2400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SzPts val="1000"/>
              <a:buFont typeface="Wingdings" panose="05000000000000000000" pitchFamily="2" charset="2"/>
              <a:buChar char=""/>
              <a:tabLst>
                <a:tab pos="407988" algn="l"/>
              </a:tabLst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сомневаюсь, что знаю</a:t>
            </a:r>
            <a:endParaRPr lang="ru-RU" altLang="ru-RU" sz="2400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SzPts val="1000"/>
              <a:buFont typeface="Wingdings" panose="05000000000000000000" pitchFamily="2" charset="2"/>
              <a:buChar char=""/>
              <a:tabLst>
                <a:tab pos="407988" algn="l"/>
              </a:tabLst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знаю</a:t>
            </a:r>
            <a:endParaRPr lang="ru-RU" altLang="ru-RU" sz="2400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SzPts val="1000"/>
              <a:buFont typeface="Wingdings" panose="05000000000000000000" pitchFamily="2" charset="2"/>
              <a:buChar char=""/>
              <a:tabLst>
                <a:tab pos="407988" algn="l"/>
              </a:tabLst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знаю и объясню другому</a:t>
            </a:r>
            <a:endParaRPr lang="ru-RU" altLang="ru-RU" sz="2400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407988" algn="l"/>
              </a:tabLst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33139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Прием «Продолжи фразу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dirty="0" smtClean="0">
              <a:solidFill>
                <a:schemeClr val="tx1"/>
              </a:solidFill>
            </a:endParaRPr>
          </a:p>
        </p:txBody>
      </p:sp>
      <p:sp>
        <p:nvSpPr>
          <p:cNvPr id="32771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altLang="ru-RU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4000" b="1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больше всего удалось…</a:t>
            </a:r>
            <a:endParaRPr lang="ru-RU" alt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4000" b="1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Я могу себя похвалить… </a:t>
            </a:r>
            <a:endParaRPr lang="ru-RU" alt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4000" b="1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Мне было интересно…. </a:t>
            </a:r>
            <a:endParaRPr lang="ru-RU" alt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4000" b="1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Мне было трудно… </a:t>
            </a:r>
            <a:endParaRPr lang="ru-RU" alt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4000" b="1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Я хочу сказать спасибо…</a:t>
            </a:r>
            <a:endParaRPr lang="ru-RU" altLang="ru-RU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140806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Прием «Комплимент»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5800" y="1780298"/>
            <a:ext cx="815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Поблагодарите  друг друга и учителя за проведенный урок. </a:t>
            </a:r>
          </a:p>
          <a:p>
            <a:endParaRPr lang="ru-RU" alt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3733800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оценивают вклад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 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 в урок и благодарят друг друга (Комплимент-похвала, Комплимент деловым качествам, Комплимент в чувствах) и учителя за проведенный урок. </a:t>
            </a:r>
          </a:p>
        </p:txBody>
      </p:sp>
    </p:spTree>
    <p:extLst>
      <p:ext uri="{BB962C8B-B14F-4D97-AF65-F5344CB8AC3E}">
        <p14:creationId xmlns:p14="http://schemas.microsoft.com/office/powerpoint/2010/main" val="353214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085088"/>
          </a:xfr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Прием </a:t>
            </a:r>
            <a:r>
              <a:rPr lang="ru-RU" sz="36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«Цветное настроение»</a:t>
            </a:r>
            <a:endParaRPr lang="ru-RU" sz="3600" b="1" dirty="0" smtClean="0">
              <a:solidFill>
                <a:srgbClr val="002060"/>
              </a:solidFill>
            </a:endParaRPr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spcBef>
                <a:spcPts val="450"/>
              </a:spcBef>
            </a:pPr>
            <a:r>
              <a:rPr lang="ru-RU" altLang="ru-RU" dirty="0" smtClean="0">
                <a:solidFill>
                  <a:srgbClr val="003F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Обыграть любую форму заполнения цветом. Настроению соответствует цвет:</a:t>
            </a:r>
          </a:p>
          <a:p>
            <a:pPr>
              <a:spcBef>
                <a:spcPts val="450"/>
              </a:spcBef>
            </a:pPr>
            <a:r>
              <a:rPr lang="ru-RU" altLang="ru-RU" b="1" dirty="0" smtClean="0">
                <a:solidFill>
                  <a:srgbClr val="003F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красный</a:t>
            </a:r>
            <a:r>
              <a:rPr lang="ru-RU" altLang="ru-RU" dirty="0" smtClean="0">
                <a:solidFill>
                  <a:srgbClr val="003F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восторженное; </a:t>
            </a:r>
          </a:p>
          <a:p>
            <a:pPr>
              <a:spcBef>
                <a:spcPts val="450"/>
              </a:spcBef>
            </a:pPr>
            <a:r>
              <a:rPr lang="ru-RU" altLang="ru-RU" b="1" dirty="0" smtClean="0">
                <a:solidFill>
                  <a:srgbClr val="003F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оранжевый</a:t>
            </a:r>
            <a:r>
              <a:rPr lang="ru-RU" altLang="ru-RU" dirty="0" smtClean="0">
                <a:solidFill>
                  <a:srgbClr val="003F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радостное, теплое;</a:t>
            </a:r>
          </a:p>
          <a:p>
            <a:pPr>
              <a:spcBef>
                <a:spcPts val="450"/>
              </a:spcBef>
            </a:pPr>
            <a:r>
              <a:rPr lang="ru-RU" altLang="ru-RU" b="1" dirty="0" smtClean="0">
                <a:solidFill>
                  <a:srgbClr val="003F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желтый</a:t>
            </a:r>
            <a:r>
              <a:rPr lang="ru-RU" altLang="ru-RU" dirty="0" smtClean="0">
                <a:solidFill>
                  <a:srgbClr val="003F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светлое, приятное; </a:t>
            </a:r>
          </a:p>
          <a:p>
            <a:pPr>
              <a:spcBef>
                <a:spcPts val="450"/>
              </a:spcBef>
            </a:pPr>
            <a:r>
              <a:rPr lang="ru-RU" altLang="ru-RU" b="1" dirty="0" smtClean="0">
                <a:solidFill>
                  <a:srgbClr val="003F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зеленый</a:t>
            </a:r>
            <a:r>
              <a:rPr lang="ru-RU" altLang="ru-RU" dirty="0" smtClean="0">
                <a:solidFill>
                  <a:srgbClr val="003F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спокойное; </a:t>
            </a:r>
          </a:p>
          <a:p>
            <a:pPr>
              <a:spcBef>
                <a:spcPts val="450"/>
              </a:spcBef>
            </a:pPr>
            <a:r>
              <a:rPr lang="ru-RU" altLang="ru-RU" b="1" dirty="0" smtClean="0">
                <a:solidFill>
                  <a:srgbClr val="003F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синий </a:t>
            </a:r>
            <a:r>
              <a:rPr lang="ru-RU" altLang="ru-RU" dirty="0" smtClean="0">
                <a:solidFill>
                  <a:srgbClr val="003F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неудовлетворенное, грустное; </a:t>
            </a:r>
          </a:p>
          <a:p>
            <a:pPr>
              <a:spcBef>
                <a:spcPts val="450"/>
              </a:spcBef>
            </a:pPr>
            <a:r>
              <a:rPr lang="ru-RU" altLang="ru-RU" b="1" dirty="0" smtClean="0">
                <a:solidFill>
                  <a:srgbClr val="003F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фиолетовый</a:t>
            </a:r>
            <a:r>
              <a:rPr lang="ru-RU" altLang="ru-RU" dirty="0" smtClean="0">
                <a:solidFill>
                  <a:srgbClr val="003F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тревожное, напряженное; </a:t>
            </a:r>
          </a:p>
          <a:p>
            <a:pPr>
              <a:spcBef>
                <a:spcPts val="450"/>
              </a:spcBef>
            </a:pPr>
            <a:r>
              <a:rPr lang="ru-RU" altLang="ru-RU" b="1" dirty="0" smtClean="0">
                <a:solidFill>
                  <a:srgbClr val="003F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черный</a:t>
            </a:r>
            <a:r>
              <a:rPr lang="ru-RU" altLang="ru-RU" dirty="0" smtClean="0">
                <a:solidFill>
                  <a:srgbClr val="003F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упадок, уныние.</a:t>
            </a:r>
          </a:p>
          <a:p>
            <a:pPr>
              <a:spcBef>
                <a:spcPts val="450"/>
              </a:spcBef>
            </a:pPr>
            <a:endParaRPr lang="ru-RU" altLang="ru-RU" dirty="0" smtClean="0">
              <a:solidFill>
                <a:srgbClr val="003F8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u-RU" alt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u-RU" alt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63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132" y="2362200"/>
            <a:ext cx="8229600" cy="1371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Какая сила вогнала воду в стакан и поддерживает ее на определенной высоте?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«Удивляй»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3654495"/>
            <a:ext cx="575266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Атмосферное давление.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14132" y="1524000"/>
            <a:ext cx="8229600" cy="5635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Физика. Атмосферное давление.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89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2514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Какая сила вогнала воду в стакан и поддерживает ее на определенной высоте?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Атмосферное давление.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Горящая бумажка нагрела в стакане воздух, давление его от этого возросло, и часть газа вышла наружу. Когда бумажка погасла, воздух снова остыл, но при охлаждении его давление ослабело и под стакан вошла вода, вгоняемая туда давлением наружного воздуха. (Вместо бумажки можно пользоваться спичками, воткнутыми в пробочный кружок.)</a:t>
            </a:r>
          </a:p>
          <a:p>
            <a:endParaRPr lang="ru-RU" dirty="0"/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«Удивляй»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14132" y="1524000"/>
            <a:ext cx="8229600" cy="5635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Физика. Атмосферное давление.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14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5" y="1454148"/>
            <a:ext cx="8229600" cy="511176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АЛГЕБРА. «Уравнения. Правила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24072"/>
            <a:ext cx="8229600" cy="134937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Мигель де Сервантес «Дон Кихот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«Алгебраист» -?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AutoShape 4" descr="https://image.shutterstock.com/shutterstock/photos/377297272/display_1500/stock-photo-senior-male-teacher-explaining-trigonometry-at-the-blackboard-37729727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dzeninfra.ru/get-zen_doc/3414416/pub_5fe3513f40c4c26139a2e3c7_5fe357bf9fa5af00d1cee02b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97832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i?id=90226f99e004508b2758fd4815f1e6e8-4034331-images-thumbs&amp;ref=rim&amp;n=33&amp;w=210&amp;h=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769"/>
            <a:ext cx="3071495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«Удивляй»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21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91440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АЛГЕБРА. «Уравнения. 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667000"/>
            <a:ext cx="8229600" cy="13716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Мигель де Сервантес «Дон Кихот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«Алгебраист» - костоправ.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https://barb.ua/uploads/2020_/06/02/404615/iIE0w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4038600" cy="2690717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«Удивляй»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53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1807</TotalTime>
  <Words>2703</Words>
  <Application>Microsoft Office PowerPoint</Application>
  <PresentationFormat>Экран (4:3)</PresentationFormat>
  <Paragraphs>509</Paragraphs>
  <Slides>59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7" baseType="lpstr">
      <vt:lpstr>Arial</vt:lpstr>
      <vt:lpstr>Calibri</vt:lpstr>
      <vt:lpstr>Courier New</vt:lpstr>
      <vt:lpstr>Symbol</vt:lpstr>
      <vt:lpstr>Times New Roman</vt:lpstr>
      <vt:lpstr>Wingdings</vt:lpstr>
      <vt:lpstr>Wingdings 2</vt:lpstr>
      <vt:lpstr>Тема Office</vt:lpstr>
      <vt:lpstr> государственное образовательное учреждение дополнительного  профессионального образования (повышения квалификации) специалистов «Кузбасский региональный институт повышения квалификации и переподготовки работников образования» (ГОУ ДПО (ПК) С КРИПКиПРО) </vt:lpstr>
      <vt:lpstr>Современные приемы повышения мотивации</vt:lpstr>
      <vt:lpstr>ЭМОЦИОНАЛЬНЫЕ </vt:lpstr>
      <vt:lpstr>Физика. Атмосферное давление.</vt:lpstr>
      <vt:lpstr>Физика. Атмосферное давление.</vt:lpstr>
      <vt:lpstr>Прием «Удивляй»</vt:lpstr>
      <vt:lpstr>Прием «Удивляй»</vt:lpstr>
      <vt:lpstr>АЛГЕБРА. «Уравнения. Правила преобразования уравнения»</vt:lpstr>
      <vt:lpstr>АЛГЕБРА. «Уравнения.  Правила преобразования уравнения»</vt:lpstr>
      <vt:lpstr>АЛГЕБРА. «Уравнения.  Правила преобразования уравнения»</vt:lpstr>
      <vt:lpstr>Презентация PowerPoint</vt:lpstr>
      <vt:lpstr>Сколько в теле взрослого человека километров кровеносных сосудов?</vt:lpstr>
      <vt:lpstr> В теле взрослого человека более 160000 километров кровеносных сосудов </vt:lpstr>
      <vt:lpstr>Прием «Верные и неверные утверждения</vt:lpstr>
      <vt:lpstr>География. «Транспорт России»</vt:lpstr>
      <vt:lpstr>Презентация PowerPoint</vt:lpstr>
      <vt:lpstr> Прием «Верите ли Вы…»</vt:lpstr>
      <vt:lpstr>Мотивационно-целевые</vt:lpstr>
      <vt:lpstr>Учебные действия на этапе целеполагания:</vt:lpstr>
      <vt:lpstr>Методические приемы:</vt:lpstr>
      <vt:lpstr>Прием «Заполнение таблицы ЗХУ – знаю, хочу узнать, узнал»:</vt:lpstr>
      <vt:lpstr>Приём   «ЗХУ»</vt:lpstr>
      <vt:lpstr> Математика.  «Сложение, вычитание обыкновенных дробей» </vt:lpstr>
      <vt:lpstr>Презентация PowerPoint</vt:lpstr>
      <vt:lpstr>Прием. «Да, нет, не знаю»</vt:lpstr>
      <vt:lpstr>Прием. «Да, нет, не знаю»</vt:lpstr>
      <vt:lpstr>Познавательный этап:</vt:lpstr>
      <vt:lpstr>Методические приемы:</vt:lpstr>
      <vt:lpstr>Прием  «Инсерт»</vt:lpstr>
      <vt:lpstr>Презентация PowerPoint</vt:lpstr>
      <vt:lpstr>Геометрия. «Многоугольники».</vt:lpstr>
      <vt:lpstr>Презентация PowerPoint</vt:lpstr>
      <vt:lpstr>       Прием «Корзина идей, понятий, имен…» </vt:lpstr>
      <vt:lpstr>Презентация PowerPoint</vt:lpstr>
      <vt:lpstr>Презентация PowerPoint</vt:lpstr>
      <vt:lpstr>Прием «Вопросительные слова»</vt:lpstr>
      <vt:lpstr> Прием «Поиск  аналогов» </vt:lpstr>
      <vt:lpstr>Прием «Поиск аналогов»</vt:lpstr>
      <vt:lpstr>Прием «Концептуальная таблица» </vt:lpstr>
      <vt:lpstr>Прием «Концептуальная таблица» </vt:lpstr>
      <vt:lpstr>ФИЗИКА «Механическая  работа. Мощность»</vt:lpstr>
      <vt:lpstr>Прием «Концептуальная таблица» </vt:lpstr>
      <vt:lpstr>Презентация PowerPoint</vt:lpstr>
      <vt:lpstr>Презентация PowerPoint</vt:lpstr>
      <vt:lpstr>Прием «Кластер» </vt:lpstr>
      <vt:lpstr>Презентация PowerPoint</vt:lpstr>
      <vt:lpstr>Рефлексивно-оценочный этап</vt:lpstr>
      <vt:lpstr>ВИДЫ РЕФЛЕКСИИ</vt:lpstr>
      <vt:lpstr>Методы и формы рефлексии</vt:lpstr>
      <vt:lpstr>Анкетирование</vt:lpstr>
      <vt:lpstr>Резюме-ученики письменно отвечают на вопросы, отражающих их отношение к уроку, учебному предмету, учителю</vt:lpstr>
      <vt:lpstr>Пример. Резюме</vt:lpstr>
      <vt:lpstr>Пример. Листы рефлексии</vt:lpstr>
      <vt:lpstr>Прием. Закончи предложение</vt:lpstr>
      <vt:lpstr>Плюс-минус-интересно</vt:lpstr>
      <vt:lpstr> Прием «Определите, на каком уровне вы находитесь» </vt:lpstr>
      <vt:lpstr>Прием «Продолжи фразу»</vt:lpstr>
      <vt:lpstr>Прием «Комплимент» </vt:lpstr>
      <vt:lpstr>Прием «Цветное настроение»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Приёмы форми</dc:title>
  <dc:creator>Admin</dc:creator>
  <cp:lastModifiedBy>Татьяна</cp:lastModifiedBy>
  <cp:revision>142</cp:revision>
  <dcterms:created xsi:type="dcterms:W3CDTF">2020-03-23T13:45:13Z</dcterms:created>
  <dcterms:modified xsi:type="dcterms:W3CDTF">2022-10-13T06:17:40Z</dcterms:modified>
</cp:coreProperties>
</file>