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447" r:id="rId2"/>
    <p:sldId id="372" r:id="rId3"/>
    <p:sldId id="373" r:id="rId4"/>
    <p:sldId id="374" r:id="rId5"/>
    <p:sldId id="356" r:id="rId6"/>
    <p:sldId id="357" r:id="rId7"/>
    <p:sldId id="313" r:id="rId8"/>
    <p:sldId id="380" r:id="rId9"/>
    <p:sldId id="360" r:id="rId10"/>
    <p:sldId id="316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30" r:id="rId24"/>
    <p:sldId id="431" r:id="rId25"/>
    <p:sldId id="424" r:id="rId26"/>
    <p:sldId id="432" r:id="rId27"/>
    <p:sldId id="433" r:id="rId28"/>
    <p:sldId id="434" r:id="rId29"/>
    <p:sldId id="425" r:id="rId30"/>
    <p:sldId id="435" r:id="rId31"/>
    <p:sldId id="436" r:id="rId32"/>
    <p:sldId id="426" r:id="rId33"/>
    <p:sldId id="437" r:id="rId34"/>
    <p:sldId id="438" r:id="rId35"/>
    <p:sldId id="427" r:id="rId36"/>
    <p:sldId id="439" r:id="rId37"/>
    <p:sldId id="440" r:id="rId38"/>
    <p:sldId id="441" r:id="rId39"/>
    <p:sldId id="428" r:id="rId40"/>
    <p:sldId id="442" r:id="rId41"/>
    <p:sldId id="443" r:id="rId42"/>
    <p:sldId id="429" r:id="rId43"/>
    <p:sldId id="444" r:id="rId44"/>
    <p:sldId id="445" r:id="rId45"/>
    <p:sldId id="446" r:id="rId46"/>
    <p:sldId id="325" r:id="rId47"/>
    <p:sldId id="332" r:id="rId48"/>
    <p:sldId id="381" r:id="rId49"/>
    <p:sldId id="382" r:id="rId50"/>
    <p:sldId id="383" r:id="rId51"/>
    <p:sldId id="384" r:id="rId52"/>
    <p:sldId id="387" r:id="rId53"/>
    <p:sldId id="388" r:id="rId54"/>
    <p:sldId id="389" r:id="rId55"/>
    <p:sldId id="390" r:id="rId56"/>
    <p:sldId id="391" r:id="rId57"/>
    <p:sldId id="396" r:id="rId58"/>
    <p:sldId id="392" r:id="rId59"/>
    <p:sldId id="393" r:id="rId60"/>
    <p:sldId id="394" r:id="rId61"/>
    <p:sldId id="395" r:id="rId62"/>
    <p:sldId id="398" r:id="rId63"/>
    <p:sldId id="409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10" r:id="rId72"/>
    <p:sldId id="397" r:id="rId73"/>
    <p:sldId id="411" r:id="rId74"/>
    <p:sldId id="406" r:id="rId75"/>
    <p:sldId id="408" r:id="rId76"/>
    <p:sldId id="333" r:id="rId7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6600"/>
    <a:srgbClr val="FF9966"/>
    <a:srgbClr val="FF5050"/>
    <a:srgbClr val="A8EEFE"/>
    <a:srgbClr val="96EAFE"/>
    <a:srgbClr val="7C5989"/>
    <a:srgbClr val="000066"/>
    <a:srgbClr val="4D6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3617" autoAdjust="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B385E69-5F83-4433-A33C-574AD9DAB4FA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B0DAC17-E9C1-4F69-8FE0-BF22D0A87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14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3EC4-B485-42C6-A736-F2852AA9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920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ECE7-DA0F-4F0A-BE32-E6089F35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160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38D4-CBAA-4E39-88D2-A013A6798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451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7BD4-D1D9-4216-A50F-F2849E68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0607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C16D-2EEE-48A6-A9FB-29281BF07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796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6E0D-4D29-4CA0-8689-F433581C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226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A7DB8-AC47-4302-BFE7-7C1C24CA3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933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8831D-8DAB-4B16-AF97-2B229FD39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428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95826-2A76-4952-B126-938DDD569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541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50BE-D8F3-4A08-84FE-3AD0184EE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402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7D72-59FF-4E3F-9909-9354594D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962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B85ED16E-E3A1-4ECA-A0A3-F21FD70D1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3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1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3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13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13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3.png"/><Relationship Id="rId4" Type="http://schemas.openxmlformats.org/officeDocument/2006/relationships/image" Target="../media/image13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1226" y="1532802"/>
            <a:ext cx="7783662" cy="316835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ЕГЭ-202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Кемеровской области – Кузбассе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8024" y="4909936"/>
            <a:ext cx="7776864" cy="11383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Трель Ирина Леонидовна,  </a:t>
            </a: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председателя региональной </a:t>
            </a:r>
            <a:r>
              <a:rPr lang="ru-RU" sz="20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прредметной</a:t>
            </a: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на ЕГЭ по математике,  методист кафедры </a:t>
            </a:r>
            <a:r>
              <a:rPr lang="ru-RU" sz="20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ЕНиМД</a:t>
            </a: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учитель математики МБОУ «Лицей № 23» г.  Кемерово</a:t>
            </a:r>
            <a:endParaRPr lang="ru-RU" sz="2000" b="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8874" y="145798"/>
            <a:ext cx="660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ГОУ ДПО (ПК) С </a:t>
            </a:r>
            <a:r>
              <a:rPr lang="ru-RU" sz="18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КРИПКиПРО</a:t>
            </a:r>
            <a:endParaRPr lang="ru-RU" sz="18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Кафедра естественнонаучных и математических дисциплин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3" y="236658"/>
            <a:ext cx="1042988" cy="1114425"/>
          </a:xfrm>
          <a:prstGeom prst="rect">
            <a:avLst/>
          </a:prstGeom>
          <a:noFill/>
        </p:spPr>
      </p:pic>
      <p:pic>
        <p:nvPicPr>
          <p:cNvPr id="10" name="Picture 2" descr="https://u.9111s.ru/uploads/202012/25/136bebd30441d35dfb29ab9da7467c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t="7947" r="18207" b="11433"/>
          <a:stretch/>
        </p:blipFill>
        <p:spPr bwMode="auto">
          <a:xfrm>
            <a:off x="7450880" y="145798"/>
            <a:ext cx="166297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17633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Процент выполнения заданий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по профильной математике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20037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99113"/>
          <a:ext cx="2736850" cy="121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/>
                <a:gridCol w="1368425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94%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96%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665538"/>
            <a:ext cx="53784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854200"/>
            <a:ext cx="51657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4" name="Объект 1"/>
          <p:cNvSpPr>
            <a:spLocks noGrp="1"/>
          </p:cNvSpPr>
          <p:nvPr>
            <p:ph idx="1"/>
          </p:nvPr>
        </p:nvSpPr>
        <p:spPr>
          <a:xfrm>
            <a:off x="179388" y="3159125"/>
            <a:ext cx="895350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12305" name="Объект 1"/>
          <p:cNvSpPr txBox="1">
            <a:spLocks/>
          </p:cNvSpPr>
          <p:nvPr/>
        </p:nvSpPr>
        <p:spPr bwMode="auto">
          <a:xfrm>
            <a:off x="147638" y="1341438"/>
            <a:ext cx="16875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(№5)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2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99113"/>
          <a:ext cx="2736850" cy="121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/>
                <a:gridCol w="1368425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92%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92%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pic>
        <p:nvPicPr>
          <p:cNvPr id="1332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7413"/>
            <a:ext cx="8785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7" name="Объект 1"/>
          <p:cNvSpPr>
            <a:spLocks noGrp="1"/>
          </p:cNvSpPr>
          <p:nvPr>
            <p:ph idx="1"/>
          </p:nvPr>
        </p:nvSpPr>
        <p:spPr>
          <a:xfrm>
            <a:off x="146050" y="3006725"/>
            <a:ext cx="896938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13328" name="Объект 1"/>
          <p:cNvSpPr txBox="1">
            <a:spLocks/>
          </p:cNvSpPr>
          <p:nvPr/>
        </p:nvSpPr>
        <p:spPr bwMode="auto">
          <a:xfrm>
            <a:off x="147638" y="1268413"/>
            <a:ext cx="16875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(№4) </a:t>
            </a:r>
          </a:p>
        </p:txBody>
      </p:sp>
      <p:pic>
        <p:nvPicPr>
          <p:cNvPr id="1332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60538"/>
            <a:ext cx="8791575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000125"/>
            <a:ext cx="8675687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3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89588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26"/>
                <a:gridCol w="142732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82%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89%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pic>
        <p:nvPicPr>
          <p:cNvPr id="1435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78200"/>
            <a:ext cx="8696325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2" name="Объект 1"/>
          <p:cNvSpPr>
            <a:spLocks noGrp="1"/>
          </p:cNvSpPr>
          <p:nvPr>
            <p:ph idx="1"/>
          </p:nvPr>
        </p:nvSpPr>
        <p:spPr>
          <a:xfrm>
            <a:off x="179388" y="2946400"/>
            <a:ext cx="895350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14353" name="Объект 1"/>
          <p:cNvSpPr txBox="1">
            <a:spLocks/>
          </p:cNvSpPr>
          <p:nvPr/>
        </p:nvSpPr>
        <p:spPr bwMode="auto">
          <a:xfrm>
            <a:off x="147638" y="549275"/>
            <a:ext cx="17605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(№6)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4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808287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/>
                <a:gridCol w="140414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86%</a:t>
                      </a:r>
                      <a:endParaRPr lang="ru-RU" sz="2600" b="1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82%</a:t>
                      </a:r>
                      <a:endParaRPr lang="ru-RU" sz="2600" b="1" dirty="0"/>
                    </a:p>
                  </a:txBody>
                  <a:tcPr marL="91438" marR="91438"/>
                </a:tc>
              </a:tr>
            </a:tbl>
          </a:graphicData>
        </a:graphic>
      </p:graphicFrame>
      <p:pic>
        <p:nvPicPr>
          <p:cNvPr id="1537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597275"/>
            <a:ext cx="60340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5" name="Объект 1"/>
          <p:cNvSpPr>
            <a:spLocks noGrp="1"/>
          </p:cNvSpPr>
          <p:nvPr>
            <p:ph idx="1"/>
          </p:nvPr>
        </p:nvSpPr>
        <p:spPr>
          <a:xfrm>
            <a:off x="179388" y="3151188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15376" name="Объект 1"/>
          <p:cNvSpPr txBox="1">
            <a:spLocks/>
          </p:cNvSpPr>
          <p:nvPr/>
        </p:nvSpPr>
        <p:spPr bwMode="auto">
          <a:xfrm>
            <a:off x="147638" y="1244600"/>
            <a:ext cx="190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(№9)</a:t>
            </a:r>
          </a:p>
        </p:txBody>
      </p:sp>
      <p:pic>
        <p:nvPicPr>
          <p:cNvPr id="1537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663700"/>
            <a:ext cx="6616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2025"/>
            <a:ext cx="880903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103313"/>
            <a:ext cx="8456612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5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670550"/>
          <a:ext cx="277177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141"/>
                <a:gridCol w="1443634"/>
              </a:tblGrid>
              <a:tr h="573384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</a:tr>
              <a:tr h="569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77%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7</a:t>
                      </a:r>
                      <a:r>
                        <a:rPr lang="ru-RU" sz="2600" b="1" dirty="0" smtClean="0"/>
                        <a:t>3%</a:t>
                      </a:r>
                      <a:endParaRPr lang="ru-RU" sz="2600" b="1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16400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Объект 1"/>
          <p:cNvSpPr>
            <a:spLocks noGrp="1"/>
          </p:cNvSpPr>
          <p:nvPr>
            <p:ph idx="1"/>
          </p:nvPr>
        </p:nvSpPr>
        <p:spPr>
          <a:xfrm>
            <a:off x="179388" y="3141663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16402" name="Объект 1"/>
          <p:cNvSpPr txBox="1">
            <a:spLocks/>
          </p:cNvSpPr>
          <p:nvPr/>
        </p:nvSpPr>
        <p:spPr bwMode="auto">
          <a:xfrm>
            <a:off x="147638" y="674688"/>
            <a:ext cx="17605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(№8)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95788"/>
            <a:ext cx="6738938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630988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6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89588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26"/>
                <a:gridCol w="142732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80%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61%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sp>
        <p:nvSpPr>
          <p:cNvPr id="17424" name="Объект 1"/>
          <p:cNvSpPr>
            <a:spLocks noGrp="1"/>
          </p:cNvSpPr>
          <p:nvPr>
            <p:ph idx="1"/>
          </p:nvPr>
        </p:nvSpPr>
        <p:spPr>
          <a:xfrm>
            <a:off x="179388" y="4467225"/>
            <a:ext cx="896937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17425" name="Объект 1"/>
          <p:cNvSpPr txBox="1">
            <a:spLocks/>
          </p:cNvSpPr>
          <p:nvPr/>
        </p:nvSpPr>
        <p:spPr bwMode="auto">
          <a:xfrm>
            <a:off x="147638" y="739775"/>
            <a:ext cx="9683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(№7)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40150"/>
            <a:ext cx="80645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7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89588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26"/>
                <a:gridCol w="142732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72%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85%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sp>
        <p:nvSpPr>
          <p:cNvPr id="18447" name="Объект 1"/>
          <p:cNvSpPr>
            <a:spLocks noGrp="1"/>
          </p:cNvSpPr>
          <p:nvPr>
            <p:ph idx="1"/>
          </p:nvPr>
        </p:nvSpPr>
        <p:spPr>
          <a:xfrm>
            <a:off x="107950" y="3702050"/>
            <a:ext cx="895350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18448" name="Объект 1"/>
          <p:cNvSpPr txBox="1">
            <a:spLocks/>
          </p:cNvSpPr>
          <p:nvPr/>
        </p:nvSpPr>
        <p:spPr bwMode="auto">
          <a:xfrm>
            <a:off x="0" y="909638"/>
            <a:ext cx="1116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 2021 (№10)</a:t>
            </a:r>
          </a:p>
        </p:txBody>
      </p:sp>
      <p:pic>
        <p:nvPicPr>
          <p:cNvPr id="1844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8047038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8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89588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26"/>
                <a:gridCol w="142732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55%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76%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pic>
        <p:nvPicPr>
          <p:cNvPr id="1947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13138"/>
            <a:ext cx="8928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1" name="Объект 1"/>
          <p:cNvSpPr>
            <a:spLocks noGrp="1"/>
          </p:cNvSpPr>
          <p:nvPr>
            <p:ph idx="1"/>
          </p:nvPr>
        </p:nvSpPr>
        <p:spPr>
          <a:xfrm>
            <a:off x="179388" y="3094038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19472" name="Объект 1"/>
          <p:cNvSpPr txBox="1">
            <a:spLocks/>
          </p:cNvSpPr>
          <p:nvPr/>
        </p:nvSpPr>
        <p:spPr bwMode="auto">
          <a:xfrm>
            <a:off x="147638" y="1125538"/>
            <a:ext cx="1976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(№11)</a:t>
            </a:r>
          </a:p>
        </p:txBody>
      </p:sp>
      <p:pic>
        <p:nvPicPr>
          <p:cNvPr id="1947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79563"/>
            <a:ext cx="89281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9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74%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pic>
        <p:nvPicPr>
          <p:cNvPr id="2049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73175"/>
            <a:ext cx="85312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5" name="Объект 1"/>
          <p:cNvSpPr>
            <a:spLocks noGrp="1"/>
          </p:cNvSpPr>
          <p:nvPr>
            <p:ph idx="1"/>
          </p:nvPr>
        </p:nvSpPr>
        <p:spPr>
          <a:xfrm>
            <a:off x="193675" y="836613"/>
            <a:ext cx="895350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476375"/>
          </a:xfrm>
        </p:spPr>
        <p:txBody>
          <a:bodyPr/>
          <a:lstStyle/>
          <a:p>
            <a:r>
              <a:rPr lang="ru-RU" sz="2700" b="1" smtClean="0">
                <a:solidFill>
                  <a:schemeClr val="tx1"/>
                </a:solidFill>
              </a:rPr>
              <a:t>Количество участников ЕГЭ </a:t>
            </a:r>
            <a:br>
              <a:rPr lang="ru-RU" sz="2700" b="1" smtClean="0">
                <a:solidFill>
                  <a:schemeClr val="tx1"/>
                </a:solidFill>
              </a:rPr>
            </a:br>
            <a:r>
              <a:rPr lang="ru-RU" sz="2700" b="1" smtClean="0">
                <a:solidFill>
                  <a:schemeClr val="tx1"/>
                </a:solidFill>
              </a:rPr>
              <a:t>по математике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0825" y="2276475"/>
          <a:ext cx="8642350" cy="2874964"/>
        </p:xfrm>
        <a:graphic>
          <a:graphicData uri="http://schemas.openxmlformats.org/drawingml/2006/table">
            <a:tbl>
              <a:tblPr/>
              <a:tblGrid>
                <a:gridCol w="4874098"/>
                <a:gridCol w="1884126"/>
                <a:gridCol w="1884126"/>
              </a:tblGrid>
              <a:tr h="6801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2021</a:t>
                      </a: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2022</a:t>
                      </a: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16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Математика профильная</a:t>
                      </a:r>
                    </a:p>
                  </a:txBody>
                  <a:tcPr marL="91445" marR="91445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5332</a:t>
                      </a:r>
                    </a:p>
                  </a:txBody>
                  <a:tcPr marL="9526" marR="9526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4431</a:t>
                      </a:r>
                    </a:p>
                  </a:txBody>
                  <a:tcPr marL="9526" marR="9526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16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5" marR="91445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2019</a:t>
                      </a: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2022</a:t>
                      </a: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16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Математика базовая</a:t>
                      </a:r>
                    </a:p>
                  </a:txBody>
                  <a:tcPr marL="91445" marR="91445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5140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5330</a:t>
                      </a:r>
                    </a:p>
                  </a:txBody>
                  <a:tcPr marL="9526" marR="9526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10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21507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68463"/>
            <a:ext cx="884078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Объект 1"/>
          <p:cNvSpPr>
            <a:spLocks noGrp="1"/>
          </p:cNvSpPr>
          <p:nvPr>
            <p:ph idx="1"/>
          </p:nvPr>
        </p:nvSpPr>
        <p:spPr>
          <a:xfrm>
            <a:off x="193675" y="1135063"/>
            <a:ext cx="895350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46%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11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48%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82%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pic>
        <p:nvPicPr>
          <p:cNvPr id="2254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59213"/>
            <a:ext cx="7734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3" name="Объект 1"/>
          <p:cNvSpPr>
            <a:spLocks noGrp="1"/>
          </p:cNvSpPr>
          <p:nvPr>
            <p:ph idx="1"/>
          </p:nvPr>
        </p:nvSpPr>
        <p:spPr>
          <a:xfrm>
            <a:off x="107950" y="3221038"/>
            <a:ext cx="896938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22544" name="Объект 1"/>
          <p:cNvSpPr txBox="1">
            <a:spLocks/>
          </p:cNvSpPr>
          <p:nvPr/>
        </p:nvSpPr>
        <p:spPr bwMode="auto">
          <a:xfrm>
            <a:off x="147638" y="1557338"/>
            <a:ext cx="19034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(№12)</a:t>
            </a:r>
          </a:p>
        </p:txBody>
      </p:sp>
      <p:pic>
        <p:nvPicPr>
          <p:cNvPr id="225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085975"/>
            <a:ext cx="7251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12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34%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37%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pic>
        <p:nvPicPr>
          <p:cNvPr id="2356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086225"/>
            <a:ext cx="8893175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7" name="Объект 1"/>
          <p:cNvSpPr>
            <a:spLocks noGrp="1"/>
          </p:cNvSpPr>
          <p:nvPr>
            <p:ph idx="1"/>
          </p:nvPr>
        </p:nvSpPr>
        <p:spPr>
          <a:xfrm>
            <a:off x="179388" y="3582988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23568" name="Объект 1"/>
          <p:cNvSpPr txBox="1">
            <a:spLocks/>
          </p:cNvSpPr>
          <p:nvPr/>
        </p:nvSpPr>
        <p:spPr bwMode="auto">
          <a:xfrm>
            <a:off x="147638" y="957263"/>
            <a:ext cx="18319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(№13)</a:t>
            </a:r>
          </a:p>
        </p:txBody>
      </p:sp>
      <p:pic>
        <p:nvPicPr>
          <p:cNvPr id="235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74788"/>
            <a:ext cx="8307388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12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24579" name="Объект 1"/>
          <p:cNvSpPr>
            <a:spLocks noGrp="1"/>
          </p:cNvSpPr>
          <p:nvPr>
            <p:ph idx="1"/>
          </p:nvPr>
        </p:nvSpPr>
        <p:spPr>
          <a:xfrm>
            <a:off x="179388" y="1135063"/>
            <a:ext cx="896937" cy="4556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24581" name="Рисунок 2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96975"/>
            <a:ext cx="8256587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12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25603" name="Объект 1"/>
          <p:cNvSpPr>
            <a:spLocks noGrp="1"/>
          </p:cNvSpPr>
          <p:nvPr>
            <p:ph idx="1"/>
          </p:nvPr>
        </p:nvSpPr>
        <p:spPr>
          <a:xfrm>
            <a:off x="179388" y="1135063"/>
            <a:ext cx="896937" cy="4556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25605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11188"/>
            <a:ext cx="8769350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741738"/>
            <a:ext cx="8561387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82650"/>
            <a:ext cx="8513762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13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9%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1%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26640" name="Объект 1"/>
          <p:cNvSpPr>
            <a:spLocks noGrp="1"/>
          </p:cNvSpPr>
          <p:nvPr>
            <p:ph idx="1"/>
          </p:nvPr>
        </p:nvSpPr>
        <p:spPr>
          <a:xfrm>
            <a:off x="179388" y="3332163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26641" name="Объект 1"/>
          <p:cNvSpPr txBox="1">
            <a:spLocks/>
          </p:cNvSpPr>
          <p:nvPr/>
        </p:nvSpPr>
        <p:spPr bwMode="auto">
          <a:xfrm>
            <a:off x="147638" y="454025"/>
            <a:ext cx="1976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(№14)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13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27651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27653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351838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13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28675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28677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08050"/>
            <a:ext cx="5219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2"/>
          <p:cNvPicPr>
            <a:picLocks noChangeAspect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465138"/>
            <a:ext cx="26098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13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29699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29700" name="Рисунок 2"/>
          <p:cNvPicPr>
            <a:picLocks noChangeAspect="1"/>
          </p:cNvPicPr>
          <p:nvPr/>
        </p:nvPicPr>
        <p:blipFill>
          <a:blip r:embed="rId2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27225"/>
            <a:ext cx="51117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3"/>
          <p:cNvPicPr>
            <a:picLocks noChangeAspect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08538"/>
            <a:ext cx="532923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Объект 1"/>
          <p:cNvPicPr>
            <a:picLocks noChangeAspect="1"/>
          </p:cNvPicPr>
          <p:nvPr/>
        </p:nvPicPr>
        <p:blipFill>
          <a:blip r:embed="rId4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"/>
          <a:stretch>
            <a:fillRect/>
          </a:stretch>
        </p:blipFill>
        <p:spPr bwMode="auto">
          <a:xfrm>
            <a:off x="147638" y="676275"/>
            <a:ext cx="3776662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14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616575"/>
          <a:ext cx="2808287" cy="119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637"/>
                <a:gridCol w="1462650"/>
              </a:tblGrid>
              <a:tr h="632735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5" marB="45745"/>
                </a:tc>
              </a:tr>
              <a:tr h="564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21%</a:t>
                      </a:r>
                    </a:p>
                  </a:txBody>
                  <a:tcPr marL="91438" marR="91438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32%</a:t>
                      </a:r>
                      <a:endParaRPr lang="ru-RU" sz="2600" b="1" dirty="0"/>
                    </a:p>
                  </a:txBody>
                  <a:tcPr marL="91438" marR="91438" marT="45745" marB="45745"/>
                </a:tc>
              </a:tr>
            </a:tbl>
          </a:graphicData>
        </a:graphic>
      </p:graphicFrame>
      <p:graphicFrame>
        <p:nvGraphicFramePr>
          <p:cNvPr id="30734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5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55988"/>
            <a:ext cx="53276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6" name="Объект 1"/>
          <p:cNvSpPr>
            <a:spLocks noGrp="1"/>
          </p:cNvSpPr>
          <p:nvPr>
            <p:ph idx="1"/>
          </p:nvPr>
        </p:nvSpPr>
        <p:spPr>
          <a:xfrm>
            <a:off x="179388" y="3090863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30737" name="Объект 1"/>
          <p:cNvSpPr txBox="1">
            <a:spLocks/>
          </p:cNvSpPr>
          <p:nvPr/>
        </p:nvSpPr>
        <p:spPr bwMode="auto">
          <a:xfrm>
            <a:off x="147638" y="1547813"/>
            <a:ext cx="19764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(№15)</a:t>
            </a:r>
          </a:p>
        </p:txBody>
      </p:sp>
      <p:pic>
        <p:nvPicPr>
          <p:cNvPr id="3073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3437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Участники ЕГЭ по математике 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по категориям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686800" cy="4591051"/>
        </p:xfrm>
        <a:graphic>
          <a:graphicData uri="http://schemas.openxmlformats.org/drawingml/2006/table">
            <a:tbl>
              <a:tblPr/>
              <a:tblGrid>
                <a:gridCol w="1249341"/>
                <a:gridCol w="4762819"/>
                <a:gridCol w="1368152"/>
                <a:gridCol w="1306488"/>
              </a:tblGrid>
              <a:tr h="6800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2021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2022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76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Математика профильная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текущего года (СОО)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5650</a:t>
                      </a:r>
                      <a:endParaRPr lang="ru-RU" sz="2400" b="1" dirty="0"/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текущего года (СПО)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83</a:t>
                      </a:r>
                      <a:endParaRPr lang="ru-RU" sz="2400" b="1" dirty="0"/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прошлых лет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</a:t>
                      </a:r>
                      <a:endParaRPr lang="ru-RU" sz="2400" b="1" dirty="0"/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0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201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2022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76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Математика базовая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текущего года (СОО)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5003</a:t>
                      </a:r>
                      <a:endParaRPr lang="ru-RU" sz="2400" b="1" dirty="0"/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текущего года (СПО)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126</a:t>
                      </a:r>
                      <a:endParaRPr lang="ru-RU" sz="2400" b="1" dirty="0"/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39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прошлых лет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ru-RU" sz="2400" b="1" dirty="0"/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14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31747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31748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852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14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32771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2772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963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6297613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76250"/>
            <a:ext cx="6335712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15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17%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29%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33808" name="Объект 1"/>
          <p:cNvSpPr>
            <a:spLocks noGrp="1"/>
          </p:cNvSpPr>
          <p:nvPr>
            <p:ph idx="1"/>
          </p:nvPr>
        </p:nvSpPr>
        <p:spPr>
          <a:xfrm>
            <a:off x="107950" y="3092450"/>
            <a:ext cx="896938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33809" name="Объект 1"/>
          <p:cNvSpPr txBox="1">
            <a:spLocks/>
          </p:cNvSpPr>
          <p:nvPr/>
        </p:nvSpPr>
        <p:spPr bwMode="auto">
          <a:xfrm>
            <a:off x="34925" y="476250"/>
            <a:ext cx="1152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 2021 (№17)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15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34819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34821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5663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15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35843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35845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11200"/>
            <a:ext cx="8207375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662363"/>
            <a:ext cx="85979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16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81300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05"/>
                <a:gridCol w="1448595"/>
              </a:tblGrid>
              <a:tr h="57180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/>
                </a:tc>
              </a:tr>
              <a:tr h="65215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2</a:t>
                      </a:r>
                      <a:r>
                        <a:rPr lang="ru-RU" sz="2600" b="1" dirty="0" smtClean="0"/>
                        <a:t>%</a:t>
                      </a:r>
                      <a:endParaRPr lang="ru-RU" sz="2600" b="1" dirty="0"/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2%</a:t>
                      </a:r>
                      <a:endParaRPr lang="ru-RU" sz="2600" b="1" dirty="0"/>
                    </a:p>
                  </a:txBody>
                  <a:tcPr marL="91432" marR="91432" marT="45717" marB="45717"/>
                </a:tc>
              </a:tr>
            </a:tbl>
          </a:graphicData>
        </a:graphic>
      </p:graphicFrame>
      <p:graphicFrame>
        <p:nvGraphicFramePr>
          <p:cNvPr id="36879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0" name="Объект 1"/>
          <p:cNvSpPr>
            <a:spLocks noGrp="1"/>
          </p:cNvSpPr>
          <p:nvPr>
            <p:ph idx="1"/>
          </p:nvPr>
        </p:nvSpPr>
        <p:spPr>
          <a:xfrm>
            <a:off x="179388" y="3302000"/>
            <a:ext cx="896937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36881" name="Объект 1"/>
          <p:cNvSpPr txBox="1">
            <a:spLocks/>
          </p:cNvSpPr>
          <p:nvPr/>
        </p:nvSpPr>
        <p:spPr bwMode="auto">
          <a:xfrm>
            <a:off x="147638" y="1052513"/>
            <a:ext cx="19764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(№16)</a:t>
            </a:r>
          </a:p>
        </p:txBody>
      </p:sp>
      <p:pic>
        <p:nvPicPr>
          <p:cNvPr id="3688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35100"/>
            <a:ext cx="85979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16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37891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37893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3400"/>
            <a:ext cx="8135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16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38915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38917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173163"/>
            <a:ext cx="47212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2"/>
          <p:cNvPicPr>
            <a:picLocks noChangeAspect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333750"/>
            <a:ext cx="29337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16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39939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39941" name="Рисунок 2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5625"/>
            <a:ext cx="35290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3"/>
          <p:cNvPicPr>
            <a:picLocks noChangeAspect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16075"/>
            <a:ext cx="588327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2"/>
          <p:cNvPicPr>
            <a:picLocks noChangeAspect="1"/>
          </p:cNvPicPr>
          <p:nvPr/>
        </p:nvPicPr>
        <p:blipFill>
          <a:blip r:embed="rId4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333750"/>
            <a:ext cx="29337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17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81300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05"/>
                <a:gridCol w="1448595"/>
              </a:tblGrid>
              <a:tr h="57180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/>
                </a:tc>
              </a:tr>
              <a:tr h="652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1%</a:t>
                      </a: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3%</a:t>
                      </a:r>
                      <a:endParaRPr lang="ru-RU" sz="2600" b="1" dirty="0"/>
                    </a:p>
                  </a:txBody>
                  <a:tcPr marL="91432" marR="91432" marT="45717" marB="45717"/>
                </a:tc>
              </a:tr>
            </a:tbl>
          </a:graphicData>
        </a:graphic>
      </p:graphicFrame>
      <p:graphicFrame>
        <p:nvGraphicFramePr>
          <p:cNvPr id="40974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02075"/>
            <a:ext cx="734536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6" name="Объект 1"/>
          <p:cNvSpPr>
            <a:spLocks noGrp="1"/>
          </p:cNvSpPr>
          <p:nvPr>
            <p:ph idx="1"/>
          </p:nvPr>
        </p:nvSpPr>
        <p:spPr>
          <a:xfrm>
            <a:off x="179388" y="3365500"/>
            <a:ext cx="896937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40977" name="Объект 1"/>
          <p:cNvSpPr txBox="1">
            <a:spLocks/>
          </p:cNvSpPr>
          <p:nvPr/>
        </p:nvSpPr>
        <p:spPr bwMode="auto">
          <a:xfrm>
            <a:off x="147638" y="1341438"/>
            <a:ext cx="2047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(№18)</a:t>
            </a:r>
          </a:p>
        </p:txBody>
      </p:sp>
      <p:pic>
        <p:nvPicPr>
          <p:cNvPr id="4097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82763"/>
            <a:ext cx="734536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Участники ЕГЭ по математике 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по гендерному признаку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0825" y="1484313"/>
          <a:ext cx="8497888" cy="3168651"/>
        </p:xfrm>
        <a:graphic>
          <a:graphicData uri="http://schemas.openxmlformats.org/drawingml/2006/table">
            <a:tbl>
              <a:tblPr/>
              <a:tblGrid>
                <a:gridCol w="3169141"/>
                <a:gridCol w="2808394"/>
                <a:gridCol w="2520353"/>
              </a:tblGrid>
              <a:tr h="902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Учебный предмет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Категории участников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Число участников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866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Математика профильная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Девушки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1840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4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Юноши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2591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866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Математика базовая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Девушки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3632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4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Юноши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1698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17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41987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41989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7920038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17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43011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3012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43013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427538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Рисунок 2"/>
          <p:cNvPicPr>
            <a:picLocks noChangeAspect="1"/>
          </p:cNvPicPr>
          <p:nvPr/>
        </p:nvPicPr>
        <p:blipFill>
          <a:blip r:embed="rId3">
            <a:lum bright="-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220788"/>
            <a:ext cx="4691062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Профильный ЕГЭ. Задание 18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808287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637"/>
                <a:gridCol w="1462650"/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1" marB="45741"/>
                </a:tc>
              </a:tr>
              <a:tr h="571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1</a:t>
                      </a:r>
                      <a:r>
                        <a:rPr lang="ru-RU" sz="2600" b="1" dirty="0" smtClean="0"/>
                        <a:t>1%</a:t>
                      </a:r>
                    </a:p>
                  </a:txBody>
                  <a:tcPr marL="91438" marR="91438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2%</a:t>
                      </a:r>
                      <a:endParaRPr lang="ru-RU" sz="2600" b="1" dirty="0"/>
                    </a:p>
                  </a:txBody>
                  <a:tcPr marL="91438" marR="91438" marT="45741" marB="45741"/>
                </a:tc>
              </a:tr>
            </a:tbl>
          </a:graphicData>
        </a:graphic>
      </p:graphicFrame>
      <p:graphicFrame>
        <p:nvGraphicFramePr>
          <p:cNvPr id="4404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048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 </a:t>
            </a:r>
            <a:endParaRPr lang="en-US" sz="1800">
              <a:latin typeface="Arial" pitchFamily="34" charset="0"/>
            </a:endParaRPr>
          </a:p>
        </p:txBody>
      </p:sp>
      <p:pic>
        <p:nvPicPr>
          <p:cNvPr id="4404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71888"/>
            <a:ext cx="8840788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50" name="Объект 1"/>
          <p:cNvSpPr>
            <a:spLocks noGrp="1"/>
          </p:cNvSpPr>
          <p:nvPr>
            <p:ph idx="1"/>
          </p:nvPr>
        </p:nvSpPr>
        <p:spPr>
          <a:xfrm>
            <a:off x="193675" y="3249613"/>
            <a:ext cx="895350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44051" name="Объект 1"/>
          <p:cNvSpPr txBox="1">
            <a:spLocks/>
          </p:cNvSpPr>
          <p:nvPr/>
        </p:nvSpPr>
        <p:spPr bwMode="auto">
          <a:xfrm>
            <a:off x="147638" y="1101725"/>
            <a:ext cx="2047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2021 (№19)</a:t>
            </a:r>
          </a:p>
        </p:txBody>
      </p:sp>
      <p:pic>
        <p:nvPicPr>
          <p:cNvPr id="44052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98600"/>
            <a:ext cx="892968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18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45059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45061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76263"/>
            <a:ext cx="74168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18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46083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46085" name="Рисунок 2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3"/>
            <a:ext cx="48244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Рисунок 3"/>
          <p:cNvPicPr>
            <a:picLocks noChangeAspect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/>
          <a:stretch>
            <a:fillRect/>
          </a:stretch>
        </p:blipFill>
        <p:spPr bwMode="auto">
          <a:xfrm>
            <a:off x="2916238" y="2855913"/>
            <a:ext cx="58324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Профильный ЕГЭ. Задание 18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47107" name="Объект 1"/>
          <p:cNvSpPr>
            <a:spLocks noGrp="1"/>
          </p:cNvSpPr>
          <p:nvPr>
            <p:ph idx="1"/>
          </p:nvPr>
        </p:nvSpPr>
        <p:spPr>
          <a:xfrm>
            <a:off x="179388" y="765175"/>
            <a:ext cx="896937" cy="4556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Объект 1"/>
          <p:cNvSpPr txBox="1">
            <a:spLocks/>
          </p:cNvSpPr>
          <p:nvPr/>
        </p:nvSpPr>
        <p:spPr bwMode="auto">
          <a:xfrm>
            <a:off x="147638" y="3333750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>
              <a:latin typeface="Eurostile"/>
            </a:endParaRPr>
          </a:p>
        </p:txBody>
      </p:sp>
      <p:pic>
        <p:nvPicPr>
          <p:cNvPr id="47109" name="Рисунок 1"/>
          <p:cNvPicPr>
            <a:picLocks noChangeAspect="1"/>
          </p:cNvPicPr>
          <p:nvPr/>
        </p:nvPicPr>
        <p:blipFill>
          <a:blip r:embed="rId2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12850"/>
            <a:ext cx="720248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/>
          <a:lstStyle/>
          <a:p>
            <a:pPr eaLnBrk="1" hangingPunct="1"/>
            <a:r>
              <a:rPr lang="ru-RU" sz="2700" b="1" smtClean="0">
                <a:solidFill>
                  <a:schemeClr val="tx1"/>
                </a:solidFill>
              </a:rPr>
              <a:t>Проценты выполнения заданий</a:t>
            </a:r>
            <a:br>
              <a:rPr lang="ru-RU" sz="2700" b="1" smtClean="0">
                <a:solidFill>
                  <a:schemeClr val="tx1"/>
                </a:solidFill>
              </a:rPr>
            </a:br>
            <a:r>
              <a:rPr lang="ru-RU" sz="2700" b="1" smtClean="0">
                <a:solidFill>
                  <a:schemeClr val="tx1"/>
                </a:solidFill>
              </a:rPr>
              <a:t>по профильной математике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950" y="1219200"/>
          <a:ext cx="8928100" cy="502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71"/>
                <a:gridCol w="1306301"/>
                <a:gridCol w="1836749"/>
                <a:gridCol w="1836749"/>
                <a:gridCol w="1507614"/>
                <a:gridCol w="1507614"/>
              </a:tblGrid>
              <a:tr h="91453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15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(средний)</a:t>
                      </a: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не преодолевших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61-80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81-100 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/>
          <a:lstStyle/>
          <a:p>
            <a:pPr eaLnBrk="1" hangingPunct="1"/>
            <a:r>
              <a:rPr lang="ru-RU" sz="2700" b="1" smtClean="0">
                <a:solidFill>
                  <a:schemeClr val="tx1"/>
                </a:solidFill>
              </a:rPr>
              <a:t>Проценты выполнения заданий</a:t>
            </a:r>
            <a:br>
              <a:rPr lang="ru-RU" sz="2700" b="1" smtClean="0">
                <a:solidFill>
                  <a:schemeClr val="tx1"/>
                </a:solidFill>
              </a:rPr>
            </a:br>
            <a:r>
              <a:rPr lang="ru-RU" sz="2700" b="1" smtClean="0">
                <a:solidFill>
                  <a:schemeClr val="tx1"/>
                </a:solidFill>
              </a:rPr>
              <a:t>по профильной математике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950" y="1219200"/>
          <a:ext cx="8928100" cy="35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71"/>
                <a:gridCol w="1306301"/>
                <a:gridCol w="1836749"/>
                <a:gridCol w="1836749"/>
                <a:gridCol w="1507614"/>
                <a:gridCol w="1507614"/>
              </a:tblGrid>
              <a:tr h="91440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09" marB="457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(средний)</a:t>
                      </a:r>
                    </a:p>
                  </a:txBody>
                  <a:tcPr marL="9522" marR="9522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не преодолевших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61-80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81-100 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108000" marB="457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108000" marB="457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108000" marB="457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108000" marB="457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108000" marB="457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108000" marB="457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108000" marB="457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84213"/>
          </a:xfrm>
        </p:spPr>
        <p:txBody>
          <a:bodyPr/>
          <a:lstStyle/>
          <a:p>
            <a:r>
              <a:rPr lang="ru-RU" sz="2700" b="1" smtClean="0">
                <a:solidFill>
                  <a:schemeClr val="tx1"/>
                </a:solidFill>
              </a:rPr>
              <a:t>Базовый ЕГЭ по математике</a:t>
            </a:r>
            <a:endParaRPr lang="ru-RU" sz="2700" smtClean="0"/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257800"/>
          </a:xfrm>
        </p:spPr>
        <p:txBody>
          <a:bodyPr/>
          <a:lstStyle/>
          <a:p>
            <a:pPr algn="just"/>
            <a:r>
              <a:rPr lang="ru-RU" sz="2100" smtClean="0"/>
              <a:t>Предназначен для государственной итоговой аттестации выпускников, не планирующих продолжение образования в профессиях, предъявляющих специальные требования к уровню математической подготовки.</a:t>
            </a:r>
          </a:p>
          <a:p>
            <a:pPr algn="just"/>
            <a:endParaRPr lang="ru-RU" sz="2100" smtClean="0"/>
          </a:p>
          <a:p>
            <a:pPr algn="just"/>
            <a:r>
              <a:rPr lang="ru-RU" sz="2100" smtClean="0"/>
              <a:t>Отводится 3 часа (180 минут).</a:t>
            </a:r>
          </a:p>
          <a:p>
            <a:pPr algn="just"/>
            <a:endParaRPr lang="ru-RU" sz="2100" smtClean="0"/>
          </a:p>
          <a:p>
            <a:pPr algn="just"/>
            <a:r>
              <a:rPr lang="ru-RU" sz="2100" smtClean="0"/>
              <a:t>КИМ содержат 21 задание с кратким ответом.</a:t>
            </a:r>
          </a:p>
          <a:p>
            <a:pPr algn="just"/>
            <a:endParaRPr lang="ru-RU" sz="2100" smtClean="0"/>
          </a:p>
          <a:p>
            <a:pPr algn="just"/>
            <a:r>
              <a:rPr lang="ru-RU" sz="2100" smtClean="0"/>
              <a:t>Вместе с текстом экзаменационной работы выдаются справочные материалы.</a:t>
            </a:r>
          </a:p>
          <a:p>
            <a:pPr algn="just"/>
            <a:endParaRPr lang="ru-RU" sz="2100" smtClean="0"/>
          </a:p>
          <a:p>
            <a:pPr algn="just"/>
            <a:r>
              <a:rPr lang="ru-RU" sz="2100" smtClean="0"/>
              <a:t>Результаты базового ЕГЭ по математике выдаются в отметках по пятибалльной шкале и не переводятся в стобалльную шкалу.</a:t>
            </a:r>
            <a:endParaRPr lang="en-US" sz="2100" smtClean="0"/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 txBox="1">
            <a:spLocks noChangeArrowheads="1"/>
          </p:cNvSpPr>
          <p:nvPr/>
        </p:nvSpPr>
        <p:spPr bwMode="auto">
          <a:xfrm>
            <a:off x="285750" y="571500"/>
            <a:ext cx="88582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b="1">
              <a:latin typeface="Eurostile"/>
            </a:endParaRPr>
          </a:p>
          <a:p>
            <a:pPr eaLnBrk="1" hangingPunct="1">
              <a:spcBef>
                <a:spcPct val="20000"/>
              </a:spcBef>
            </a:pPr>
            <a:endParaRPr lang="ru-RU" b="1">
              <a:latin typeface="Eurostile"/>
            </a:endParaRPr>
          </a:p>
          <a:p>
            <a:pPr eaLnBrk="1" hangingPunct="1">
              <a:spcBef>
                <a:spcPct val="20000"/>
              </a:spcBef>
            </a:pPr>
            <a:r>
              <a:rPr lang="ru-RU" b="1">
                <a:latin typeface="Eurostile"/>
              </a:rPr>
              <a:t>Шкала перевода первичных баллов в тестовые в 2022 году выглядит следующим образом:</a:t>
            </a:r>
          </a:p>
          <a:p>
            <a:pPr eaLnBrk="1" hangingPunct="1">
              <a:spcBef>
                <a:spcPct val="20000"/>
              </a:spcBef>
            </a:pPr>
            <a:endParaRPr lang="en-US" b="1">
              <a:latin typeface="Eurostile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8313" y="2636838"/>
          <a:ext cx="8305800" cy="237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0351"/>
                <a:gridCol w="1208862"/>
                <a:gridCol w="1208862"/>
                <a:gridCol w="1208862"/>
                <a:gridCol w="1208862"/>
              </a:tblGrid>
              <a:tr h="9319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Первичный балл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0-6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7-11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12-16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17-21</a:t>
                      </a:r>
                      <a:endParaRPr lang="ru-RU" sz="28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445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Оценка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«2»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«3»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«4»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«5»</a:t>
                      </a:r>
                    </a:p>
                  </a:txBody>
                  <a:tcPr marL="68578" marR="6857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2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84213"/>
          </a:xfrm>
        </p:spPr>
        <p:txBody>
          <a:bodyPr/>
          <a:lstStyle/>
          <a:p>
            <a:r>
              <a:rPr lang="ru-RU" sz="2700" b="1" smtClean="0">
                <a:solidFill>
                  <a:schemeClr val="tx1"/>
                </a:solidFill>
              </a:rPr>
              <a:t>Базовый ЕГЭ по математике</a:t>
            </a:r>
            <a:endParaRPr lang="ru-RU" sz="27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84213"/>
          </a:xfrm>
        </p:spPr>
        <p:txBody>
          <a:bodyPr/>
          <a:lstStyle/>
          <a:p>
            <a:pPr eaLnBrk="1" hangingPunct="1"/>
            <a:r>
              <a:rPr lang="ru-RU" sz="2700" b="1" smtClean="0">
                <a:solidFill>
                  <a:schemeClr val="tx1"/>
                </a:solidFill>
              </a:rPr>
              <a:t>Профильный ЕГЭ по математике</a:t>
            </a:r>
            <a:endParaRPr lang="ru-RU" sz="270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339850"/>
            <a:ext cx="8686800" cy="5257800"/>
          </a:xfrm>
        </p:spPr>
        <p:txBody>
          <a:bodyPr/>
          <a:lstStyle/>
          <a:p>
            <a:pPr eaLnBrk="1" hangingPunct="1"/>
            <a:r>
              <a:rPr lang="ru-RU" smtClean="0"/>
              <a:t>В 2022 году проводился для выпускников и абитуриентов, планировавших поступать в ВУЗы.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Отводится  3 часа 55 минут (235 минут).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КИМ содержат 18 заданий:</a:t>
            </a:r>
          </a:p>
          <a:p>
            <a:pPr eaLnBrk="1" hangingPunct="1"/>
            <a:r>
              <a:rPr lang="ru-RU" smtClean="0"/>
              <a:t>№1-11 – по 1 баллу; № 12,14,15 – по 2; №13,16 – по 3; №17,18 – по 4 (максимум – 31 балл).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Результаты переводятся в стобалльную шкалу и могут быть представлены абитуриентом на конкурс для поступления в ВУЗ.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/>
          <a:lstStyle/>
          <a:p>
            <a:r>
              <a:rPr lang="ru-RU" sz="2700" b="1" smtClean="0">
                <a:solidFill>
                  <a:schemeClr val="tx1"/>
                </a:solidFill>
              </a:rPr>
              <a:t>Результаты ЕГЭ по базовой математике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49250" y="1693863"/>
          <a:ext cx="8543925" cy="3919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155"/>
                <a:gridCol w="2144155"/>
                <a:gridCol w="2216739"/>
                <a:gridCol w="2038876"/>
              </a:tblGrid>
              <a:tr h="4820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20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20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20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20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20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068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Число участников</a:t>
                      </a:r>
                      <a:endParaRPr lang="ru-RU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5140</a:t>
                      </a:r>
                      <a:endParaRPr lang="ru-RU" sz="2400" b="1" i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5330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6349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Получили «2», %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3,07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2,05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Средний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балл: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Кузбассу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4,27</a:t>
                      </a:r>
                      <a:endParaRPr lang="ru-RU" sz="2400" b="1" i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6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России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83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Получили «4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», %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35,76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41,44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490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Получили «5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», %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47,06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40,38</a:t>
                      </a:r>
                    </a:p>
                  </a:txBody>
                  <a:tcPr marL="68586" marR="685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Распределение оценок 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по базовой математике</a:t>
            </a:r>
          </a:p>
        </p:txBody>
      </p:sp>
      <p:pic>
        <p:nvPicPr>
          <p:cNvPr id="53251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852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Проценты выполнения заданий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по базовой математике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16000"/>
            <a:ext cx="7345363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99113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/>
                <a:gridCol w="1368425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89%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70%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sp>
        <p:nvSpPr>
          <p:cNvPr id="55310" name="Объект 1"/>
          <p:cNvSpPr>
            <a:spLocks noGrp="1"/>
          </p:cNvSpPr>
          <p:nvPr>
            <p:ph idx="1"/>
          </p:nvPr>
        </p:nvSpPr>
        <p:spPr>
          <a:xfrm>
            <a:off x="193675" y="3005138"/>
            <a:ext cx="895350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55311" name="Объект 1"/>
          <p:cNvSpPr txBox="1">
            <a:spLocks/>
          </p:cNvSpPr>
          <p:nvPr/>
        </p:nvSpPr>
        <p:spPr bwMode="auto">
          <a:xfrm>
            <a:off x="147638" y="1412875"/>
            <a:ext cx="17605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(№1)</a:t>
            </a:r>
          </a:p>
        </p:txBody>
      </p:sp>
      <p:pic>
        <p:nvPicPr>
          <p:cNvPr id="553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498850"/>
            <a:ext cx="49276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43113"/>
            <a:ext cx="50863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2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99113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/>
                <a:gridCol w="1368425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91%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87%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sp>
        <p:nvSpPr>
          <p:cNvPr id="56334" name="Объект 1"/>
          <p:cNvSpPr>
            <a:spLocks noGrp="1"/>
          </p:cNvSpPr>
          <p:nvPr>
            <p:ph idx="1"/>
          </p:nvPr>
        </p:nvSpPr>
        <p:spPr>
          <a:xfrm>
            <a:off x="193675" y="3160713"/>
            <a:ext cx="895350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56335" name="Объект 1"/>
          <p:cNvSpPr txBox="1">
            <a:spLocks/>
          </p:cNvSpPr>
          <p:nvPr/>
        </p:nvSpPr>
        <p:spPr bwMode="auto">
          <a:xfrm>
            <a:off x="147638" y="1187450"/>
            <a:ext cx="1831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(№6)</a:t>
            </a:r>
          </a:p>
        </p:txBody>
      </p:sp>
      <p:pic>
        <p:nvPicPr>
          <p:cNvPr id="563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654425"/>
            <a:ext cx="8931275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2588"/>
            <a:ext cx="895667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19463"/>
            <a:ext cx="69548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838200"/>
            <a:ext cx="6954838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3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89588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26"/>
                <a:gridCol w="142732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90%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99%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sp>
        <p:nvSpPr>
          <p:cNvPr id="57360" name="Объект 1"/>
          <p:cNvSpPr>
            <a:spLocks noGrp="1"/>
          </p:cNvSpPr>
          <p:nvPr>
            <p:ph idx="1"/>
          </p:nvPr>
        </p:nvSpPr>
        <p:spPr>
          <a:xfrm>
            <a:off x="179388" y="3319463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57361" name="Объект 1"/>
          <p:cNvSpPr txBox="1">
            <a:spLocks/>
          </p:cNvSpPr>
          <p:nvPr/>
        </p:nvSpPr>
        <p:spPr bwMode="auto">
          <a:xfrm>
            <a:off x="147638" y="814388"/>
            <a:ext cx="9683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(№9)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4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808287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/>
                <a:gridCol w="140414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98%</a:t>
                      </a:r>
                      <a:endParaRPr lang="ru-RU" sz="2600" b="1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98%</a:t>
                      </a:r>
                      <a:endParaRPr lang="ru-RU" sz="2600" b="1" dirty="0"/>
                    </a:p>
                  </a:txBody>
                  <a:tcPr marL="91438" marR="91438"/>
                </a:tc>
              </a:tr>
            </a:tbl>
          </a:graphicData>
        </a:graphic>
      </p:graphicFrame>
      <p:sp>
        <p:nvSpPr>
          <p:cNvPr id="58382" name="Объект 1"/>
          <p:cNvSpPr>
            <a:spLocks noGrp="1"/>
          </p:cNvSpPr>
          <p:nvPr>
            <p:ph idx="1"/>
          </p:nvPr>
        </p:nvSpPr>
        <p:spPr>
          <a:xfrm>
            <a:off x="179388" y="3614738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58383" name="Объект 1"/>
          <p:cNvSpPr txBox="1">
            <a:spLocks/>
          </p:cNvSpPr>
          <p:nvPr/>
        </p:nvSpPr>
        <p:spPr bwMode="auto">
          <a:xfrm>
            <a:off x="147638" y="614363"/>
            <a:ext cx="11842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(№11)</a:t>
            </a:r>
          </a:p>
        </p:txBody>
      </p:sp>
      <p:pic>
        <p:nvPicPr>
          <p:cNvPr id="583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43300"/>
            <a:ext cx="453707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45370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5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84%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59406" name="Объект 1"/>
          <p:cNvSpPr>
            <a:spLocks noGrp="1"/>
          </p:cNvSpPr>
          <p:nvPr>
            <p:ph idx="1"/>
          </p:nvPr>
        </p:nvSpPr>
        <p:spPr>
          <a:xfrm>
            <a:off x="193675" y="1628775"/>
            <a:ext cx="895350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pic>
        <p:nvPicPr>
          <p:cNvPr id="594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3288"/>
            <a:ext cx="88900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6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670550"/>
          <a:ext cx="277177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141"/>
                <a:gridCol w="1443634"/>
              </a:tblGrid>
              <a:tr h="573384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</a:tr>
              <a:tr h="569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93%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89%</a:t>
                      </a:r>
                      <a:endParaRPr lang="ru-RU" sz="2600" b="1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60430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1" name="Объект 1"/>
          <p:cNvSpPr>
            <a:spLocks noGrp="1"/>
          </p:cNvSpPr>
          <p:nvPr>
            <p:ph idx="1"/>
          </p:nvPr>
        </p:nvSpPr>
        <p:spPr>
          <a:xfrm>
            <a:off x="179388" y="3436938"/>
            <a:ext cx="896937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0432" name="Объект 1"/>
          <p:cNvSpPr txBox="1">
            <a:spLocks/>
          </p:cNvSpPr>
          <p:nvPr/>
        </p:nvSpPr>
        <p:spPr bwMode="auto">
          <a:xfrm>
            <a:off x="147638" y="1484313"/>
            <a:ext cx="17605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(№3)</a:t>
            </a:r>
          </a:p>
        </p:txBody>
      </p:sp>
      <p:pic>
        <p:nvPicPr>
          <p:cNvPr id="604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41763"/>
            <a:ext cx="8785225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43100"/>
            <a:ext cx="8786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7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89588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26"/>
                <a:gridCol w="142732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83%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68%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sp>
        <p:nvSpPr>
          <p:cNvPr id="61454" name="Объект 1"/>
          <p:cNvSpPr>
            <a:spLocks noGrp="1"/>
          </p:cNvSpPr>
          <p:nvPr>
            <p:ph idx="1"/>
          </p:nvPr>
        </p:nvSpPr>
        <p:spPr>
          <a:xfrm>
            <a:off x="179388" y="3140075"/>
            <a:ext cx="896937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1455" name="Объект 1"/>
          <p:cNvSpPr txBox="1">
            <a:spLocks/>
          </p:cNvSpPr>
          <p:nvPr/>
        </p:nvSpPr>
        <p:spPr bwMode="auto">
          <a:xfrm>
            <a:off x="147638" y="1317625"/>
            <a:ext cx="1831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(№2)</a:t>
            </a:r>
          </a:p>
        </p:txBody>
      </p:sp>
      <p:pic>
        <p:nvPicPr>
          <p:cNvPr id="614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94100"/>
            <a:ext cx="4608512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809750"/>
            <a:ext cx="45148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571500"/>
            <a:ext cx="8858250" cy="59055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Шкала перевода первичных баллов в тестовые в 2022 году выглядит следующим образом: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7500" y="2492375"/>
          <a:ext cx="8286750" cy="90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84"/>
                <a:gridCol w="432048"/>
                <a:gridCol w="438993"/>
                <a:gridCol w="455735"/>
                <a:gridCol w="465015"/>
                <a:gridCol w="460375"/>
                <a:gridCol w="460375"/>
                <a:gridCol w="460375"/>
                <a:gridCol w="460375"/>
                <a:gridCol w="460375"/>
                <a:gridCol w="460375"/>
                <a:gridCol w="460375"/>
                <a:gridCol w="460375"/>
                <a:gridCol w="460375"/>
                <a:gridCol w="460375"/>
                <a:gridCol w="460375"/>
                <a:gridCol w="460375"/>
                <a:gridCol w="460375"/>
              </a:tblGrid>
              <a:tr h="485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420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Тест. балл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68579" marR="6857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3716338"/>
          <a:ext cx="7920040" cy="100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42"/>
                <a:gridCol w="499542"/>
                <a:gridCol w="499542"/>
                <a:gridCol w="499542"/>
                <a:gridCol w="499542"/>
                <a:gridCol w="499542"/>
                <a:gridCol w="499542"/>
                <a:gridCol w="499542"/>
                <a:gridCol w="499542"/>
                <a:gridCol w="499542"/>
                <a:gridCol w="499542"/>
                <a:gridCol w="499542"/>
                <a:gridCol w="642269"/>
                <a:gridCol w="642269"/>
                <a:gridCol w="640998"/>
              </a:tblGrid>
              <a:tr h="435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балл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73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Тест. балл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73" marR="6857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80" name="Заголовок 1"/>
          <p:cNvSpPr txBox="1">
            <a:spLocks/>
          </p:cNvSpPr>
          <p:nvPr/>
        </p:nvSpPr>
        <p:spPr bwMode="auto">
          <a:xfrm>
            <a:off x="457200" y="152400"/>
            <a:ext cx="8686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700" b="1">
                <a:latin typeface="Impact" pitchFamily="34" charset="0"/>
              </a:rPr>
              <a:t>Профильный ЕГЭ по математике</a:t>
            </a:r>
            <a:endParaRPr lang="ru-RU" sz="2700">
              <a:solidFill>
                <a:srgbClr val="274E75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8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89588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26"/>
                <a:gridCol w="142732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75%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93%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sp>
        <p:nvSpPr>
          <p:cNvPr id="62478" name="Объект 1"/>
          <p:cNvSpPr>
            <a:spLocks noGrp="1"/>
          </p:cNvSpPr>
          <p:nvPr>
            <p:ph idx="1"/>
          </p:nvPr>
        </p:nvSpPr>
        <p:spPr>
          <a:xfrm>
            <a:off x="107950" y="3370263"/>
            <a:ext cx="895350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2479" name="Объект 1"/>
          <p:cNvSpPr txBox="1">
            <a:spLocks/>
          </p:cNvSpPr>
          <p:nvPr/>
        </p:nvSpPr>
        <p:spPr bwMode="auto">
          <a:xfrm>
            <a:off x="107950" y="1101725"/>
            <a:ext cx="18002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(№4)</a:t>
            </a:r>
          </a:p>
        </p:txBody>
      </p:sp>
      <p:pic>
        <p:nvPicPr>
          <p:cNvPr id="624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89375"/>
            <a:ext cx="87852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783638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9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5589588"/>
          <a:ext cx="2736850" cy="121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26"/>
                <a:gridCol w="1427324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/>
                </a:tc>
              </a:tr>
              <a:tr h="607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79%</a:t>
                      </a:r>
                      <a:endParaRPr lang="ru-RU" sz="2600" b="1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76%</a:t>
                      </a:r>
                      <a:endParaRPr lang="ru-RU" sz="2600" b="1" dirty="0"/>
                    </a:p>
                  </a:txBody>
                  <a:tcPr marL="91457" marR="91457"/>
                </a:tc>
              </a:tr>
            </a:tbl>
          </a:graphicData>
        </a:graphic>
      </p:graphicFrame>
      <p:sp>
        <p:nvSpPr>
          <p:cNvPr id="63502" name="Объект 1"/>
          <p:cNvSpPr>
            <a:spLocks noGrp="1"/>
          </p:cNvSpPr>
          <p:nvPr>
            <p:ph idx="1"/>
          </p:nvPr>
        </p:nvSpPr>
        <p:spPr>
          <a:xfrm>
            <a:off x="179388" y="3079750"/>
            <a:ext cx="896937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3503" name="Объект 1"/>
          <p:cNvSpPr txBox="1">
            <a:spLocks/>
          </p:cNvSpPr>
          <p:nvPr/>
        </p:nvSpPr>
        <p:spPr bwMode="auto">
          <a:xfrm>
            <a:off x="147638" y="1700213"/>
            <a:ext cx="18319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(№7)</a:t>
            </a:r>
          </a:p>
        </p:txBody>
      </p:sp>
      <p:pic>
        <p:nvPicPr>
          <p:cNvPr id="635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573463"/>
            <a:ext cx="889158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27263"/>
            <a:ext cx="596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10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85%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82%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64526" name="Объект 1"/>
          <p:cNvSpPr>
            <a:spLocks noGrp="1"/>
          </p:cNvSpPr>
          <p:nvPr>
            <p:ph idx="1"/>
          </p:nvPr>
        </p:nvSpPr>
        <p:spPr>
          <a:xfrm>
            <a:off x="193675" y="3114675"/>
            <a:ext cx="895350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pic>
        <p:nvPicPr>
          <p:cNvPr id="645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36950"/>
            <a:ext cx="8893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8" name="Объект 1"/>
          <p:cNvSpPr txBox="1">
            <a:spLocks/>
          </p:cNvSpPr>
          <p:nvPr/>
        </p:nvSpPr>
        <p:spPr bwMode="auto">
          <a:xfrm>
            <a:off x="147638" y="549275"/>
            <a:ext cx="1831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(№8)</a:t>
            </a:r>
          </a:p>
        </p:txBody>
      </p:sp>
      <p:pic>
        <p:nvPicPr>
          <p:cNvPr id="645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4888"/>
            <a:ext cx="88360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11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73%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84%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65550" name="Объект 1"/>
          <p:cNvSpPr>
            <a:spLocks noGrp="1"/>
          </p:cNvSpPr>
          <p:nvPr>
            <p:ph idx="1"/>
          </p:nvPr>
        </p:nvSpPr>
        <p:spPr>
          <a:xfrm>
            <a:off x="179388" y="3419475"/>
            <a:ext cx="896937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5551" name="Объект 1"/>
          <p:cNvSpPr txBox="1">
            <a:spLocks/>
          </p:cNvSpPr>
          <p:nvPr/>
        </p:nvSpPr>
        <p:spPr bwMode="auto">
          <a:xfrm>
            <a:off x="147638" y="1484313"/>
            <a:ext cx="19764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(№10)</a:t>
            </a:r>
          </a:p>
        </p:txBody>
      </p:sp>
      <p:pic>
        <p:nvPicPr>
          <p:cNvPr id="655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41750"/>
            <a:ext cx="8891587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968500"/>
            <a:ext cx="888841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7"/>
          <a:stretch>
            <a:fillRect/>
          </a:stretch>
        </p:blipFill>
        <p:spPr bwMode="auto">
          <a:xfrm>
            <a:off x="1042988" y="706438"/>
            <a:ext cx="549116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12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91%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97%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66575" name="Объект 1"/>
          <p:cNvSpPr>
            <a:spLocks noGrp="1"/>
          </p:cNvSpPr>
          <p:nvPr>
            <p:ph idx="1"/>
          </p:nvPr>
        </p:nvSpPr>
        <p:spPr>
          <a:xfrm>
            <a:off x="-4763" y="3716338"/>
            <a:ext cx="896938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6576" name="Объект 1"/>
          <p:cNvSpPr txBox="1">
            <a:spLocks/>
          </p:cNvSpPr>
          <p:nvPr/>
        </p:nvSpPr>
        <p:spPr bwMode="auto">
          <a:xfrm>
            <a:off x="-36513" y="592138"/>
            <a:ext cx="1079501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(№12)</a:t>
            </a:r>
          </a:p>
        </p:txBody>
      </p:sp>
      <p:pic>
        <p:nvPicPr>
          <p:cNvPr id="665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7"/>
          <a:stretch>
            <a:fillRect/>
          </a:stretch>
        </p:blipFill>
        <p:spPr bwMode="auto">
          <a:xfrm>
            <a:off x="787400" y="3713163"/>
            <a:ext cx="5495925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43000"/>
            <a:ext cx="8393112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13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51%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50%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67599" name="Объект 1"/>
          <p:cNvSpPr>
            <a:spLocks noGrp="1"/>
          </p:cNvSpPr>
          <p:nvPr>
            <p:ph idx="1"/>
          </p:nvPr>
        </p:nvSpPr>
        <p:spPr>
          <a:xfrm>
            <a:off x="179388" y="3070225"/>
            <a:ext cx="896937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7600" name="Объект 1"/>
          <p:cNvSpPr txBox="1">
            <a:spLocks/>
          </p:cNvSpPr>
          <p:nvPr/>
        </p:nvSpPr>
        <p:spPr bwMode="auto">
          <a:xfrm>
            <a:off x="147638" y="741363"/>
            <a:ext cx="19764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(№13)</a:t>
            </a:r>
          </a:p>
        </p:txBody>
      </p:sp>
      <p:pic>
        <p:nvPicPr>
          <p:cNvPr id="676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52813"/>
            <a:ext cx="8432800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14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616575"/>
          <a:ext cx="2808287" cy="119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637"/>
                <a:gridCol w="1462650"/>
              </a:tblGrid>
              <a:tr h="632735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5" marB="45745"/>
                </a:tc>
              </a:tr>
              <a:tr h="564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35%</a:t>
                      </a:r>
                    </a:p>
                  </a:txBody>
                  <a:tcPr marL="91438" marR="91438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89%</a:t>
                      </a:r>
                      <a:endParaRPr lang="ru-RU" sz="2600" b="1" dirty="0"/>
                    </a:p>
                  </a:txBody>
                  <a:tcPr marL="91438" marR="91438" marT="45745" marB="45745"/>
                </a:tc>
              </a:tr>
            </a:tbl>
          </a:graphicData>
        </a:graphic>
      </p:graphicFrame>
      <p:graphicFrame>
        <p:nvGraphicFramePr>
          <p:cNvPr id="68622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3" name="Объект 1"/>
          <p:cNvSpPr>
            <a:spLocks noGrp="1"/>
          </p:cNvSpPr>
          <p:nvPr>
            <p:ph idx="1"/>
          </p:nvPr>
        </p:nvSpPr>
        <p:spPr>
          <a:xfrm>
            <a:off x="4427538" y="549275"/>
            <a:ext cx="896937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8624" name="Объект 1"/>
          <p:cNvSpPr txBox="1">
            <a:spLocks/>
          </p:cNvSpPr>
          <p:nvPr/>
        </p:nvSpPr>
        <p:spPr bwMode="auto">
          <a:xfrm>
            <a:off x="147638" y="2227263"/>
            <a:ext cx="19034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(№14)</a:t>
            </a:r>
          </a:p>
        </p:txBody>
      </p:sp>
      <p:pic>
        <p:nvPicPr>
          <p:cNvPr id="686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981075"/>
            <a:ext cx="4560888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11438"/>
            <a:ext cx="4418012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15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78125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88"/>
                <a:gridCol w="1335637"/>
              </a:tblGrid>
              <a:tr h="641127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/>
                </a:tc>
              </a:tr>
              <a:tr h="57172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66%</a:t>
                      </a:r>
                      <a:endParaRPr lang="ru-RU" sz="2600" b="1" dirty="0"/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64%</a:t>
                      </a:r>
                      <a:endParaRPr lang="ru-RU" sz="2600" b="1" dirty="0"/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69646" name="Объект 1"/>
          <p:cNvSpPr>
            <a:spLocks noGrp="1"/>
          </p:cNvSpPr>
          <p:nvPr>
            <p:ph idx="1"/>
          </p:nvPr>
        </p:nvSpPr>
        <p:spPr>
          <a:xfrm>
            <a:off x="179388" y="3429000"/>
            <a:ext cx="895350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69647" name="Объект 1"/>
          <p:cNvSpPr txBox="1">
            <a:spLocks/>
          </p:cNvSpPr>
          <p:nvPr/>
        </p:nvSpPr>
        <p:spPr bwMode="auto">
          <a:xfrm>
            <a:off x="147638" y="1341438"/>
            <a:ext cx="19764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(№15)</a:t>
            </a:r>
          </a:p>
        </p:txBody>
      </p:sp>
      <p:pic>
        <p:nvPicPr>
          <p:cNvPr id="696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83915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65313"/>
            <a:ext cx="857567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16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81300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05"/>
                <a:gridCol w="1448595"/>
              </a:tblGrid>
              <a:tr h="57180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/>
                </a:tc>
              </a:tr>
              <a:tr h="652153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68%</a:t>
                      </a:r>
                      <a:endParaRPr lang="ru-RU" sz="2600" b="1" dirty="0"/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71%</a:t>
                      </a:r>
                      <a:endParaRPr lang="ru-RU" sz="2600" b="1" dirty="0"/>
                    </a:p>
                  </a:txBody>
                  <a:tcPr marL="91432" marR="91432" marT="45717" marB="45717"/>
                </a:tc>
              </a:tr>
            </a:tbl>
          </a:graphicData>
        </a:graphic>
      </p:graphicFrame>
      <p:graphicFrame>
        <p:nvGraphicFramePr>
          <p:cNvPr id="70670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1" name="Объект 1"/>
          <p:cNvSpPr>
            <a:spLocks noGrp="1"/>
          </p:cNvSpPr>
          <p:nvPr>
            <p:ph idx="1"/>
          </p:nvPr>
        </p:nvSpPr>
        <p:spPr>
          <a:xfrm>
            <a:off x="146050" y="2554288"/>
            <a:ext cx="896938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70672" name="Объект 1"/>
          <p:cNvSpPr txBox="1">
            <a:spLocks/>
          </p:cNvSpPr>
          <p:nvPr/>
        </p:nvSpPr>
        <p:spPr bwMode="auto">
          <a:xfrm>
            <a:off x="0" y="1052513"/>
            <a:ext cx="11160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  2019 (№16)</a:t>
            </a:r>
          </a:p>
        </p:txBody>
      </p:sp>
      <p:pic>
        <p:nvPicPr>
          <p:cNvPr id="706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546350"/>
            <a:ext cx="80486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076325"/>
            <a:ext cx="81343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24338"/>
            <a:ext cx="59769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33413"/>
            <a:ext cx="6192837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17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781300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05"/>
                <a:gridCol w="1448595"/>
              </a:tblGrid>
              <a:tr h="57180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/>
                </a:tc>
              </a:tr>
              <a:tr h="652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73%</a:t>
                      </a: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37%</a:t>
                      </a:r>
                      <a:endParaRPr lang="ru-RU" sz="2600" b="1" dirty="0"/>
                    </a:p>
                  </a:txBody>
                  <a:tcPr marL="91432" marR="91432" marT="45717" marB="45717"/>
                </a:tc>
              </a:tr>
            </a:tbl>
          </a:graphicData>
        </a:graphic>
      </p:graphicFrame>
      <p:graphicFrame>
        <p:nvGraphicFramePr>
          <p:cNvPr id="7169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7" name="Объект 1"/>
          <p:cNvSpPr>
            <a:spLocks noGrp="1"/>
          </p:cNvSpPr>
          <p:nvPr>
            <p:ph idx="1"/>
          </p:nvPr>
        </p:nvSpPr>
        <p:spPr>
          <a:xfrm>
            <a:off x="147638" y="4224338"/>
            <a:ext cx="895350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71698" name="Объект 1"/>
          <p:cNvSpPr txBox="1">
            <a:spLocks/>
          </p:cNvSpPr>
          <p:nvPr/>
        </p:nvSpPr>
        <p:spPr bwMode="auto">
          <a:xfrm>
            <a:off x="0" y="620713"/>
            <a:ext cx="11160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  2019 (№17)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/>
          <a:lstStyle/>
          <a:p>
            <a:pPr eaLnBrk="1" hangingPunct="1"/>
            <a:r>
              <a:rPr lang="ru-RU" sz="2700" b="1" smtClean="0">
                <a:solidFill>
                  <a:schemeClr val="tx1"/>
                </a:solidFill>
              </a:rPr>
              <a:t>Результаты ЕГЭ по профильной математике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49250" y="1638300"/>
          <a:ext cx="8470900" cy="4038599"/>
        </p:xfrm>
        <a:graphic>
          <a:graphicData uri="http://schemas.openxmlformats.org/drawingml/2006/table">
            <a:tbl>
              <a:tblPr/>
              <a:tblGrid>
                <a:gridCol w="2125663"/>
                <a:gridCol w="2125662"/>
                <a:gridCol w="2198688"/>
                <a:gridCol w="2020887"/>
              </a:tblGrid>
              <a:tr h="7102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г.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4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Число участников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5332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4431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преодолели минимального балла, 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,9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8,24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балл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Кузбассу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54,8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России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56,9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4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Получили от 81 до 99 баллов, 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2,82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4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Получили 100 баллов, чел.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18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808287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637"/>
                <a:gridCol w="1462650"/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1" marB="45741"/>
                </a:tc>
              </a:tr>
              <a:tr h="571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94%</a:t>
                      </a:r>
                    </a:p>
                  </a:txBody>
                  <a:tcPr marL="91438" marR="91438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78%</a:t>
                      </a:r>
                      <a:endParaRPr lang="ru-RU" sz="2600" b="1" dirty="0"/>
                    </a:p>
                  </a:txBody>
                  <a:tcPr marL="91438" marR="91438" marT="45741" marB="45741"/>
                </a:tc>
              </a:tr>
            </a:tbl>
          </a:graphicData>
        </a:graphic>
      </p:graphicFrame>
      <p:graphicFrame>
        <p:nvGraphicFramePr>
          <p:cNvPr id="72718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8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2720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72721" name="Объект 1"/>
          <p:cNvSpPr>
            <a:spLocks noGrp="1"/>
          </p:cNvSpPr>
          <p:nvPr>
            <p:ph idx="1"/>
          </p:nvPr>
        </p:nvSpPr>
        <p:spPr>
          <a:xfrm>
            <a:off x="147638" y="3043238"/>
            <a:ext cx="895350" cy="455612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pic>
        <p:nvPicPr>
          <p:cNvPr id="72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16263"/>
            <a:ext cx="80676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052513"/>
            <a:ext cx="8034337" cy="1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4" name="Объект 1"/>
          <p:cNvSpPr txBox="1">
            <a:spLocks/>
          </p:cNvSpPr>
          <p:nvPr/>
        </p:nvSpPr>
        <p:spPr bwMode="auto">
          <a:xfrm>
            <a:off x="0" y="1052513"/>
            <a:ext cx="11160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  2019 (№18)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19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808287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637"/>
                <a:gridCol w="1462650"/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1" marB="45741"/>
                </a:tc>
              </a:tr>
              <a:tr h="571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62%</a:t>
                      </a:r>
                    </a:p>
                  </a:txBody>
                  <a:tcPr marL="91438" marR="91438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70%</a:t>
                      </a:r>
                      <a:endParaRPr lang="ru-RU" sz="2600" b="1" dirty="0"/>
                    </a:p>
                  </a:txBody>
                  <a:tcPr marL="91438" marR="91438" marT="45741" marB="45741"/>
                </a:tc>
              </a:tr>
            </a:tbl>
          </a:graphicData>
        </a:graphic>
      </p:graphicFrame>
      <p:graphicFrame>
        <p:nvGraphicFramePr>
          <p:cNvPr id="73742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3744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73745" name="Объект 1"/>
          <p:cNvSpPr>
            <a:spLocks noGrp="1"/>
          </p:cNvSpPr>
          <p:nvPr>
            <p:ph idx="1"/>
          </p:nvPr>
        </p:nvSpPr>
        <p:spPr>
          <a:xfrm>
            <a:off x="179388" y="3367088"/>
            <a:ext cx="896937" cy="457200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73746" name="Объект 1"/>
          <p:cNvSpPr txBox="1">
            <a:spLocks/>
          </p:cNvSpPr>
          <p:nvPr/>
        </p:nvSpPr>
        <p:spPr bwMode="auto">
          <a:xfrm>
            <a:off x="147638" y="1628775"/>
            <a:ext cx="2047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(№19)</a:t>
            </a:r>
          </a:p>
        </p:txBody>
      </p:sp>
      <p:pic>
        <p:nvPicPr>
          <p:cNvPr id="737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857625"/>
            <a:ext cx="88884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97088"/>
            <a:ext cx="8877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20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616575"/>
          <a:ext cx="2808287" cy="119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637"/>
                <a:gridCol w="1462650"/>
              </a:tblGrid>
              <a:tr h="632735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5" marB="45745"/>
                </a:tc>
              </a:tr>
              <a:tr h="564240"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2600" b="1" dirty="0"/>
                    </a:p>
                  </a:txBody>
                  <a:tcPr marL="91438" marR="91438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8%</a:t>
                      </a:r>
                      <a:endParaRPr lang="ru-RU" sz="2600" b="1" dirty="0"/>
                    </a:p>
                  </a:txBody>
                  <a:tcPr marL="91438" marR="91438" marT="45745" marB="45745"/>
                </a:tc>
              </a:tr>
            </a:tbl>
          </a:graphicData>
        </a:graphic>
      </p:graphicFrame>
      <p:graphicFrame>
        <p:nvGraphicFramePr>
          <p:cNvPr id="7476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Объект 1"/>
          <p:cNvSpPr>
            <a:spLocks noGrp="1"/>
          </p:cNvSpPr>
          <p:nvPr>
            <p:ph idx="1"/>
          </p:nvPr>
        </p:nvSpPr>
        <p:spPr>
          <a:xfrm>
            <a:off x="193675" y="1835150"/>
            <a:ext cx="895350" cy="455613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pic>
        <p:nvPicPr>
          <p:cNvPr id="747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2200"/>
            <a:ext cx="8715375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02025"/>
            <a:ext cx="8755062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9225"/>
            <a:ext cx="8696325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Базовый ЕГЭ. Задание 21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0788" y="5589588"/>
          <a:ext cx="2808287" cy="12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637"/>
                <a:gridCol w="1462650"/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41" marB="45741"/>
                </a:tc>
              </a:tr>
              <a:tr h="571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/>
                        <a:t>55%</a:t>
                      </a:r>
                    </a:p>
                  </a:txBody>
                  <a:tcPr marL="91438" marR="91438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17%</a:t>
                      </a:r>
                      <a:endParaRPr lang="ru-RU" sz="2600" b="1" dirty="0"/>
                    </a:p>
                  </a:txBody>
                  <a:tcPr marL="91438" marR="91438" marT="45741" marB="45741"/>
                </a:tc>
              </a:tr>
            </a:tbl>
          </a:graphicData>
        </a:graphic>
      </p:graphicFrame>
      <p:graphicFrame>
        <p:nvGraphicFramePr>
          <p:cNvPr id="75792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794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75795" name="Объект 1"/>
          <p:cNvSpPr>
            <a:spLocks noGrp="1"/>
          </p:cNvSpPr>
          <p:nvPr>
            <p:ph idx="1"/>
          </p:nvPr>
        </p:nvSpPr>
        <p:spPr>
          <a:xfrm>
            <a:off x="193675" y="3068638"/>
            <a:ext cx="895350" cy="457200"/>
          </a:xfrm>
        </p:spPr>
        <p:txBody>
          <a:bodyPr/>
          <a:lstStyle/>
          <a:p>
            <a:r>
              <a:rPr lang="ru-RU" smtClean="0"/>
              <a:t>2022</a:t>
            </a:r>
          </a:p>
        </p:txBody>
      </p:sp>
      <p:sp>
        <p:nvSpPr>
          <p:cNvPr id="75796" name="Объект 1"/>
          <p:cNvSpPr txBox="1">
            <a:spLocks/>
          </p:cNvSpPr>
          <p:nvPr/>
        </p:nvSpPr>
        <p:spPr bwMode="auto">
          <a:xfrm>
            <a:off x="147638" y="957263"/>
            <a:ext cx="19034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b="1">
                <a:latin typeface="Eurostile"/>
              </a:rPr>
              <a:t>2019 (№20)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/>
          <a:lstStyle/>
          <a:p>
            <a:pPr eaLnBrk="1" hangingPunct="1"/>
            <a:r>
              <a:rPr lang="ru-RU" sz="2700" b="1" smtClean="0">
                <a:solidFill>
                  <a:schemeClr val="tx1"/>
                </a:solidFill>
              </a:rPr>
              <a:t>Проценты выполнения заданий</a:t>
            </a:r>
            <a:br>
              <a:rPr lang="ru-RU" sz="2700" b="1" smtClean="0">
                <a:solidFill>
                  <a:schemeClr val="tx1"/>
                </a:solidFill>
              </a:rPr>
            </a:br>
            <a:r>
              <a:rPr lang="ru-RU" sz="2700" b="1" smtClean="0">
                <a:solidFill>
                  <a:schemeClr val="tx1"/>
                </a:solidFill>
              </a:rPr>
              <a:t>по базовой математике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950" y="1219200"/>
          <a:ext cx="8928100" cy="502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71"/>
                <a:gridCol w="1306301"/>
                <a:gridCol w="1836749"/>
                <a:gridCol w="1612065"/>
                <a:gridCol w="1732298"/>
                <a:gridCol w="1507614"/>
              </a:tblGrid>
              <a:tr h="91453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15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(средний)</a:t>
                      </a: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«2»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«3»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«4»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«5»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4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/>
          <a:lstStyle/>
          <a:p>
            <a:pPr eaLnBrk="1" hangingPunct="1"/>
            <a:r>
              <a:rPr lang="ru-RU" sz="2700" b="1" smtClean="0">
                <a:solidFill>
                  <a:schemeClr val="tx1"/>
                </a:solidFill>
              </a:rPr>
              <a:t>Проценты выполнения заданий</a:t>
            </a:r>
            <a:br>
              <a:rPr lang="ru-RU" sz="2700" b="1" smtClean="0">
                <a:solidFill>
                  <a:schemeClr val="tx1"/>
                </a:solidFill>
              </a:rPr>
            </a:br>
            <a:r>
              <a:rPr lang="ru-RU" sz="2700" b="1" smtClean="0">
                <a:solidFill>
                  <a:schemeClr val="tx1"/>
                </a:solidFill>
              </a:rPr>
              <a:t>по базовой математике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950" y="1219200"/>
          <a:ext cx="89281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71"/>
                <a:gridCol w="1306301"/>
                <a:gridCol w="1836749"/>
                <a:gridCol w="1612065"/>
                <a:gridCol w="1732298"/>
                <a:gridCol w="1507614"/>
              </a:tblGrid>
              <a:tr h="91458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1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(средний)</a:t>
                      </a:r>
                    </a:p>
                  </a:txBody>
                  <a:tcPr marL="9522" marR="9522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«2»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«3»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«4»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«5»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Распределение баллов 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по профильной математике</a:t>
            </a:r>
          </a:p>
        </p:txBody>
      </p:sp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2073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Результаты участников ЕГЭ по профильной математике 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по типам ОО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497887" cy="4949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623"/>
                <a:gridCol w="1738859"/>
                <a:gridCol w="1841242"/>
                <a:gridCol w="1557513"/>
                <a:gridCol w="1415650"/>
              </a:tblGrid>
              <a:tr h="73152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Доля участников, получивших тестовый балл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ниже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от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от 61 до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от 81 до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050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Лицеи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015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Гимназии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015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</a:rPr>
                        <a:t>СОШсУИОП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015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СОШ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29,36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21,19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015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ГОО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015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СПО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015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ВПЛ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1728</Words>
  <Application>Microsoft Office PowerPoint</Application>
  <PresentationFormat>Экран (4:3)</PresentationFormat>
  <Paragraphs>804</Paragraphs>
  <Slides>76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3" baseType="lpstr">
      <vt:lpstr>Arial</vt:lpstr>
      <vt:lpstr>Calibri</vt:lpstr>
      <vt:lpstr>Eurostile</vt:lpstr>
      <vt:lpstr>Impact</vt:lpstr>
      <vt:lpstr>Times New Roman</vt:lpstr>
      <vt:lpstr>cloud_skipper</vt:lpstr>
      <vt:lpstr>Формула</vt:lpstr>
      <vt:lpstr>Анализ ЕГЭ-2022 по математике в Кемеровской области – Кузбассе</vt:lpstr>
      <vt:lpstr>Количество участников ЕГЭ  по математике</vt:lpstr>
      <vt:lpstr>Участники ЕГЭ по математике  по категориям</vt:lpstr>
      <vt:lpstr>Участники ЕГЭ по математике  по гендерному признаку</vt:lpstr>
      <vt:lpstr>Профильный ЕГЭ по математике</vt:lpstr>
      <vt:lpstr>Презентация PowerPoint</vt:lpstr>
      <vt:lpstr>Результаты ЕГЭ по профильной математике</vt:lpstr>
      <vt:lpstr>Распределение баллов  по профильной математике</vt:lpstr>
      <vt:lpstr>Результаты участников ЕГЭ по профильной математике  по типам ОО</vt:lpstr>
      <vt:lpstr>Процент выполнения заданий по профильной математике</vt:lpstr>
      <vt:lpstr>Профильный ЕГЭ. Задание 1</vt:lpstr>
      <vt:lpstr>Профильный ЕГЭ. Задание 2</vt:lpstr>
      <vt:lpstr>Профильный ЕГЭ. Задание 3</vt:lpstr>
      <vt:lpstr>Профильный ЕГЭ. Задание 4</vt:lpstr>
      <vt:lpstr>Профильный ЕГЭ. Задание 5</vt:lpstr>
      <vt:lpstr>Профильный ЕГЭ. Задание 6</vt:lpstr>
      <vt:lpstr>Профильный ЕГЭ. Задание 7</vt:lpstr>
      <vt:lpstr>Профильный ЕГЭ. Задание 8</vt:lpstr>
      <vt:lpstr>Профильный ЕГЭ. Задание 9</vt:lpstr>
      <vt:lpstr>Профильный ЕГЭ. Задание 10</vt:lpstr>
      <vt:lpstr>Профильный ЕГЭ. Задание 11</vt:lpstr>
      <vt:lpstr>Профильный ЕГЭ. Задание 12</vt:lpstr>
      <vt:lpstr>Профильный ЕГЭ. Задание 12</vt:lpstr>
      <vt:lpstr>Профильный ЕГЭ. Задание 12</vt:lpstr>
      <vt:lpstr>Профильный ЕГЭ. Задание 13</vt:lpstr>
      <vt:lpstr>Профильный ЕГЭ. Задание 13</vt:lpstr>
      <vt:lpstr>Профильный ЕГЭ. Задание 13</vt:lpstr>
      <vt:lpstr>Профильный ЕГЭ. Задание 13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15</vt:lpstr>
      <vt:lpstr>Профильный ЕГЭ. Задание 15</vt:lpstr>
      <vt:lpstr>Профильный ЕГЭ. Задание 15</vt:lpstr>
      <vt:lpstr>Профильный ЕГЭ. Задание 16</vt:lpstr>
      <vt:lpstr>Профильный ЕГЭ. Задание 16</vt:lpstr>
      <vt:lpstr>Профильный ЕГЭ. Задание 16</vt:lpstr>
      <vt:lpstr>Профильный ЕГЭ. Задание 16</vt:lpstr>
      <vt:lpstr>Профильный ЕГЭ. Задание 17</vt:lpstr>
      <vt:lpstr>Профильный ЕГЭ. Задание 17</vt:lpstr>
      <vt:lpstr>Профильный ЕГЭ. Задание 17</vt:lpstr>
      <vt:lpstr>Профильный ЕГЭ. Задание 18</vt:lpstr>
      <vt:lpstr>Профильный ЕГЭ. Задание 18</vt:lpstr>
      <vt:lpstr>Профильный ЕГЭ. Задание 18</vt:lpstr>
      <vt:lpstr>Профильный ЕГЭ. Задание 18</vt:lpstr>
      <vt:lpstr>Проценты выполнения заданий по профильной математике</vt:lpstr>
      <vt:lpstr>Проценты выполнения заданий по профильной математике</vt:lpstr>
      <vt:lpstr>Базовый ЕГЭ по математике</vt:lpstr>
      <vt:lpstr>Базовый ЕГЭ по математике</vt:lpstr>
      <vt:lpstr>Результаты ЕГЭ по базовой математике</vt:lpstr>
      <vt:lpstr>Распределение оценок  по базовой математике</vt:lpstr>
      <vt:lpstr>Проценты выполнения заданий по базовой математике</vt:lpstr>
      <vt:lpstr>Базовый ЕГЭ. Задание 1</vt:lpstr>
      <vt:lpstr>Базовый ЕГЭ. Задание 2</vt:lpstr>
      <vt:lpstr>Базовый ЕГЭ. Задание 3</vt:lpstr>
      <vt:lpstr>Базовый ЕГЭ. Задание 4</vt:lpstr>
      <vt:lpstr>Базовый ЕГЭ. Задание 5</vt:lpstr>
      <vt:lpstr>Базовый ЕГЭ. Задание 6</vt:lpstr>
      <vt:lpstr>Базовый ЕГЭ. Задание 7</vt:lpstr>
      <vt:lpstr>Базовый ЕГЭ. Задание 8</vt:lpstr>
      <vt:lpstr>Базовый ЕГЭ. Задание 9</vt:lpstr>
      <vt:lpstr>Базовый ЕГЭ. Задание 10</vt:lpstr>
      <vt:lpstr>Базовый ЕГЭ. Задание 11</vt:lpstr>
      <vt:lpstr>Базовый ЕГЭ. Задание 12</vt:lpstr>
      <vt:lpstr>Базовый ЕГЭ. Задание 13</vt:lpstr>
      <vt:lpstr>Базовый ЕГЭ. Задание 14</vt:lpstr>
      <vt:lpstr>Базовый ЕГЭ. Задание 15</vt:lpstr>
      <vt:lpstr>Базовый ЕГЭ. Задание 16</vt:lpstr>
      <vt:lpstr>Базовый ЕГЭ. Задание 17</vt:lpstr>
      <vt:lpstr>Базовый ЕГЭ. Задание 18</vt:lpstr>
      <vt:lpstr>Базовый ЕГЭ. Задание 19</vt:lpstr>
      <vt:lpstr>Базовый ЕГЭ. Задание 20</vt:lpstr>
      <vt:lpstr>Базовый ЕГЭ. Задание 21</vt:lpstr>
      <vt:lpstr>Проценты выполнения заданий по базовой математике</vt:lpstr>
      <vt:lpstr>Проценты выполнения заданий по базовой математике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как средство повышения качества образования (на примере ЕГЭ по математике)</dc:title>
  <dc:creator>1</dc:creator>
  <cp:lastModifiedBy>k302</cp:lastModifiedBy>
  <cp:revision>429</cp:revision>
  <dcterms:created xsi:type="dcterms:W3CDTF">2016-08-17T03:40:10Z</dcterms:created>
  <dcterms:modified xsi:type="dcterms:W3CDTF">2022-09-28T04:30:21Z</dcterms:modified>
</cp:coreProperties>
</file>