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6" r:id="rId2"/>
    <p:sldId id="288" r:id="rId3"/>
    <p:sldId id="290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\Desktop\2%20&#1076;&#1080;&#1072;&#1075;&#1088;&#1072;&#1084;&#1084;&#1072;%20&#1088;&#1072;&#1089;&#1087;&#1088;&#1077;&#1076;&#1077;&#1083;&#1077;&#1085;&#1080;&#1103;%20&#1087;&#1077;&#1088;&#1074;&#1080;&#1095;&#1085;&#1099;&#1081;%20&#1073;&#1072;&#1083;&#1083;&#1086;&#1074;%20&#1091;&#1095;&#1072;&#1089;&#1090;&#1085;&#1080;&#1082;&#1086;&#1074;%20&#1054;&#1043;&#1069;%20&#1087;&#1086;%20&#1087;&#1088;&#1077;&#1076;&#1084;&#1077;&#1090;&#10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Количество участников, набравших соответствующий первичный балл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обществознанию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2"/>
          <c:order val="0"/>
          <c:tx>
            <c:strRef>
              <c:f>Лист1!$D$1</c:f>
              <c:strCache>
                <c:ptCount val="1"/>
                <c:pt idx="0">
                  <c:v>Кол-во набравших</c:v>
                </c:pt>
              </c:strCache>
            </c:strRef>
          </c:tx>
          <c:spPr>
            <a:solidFill>
              <a:srgbClr val="9999FF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Лист1!$C$2:$C$39</c:f>
              <c:numCache>
                <c:formatCode>General</c:formatCode>
                <c:ptCount val="3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</c:numCache>
            </c:numRef>
          </c:cat>
          <c:val>
            <c:numRef>
              <c:f>Лист1!$D$2:$D$39</c:f>
              <c:numCache>
                <c:formatCode>General</c:formatCode>
                <c:ptCount val="38"/>
                <c:pt idx="0">
                  <c:v>6</c:v>
                </c:pt>
                <c:pt idx="1">
                  <c:v>4</c:v>
                </c:pt>
                <c:pt idx="2">
                  <c:v>10</c:v>
                </c:pt>
                <c:pt idx="3">
                  <c:v>22</c:v>
                </c:pt>
                <c:pt idx="4">
                  <c:v>32</c:v>
                </c:pt>
                <c:pt idx="5">
                  <c:v>46</c:v>
                </c:pt>
                <c:pt idx="6">
                  <c:v>84</c:v>
                </c:pt>
                <c:pt idx="7">
                  <c:v>76</c:v>
                </c:pt>
                <c:pt idx="8">
                  <c:v>74</c:v>
                </c:pt>
                <c:pt idx="9">
                  <c:v>77</c:v>
                </c:pt>
                <c:pt idx="10">
                  <c:v>95</c:v>
                </c:pt>
                <c:pt idx="11">
                  <c:v>100</c:v>
                </c:pt>
                <c:pt idx="12">
                  <c:v>112</c:v>
                </c:pt>
                <c:pt idx="13">
                  <c:v>96</c:v>
                </c:pt>
                <c:pt idx="14">
                  <c:v>443</c:v>
                </c:pt>
                <c:pt idx="15">
                  <c:v>503</c:v>
                </c:pt>
                <c:pt idx="16">
                  <c:v>666</c:v>
                </c:pt>
                <c:pt idx="17">
                  <c:v>850</c:v>
                </c:pt>
                <c:pt idx="18">
                  <c:v>910</c:v>
                </c:pt>
                <c:pt idx="19">
                  <c:v>1045</c:v>
                </c:pt>
                <c:pt idx="20">
                  <c:v>1153</c:v>
                </c:pt>
                <c:pt idx="21">
                  <c:v>1151</c:v>
                </c:pt>
                <c:pt idx="22">
                  <c:v>1226</c:v>
                </c:pt>
                <c:pt idx="23">
                  <c:v>1229</c:v>
                </c:pt>
                <c:pt idx="24">
                  <c:v>1174</c:v>
                </c:pt>
                <c:pt idx="25">
                  <c:v>1146</c:v>
                </c:pt>
                <c:pt idx="26">
                  <c:v>1032</c:v>
                </c:pt>
                <c:pt idx="27">
                  <c:v>915</c:v>
                </c:pt>
                <c:pt idx="28">
                  <c:v>728</c:v>
                </c:pt>
                <c:pt idx="29">
                  <c:v>627</c:v>
                </c:pt>
                <c:pt idx="30">
                  <c:v>398</c:v>
                </c:pt>
                <c:pt idx="31">
                  <c:v>266</c:v>
                </c:pt>
                <c:pt idx="32">
                  <c:v>181</c:v>
                </c:pt>
                <c:pt idx="33">
                  <c:v>90</c:v>
                </c:pt>
                <c:pt idx="34">
                  <c:v>37</c:v>
                </c:pt>
                <c:pt idx="35">
                  <c:v>16</c:v>
                </c:pt>
                <c:pt idx="36">
                  <c:v>12</c:v>
                </c:pt>
                <c:pt idx="3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85-44A0-BAEF-BFFCFFE8485B}"/>
            </c:ext>
          </c:extLst>
        </c:ser>
        <c:gapWidth val="50"/>
        <c:axId val="60520320"/>
        <c:axId val="33452032"/>
        <c:extLst xmlns:c16r2="http://schemas.microsoft.com/office/drawing/2015/06/chart"/>
      </c:barChart>
      <c:catAx>
        <c:axId val="6052032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ru-RU" sz="1600" b="1" i="0" u="none" strike="noStrike" baseline="0">
                    <a:effectLst/>
                    <a:latin typeface="Times New Roman" pitchFamily="18" charset="0"/>
                    <a:cs typeface="Times New Roman" pitchFamily="18" charset="0"/>
                  </a:rPr>
                  <a:t>Первичный</a:t>
                </a:r>
                <a:r>
                  <a:rPr lang="ru-RU" sz="1600" b="1">
                    <a:latin typeface="Times New Roman" pitchFamily="18" charset="0"/>
                    <a:cs typeface="Times New Roman" pitchFamily="18" charset="0"/>
                  </a:rPr>
                  <a:t> балл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52032"/>
        <c:crosses val="autoZero"/>
        <c:auto val="1"/>
        <c:lblAlgn val="ctr"/>
        <c:lblOffset val="100"/>
        <c:tickLblSkip val="1"/>
      </c:catAx>
      <c:valAx>
        <c:axId val="334520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ru-RU" sz="1400" b="1">
                    <a:latin typeface="Times New Roman" pitchFamily="18" charset="0"/>
                    <a:cs typeface="Times New Roman" pitchFamily="18" charset="0"/>
                  </a:rPr>
                  <a:t>Количество участников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520320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643998" cy="7858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Итоги ОГЭ по обществознанию 2022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tolk-s.ucoz.ru/avatar/2018/56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36963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43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14282" y="928670"/>
            <a:ext cx="8750206" cy="59293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2008 г. правительство государства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инициировало широкомасштабные социально-экономические реформы. В ходе социологического опроса совершеннолетних граждан страны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 задавали вопрос: «Планируете ли вы создать собственный бизнес?»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Полученные результаты (в % от числа опрошенных) представлены в виде диаграммы.</a:t>
            </a: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85727"/>
            <a:ext cx="8643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№ 12</a:t>
            </a:r>
          </a:p>
        </p:txBody>
      </p:sp>
      <p:pic>
        <p:nvPicPr>
          <p:cNvPr id="7" name="Рисунок 6" descr="G2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86058"/>
            <a:ext cx="8072494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62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14282" y="714356"/>
            <a:ext cx="8750206" cy="61436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Составьте план текста. Для этого выделите основные смысловые фрагменты текста и озаглавьте каждый из них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самом общем определении ценность – это всё, что значимо для человека и, следовательно, как бы «очеловечивается». С другой стороны, ценность способствует «возделыванию», культивированию самого человека. Ценности подразделяются на природные (всё, что существует в естественно-природной среде и имеет значение для человека – это и минеральное сырьё, и драгоценные камни, и чистый воздух, и чистая вода, лес и т.д.) и культурные (всё, что создал человек). В свою очередь, культурные ценности делятся на материальные и духовные, которые, в конечном итоге, и определяют материальную и духовную культуру.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Материальная культура включает в себя всю совокупность материальных культурных ценностей, а также процессы их создания, распределения и потребления,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85727"/>
            <a:ext cx="8643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№ 21</a:t>
            </a:r>
          </a:p>
        </p:txBody>
      </p:sp>
    </p:spTree>
    <p:extLst>
      <p:ext uri="{BB962C8B-B14F-4D97-AF65-F5344CB8AC3E}">
        <p14:creationId xmlns:p14="http://schemas.microsoft.com/office/powerpoint/2010/main" xmlns="" val="10250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14282" y="714356"/>
            <a:ext cx="8750206" cy="6143644"/>
          </a:xfrm>
        </p:spPr>
        <p:txBody>
          <a:bodyPr>
            <a:noAutofit/>
          </a:bodyPr>
          <a:lstStyle/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 призваны удовлетворять так называемые материальные потребности человека. Материальные потребности, вернее их удовлетворение, обеспечивают жизнедеятельность людей, создают необходимые условия для их существования – это потребность в пище, одежде, жилище, средствах передвижения, связи и т.д. Созданные материальные ценности и есть сфера материальной культуры.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Но эта сфера культуры не является определяющей для человека, т.е. самоцелью его существования и развития. Ведь человек живёт не для того, чтобы есть, а ест для того, чтобы жить. Жизнь человека – это его духовное существование. Так как человека отличает от других живых существ его разум (сознание), духовный мир, то определяющей сферой культуры становится духовная. </a:t>
            </a:r>
          </a:p>
          <a:p>
            <a:pPr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85727"/>
            <a:ext cx="8643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№ 21</a:t>
            </a:r>
          </a:p>
        </p:txBody>
      </p:sp>
    </p:spTree>
    <p:extLst>
      <p:ext uri="{BB962C8B-B14F-4D97-AF65-F5344CB8AC3E}">
        <p14:creationId xmlns:p14="http://schemas.microsoft.com/office/powerpoint/2010/main" xmlns="" val="10250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14282" y="714356"/>
            <a:ext cx="8750206" cy="61436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Духовные ценности призваны удовлетворять духовные потребности человека, т.е. способствовать развитию его духовного мира. И если материальные ценности, за редким исключением, скоротечны – дома, механизмы, одежда, транспортные средства и прочее, то духовные ценности могут быть вечными, пока существует человечество.</a:t>
            </a:r>
          </a:p>
          <a:p>
            <a:pPr algn="r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(Адаптировано по Б. Свешникову)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85727"/>
            <a:ext cx="8643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№ 21</a:t>
            </a:r>
          </a:p>
        </p:txBody>
      </p:sp>
    </p:spTree>
    <p:extLst>
      <p:ext uri="{BB962C8B-B14F-4D97-AF65-F5344CB8AC3E}">
        <p14:creationId xmlns:p14="http://schemas.microsoft.com/office/powerpoint/2010/main" xmlns="" val="10250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14282" y="714356"/>
            <a:ext cx="8750206" cy="6143644"/>
          </a:xfrm>
        </p:spPr>
        <p:txBody>
          <a:bodyPr>
            <a:noAutofit/>
          </a:bodyPr>
          <a:lstStyle/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автор называет ценностью? Как он характеризует природные ценности? Какие различия материальных и духовных ценностей упомянуты в тексте? (Укажите любые два различия.)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85727"/>
            <a:ext cx="8643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№ 22</a:t>
            </a:r>
          </a:p>
        </p:txBody>
      </p:sp>
    </p:spTree>
    <p:extLst>
      <p:ext uri="{BB962C8B-B14F-4D97-AF65-F5344CB8AC3E}">
        <p14:creationId xmlns:p14="http://schemas.microsoft.com/office/powerpoint/2010/main" xmlns="" val="15751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14282" y="714356"/>
            <a:ext cx="8750206" cy="6143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три процесса, по мнению автора, включает в себя материальная культура? Назовите и проиллюстрируйте примером каждый из этих процессов. (Каждый пример должен быть сформулирован развёрнуто.)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85727"/>
            <a:ext cx="8643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№ 23</a:t>
            </a:r>
          </a:p>
        </p:txBody>
      </p:sp>
    </p:spTree>
    <p:extLst>
      <p:ext uri="{BB962C8B-B14F-4D97-AF65-F5344CB8AC3E}">
        <p14:creationId xmlns:p14="http://schemas.microsoft.com/office/powerpoint/2010/main" xmlns="" val="28298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285727"/>
            <a:ext cx="8643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№ 24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sz="quarter" idx="14"/>
          </p:nvPr>
        </p:nvSpPr>
        <p:spPr bwMode="auto">
          <a:xfrm>
            <a:off x="214313" y="714375"/>
            <a:ext cx="850109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автор аргументирует определяющее значение духовной культуры в жизни человека? Согласны ли Вы с этой точкой зрения? Приведите два объяснения своей позиции.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2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14282" y="747392"/>
            <a:ext cx="8750206" cy="568200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85727"/>
            <a:ext cx="8643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Количество участников ОГЭ по учебному предмету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28662" y="2357430"/>
          <a:ext cx="7290945" cy="149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9"/>
                <a:gridCol w="1357322"/>
                <a:gridCol w="1469729"/>
                <a:gridCol w="1534935"/>
              </a:tblGrid>
              <a:tr h="518159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Участники ОГЭ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Выпускники текущего </a:t>
                      </a: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года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17323</a:t>
                      </a:r>
                    </a:p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15600</a:t>
                      </a:r>
                    </a:p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16636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62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14282" y="747392"/>
            <a:ext cx="8750206" cy="568200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85727"/>
            <a:ext cx="86439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Динамика результатов ОГЭ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Кемеровской области 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500174"/>
          <a:ext cx="8786876" cy="473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80"/>
                <a:gridCol w="2214578"/>
                <a:gridCol w="2286016"/>
                <a:gridCol w="207170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Получили оценку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 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(участники ОГЭ/%)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г. (участники ОГЭ/%)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(участники ОГЭ/%)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«2»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947/ 6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457/ 3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834/ 5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«3»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9244/ 59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5556/ 37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9176/ 55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«4»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5211/ 33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7849/ 52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6286/ 38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«5»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369/ 2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1166/ 8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340/ 2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Средний балл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3,7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3.4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62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393794" y="571480"/>
            <a:ext cx="8750206" cy="568200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:a16="http://schemas.microsoft.com/office/drawing/2014/main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id="{A4D1F5A9-5E93-4E0F-AC04-54C9B4B2A5E4}"/>
              </a:ext>
            </a:extLst>
          </p:cNvPr>
          <p:cNvGraphicFramePr/>
          <p:nvPr/>
        </p:nvGraphicFramePr>
        <p:xfrm>
          <a:off x="285720" y="214290"/>
          <a:ext cx="8643998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662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393794" y="571480"/>
            <a:ext cx="8750206" cy="568200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85727"/>
            <a:ext cx="8643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Процент выполнения зданий КИМ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071546"/>
          <a:ext cx="8501122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562"/>
                <a:gridCol w="2897222"/>
                <a:gridCol w="3643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 задания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сложности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Повышенной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сложности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Повышенной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сложности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Повышенной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сложности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Повышенной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сложности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62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393794" y="571480"/>
            <a:ext cx="8750206" cy="568200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85727"/>
            <a:ext cx="8643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Процент выполнения зданий КИМ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214422"/>
          <a:ext cx="857256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897222"/>
                <a:gridCol w="3643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 задания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 сложности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Повышенной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сложности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Повышенной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сложности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Повышенной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сложности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62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14282" y="747392"/>
            <a:ext cx="8750206" cy="568200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два из перечисленных понятий используются для обозначения принципов морали?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Милосердие, социализация, глобализация, гуманизм, гражданство.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Выпишите соответствующие понятия и раскройте смысл любого одного из них.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тексте КИМ 2019 г. такое задание отсутствовало. По своему содержанию данное задание напоминает задание № 1 КИМ ЕГЭ.</a:t>
            </a: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85727"/>
            <a:ext cx="8643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№ 1</a:t>
            </a:r>
          </a:p>
        </p:txBody>
      </p:sp>
    </p:spTree>
    <p:extLst>
      <p:ext uri="{BB962C8B-B14F-4D97-AF65-F5344CB8AC3E}">
        <p14:creationId xmlns:p14="http://schemas.microsoft.com/office/powerpoint/2010/main" xmlns="" val="42662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14282" y="714356"/>
            <a:ext cx="8750206" cy="571504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иллюстрации какой формы (вида) деятельности может быть использовано изображение мужчины на фотографии? (Укажите не конкретное, а наиболее общее название.) Объясните, в чём состоит сущность данной формы (вида) деятельности. Какова положительная роль данной деятельности в жизни человека? Как Вы думаете, какие качества необходимы мужчине, изображённому на фотографии, для того чтобы его деятельность была успешной?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85727"/>
            <a:ext cx="8643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№ 5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57686" y="785794"/>
            <a:ext cx="47863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14356"/>
            <a:ext cx="557216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983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14282" y="928670"/>
            <a:ext cx="8750206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Ученице 9 класса Кларе пришло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СМС-сообщение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неизвестного абонента: «Пополняя счёт на телефон моего дедушки, я случайно перепутала номер, пожалуйста, верните мне 450 рублей». Далее 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СМС-сообщении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указан номер телефона, который отличается от номера, с которого пришло сообщение, и совсем не похож на номер мобильного телефона Клары.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чём состоит опасность данной ситуации для личных финансов Клары? Как ей правильно поступить в данной ситуации?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85727"/>
            <a:ext cx="8643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Задание № 6</a:t>
            </a:r>
          </a:p>
        </p:txBody>
      </p:sp>
    </p:spTree>
    <p:extLst>
      <p:ext uri="{BB962C8B-B14F-4D97-AF65-F5344CB8AC3E}">
        <p14:creationId xmlns:p14="http://schemas.microsoft.com/office/powerpoint/2010/main" xmlns="" val="42662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905</TotalTime>
  <Words>645</Words>
  <Application>Microsoft Office PowerPoint</Application>
  <PresentationFormat>Экран (4:3)</PresentationFormat>
  <Paragraphs>174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Итоги ОГЭ по обществознанию 2022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17.01.2020 г. в Парламенте Кузбасса состоялось общественное обсуждение проекта обновленного герба региона.</dc:title>
  <dc:creator>Светлана</dc:creator>
  <cp:lastModifiedBy>Админ</cp:lastModifiedBy>
  <cp:revision>110</cp:revision>
  <dcterms:created xsi:type="dcterms:W3CDTF">2020-01-19T04:13:36Z</dcterms:created>
  <dcterms:modified xsi:type="dcterms:W3CDTF">2022-09-13T13:01:44Z</dcterms:modified>
</cp:coreProperties>
</file>