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AA383C30-5C06-43DA-85D7-854733CC90F9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  <p14:sldId id="273"/>
            <p14:sldId id="274"/>
            <p14:sldId id="275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906" autoAdjust="0"/>
  </p:normalViewPr>
  <p:slideViewPr>
    <p:cSldViewPr snapToGrid="0">
      <p:cViewPr varScale="1">
        <p:scale>
          <a:sx n="110" d="100"/>
          <a:sy n="110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9B5344E-F4FE-43AE-9EEF-D4E3A9F801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12730A4-80DA-4B1B-B228-9FB4974348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D1BDAE4-003C-4568-9A4E-8AD20E6268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0317E-280F-454E-A680-E6586B702695}" type="datetimeFigureOut">
              <a:rPr lang="ru-RU" smtClean="0"/>
              <a:t>23.08.2022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F0E7AA2-B5F1-408F-B961-CA373D8D59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A305D48-2F08-420A-B00B-96BD4C475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F41A6-C282-4D96-8BCF-5A2375C668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2582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8A2C7CD-AB59-4944-9FAF-804242639A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6C07954-124E-4A96-9FD1-58F06E2D29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062728D-1631-4FBE-8AA9-F564F079B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0317E-280F-454E-A680-E6586B702695}" type="datetimeFigureOut">
              <a:rPr lang="ru-RU" smtClean="0"/>
              <a:t>23.08.2022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5127AD9-791D-4C50-8955-3CD0B0E23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5D21FD8-8640-4261-811D-80405D3DC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F41A6-C282-4D96-8BCF-5A2375C668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268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6707B463-D0CE-404D-AAE9-92686AE702F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BE6E7F6-2BC5-40D1-BB92-08A358DC3A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229C539-57AF-4412-9D64-7382CDFF16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0317E-280F-454E-A680-E6586B702695}" type="datetimeFigureOut">
              <a:rPr lang="ru-RU" smtClean="0"/>
              <a:t>23.08.2022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C685626-6CF7-4FF1-9077-1E918CCA17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444E9B7-FA3A-4525-89B0-6DD278D9A3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F41A6-C282-4D96-8BCF-5A2375C668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1602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8FFC81-500C-4DB5-8B51-0D506BFDBC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C125963-F222-4367-8385-DE540FF85E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00BBDE2-8D6A-40E8-8B93-EE60481112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0317E-280F-454E-A680-E6586B702695}" type="datetimeFigureOut">
              <a:rPr lang="ru-RU" smtClean="0"/>
              <a:t>23.08.2022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8898D88-96A3-444C-8320-E520908C88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754B419-BF54-45A6-AAB6-DAB5E8F215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F41A6-C282-4D96-8BCF-5A2375C668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0506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CD2D0AD-6554-4D58-A9F4-DDD4C86037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13A52BF-1013-447E-BDCB-99D13B1494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6CD3DD3-0DF1-4DFE-B78E-4B6A10E1F7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0317E-280F-454E-A680-E6586B702695}" type="datetimeFigureOut">
              <a:rPr lang="ru-RU" smtClean="0"/>
              <a:t>23.08.2022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612E639-6502-40A7-8667-4AE794363D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7D9A58F-04B2-490A-84FD-6A1D40052E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F41A6-C282-4D96-8BCF-5A2375C668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124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86E9617-718A-4A9B-9C85-3385B4DF5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B9B1A24-8DAD-4FA4-BEDC-C2B6BF7742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FDBFF27-A2DA-4836-AB41-64B8033806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746666A-9EE8-41FD-A638-52AB4A2F3E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0317E-280F-454E-A680-E6586B702695}" type="datetimeFigureOut">
              <a:rPr lang="ru-RU" smtClean="0"/>
              <a:t>23.08.2022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E544B80-9EF2-4CF1-B0AF-25821EC46B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DE350AB-872B-4938-A160-DFA2ACE81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F41A6-C282-4D96-8BCF-5A2375C668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9068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D92D79C-625F-4D91-B22A-2F2F10226E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1DA3797-71DB-46CC-9540-E330BE2AB9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B8EE888-693C-4C1E-9EE6-BBAB2875D3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A838A85A-37CF-4C88-8E57-220B66BE80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F6A63784-7415-43D8-A346-5822637581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E7E8D62C-81A7-4C45-A6D3-5414E8D2B5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0317E-280F-454E-A680-E6586B702695}" type="datetimeFigureOut">
              <a:rPr lang="ru-RU" smtClean="0"/>
              <a:t>23.08.2022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ECEC2761-F271-48AB-8AD5-8D738FF941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CBE51040-9213-408A-AB00-76B7A6A9AC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F41A6-C282-4D96-8BCF-5A2375C668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6684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DDCE1CF-F16C-4DDA-8493-37B90B8EA2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1714CA63-A9CA-4182-9257-8CA525B2A8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0317E-280F-454E-A680-E6586B702695}" type="datetimeFigureOut">
              <a:rPr lang="ru-RU" smtClean="0"/>
              <a:t>23.08.2022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9435A617-7172-4674-8182-5DB1A8C5D2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2293A4C0-0DF6-45B3-8CD2-A27FFAD6F2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F41A6-C282-4D96-8BCF-5A2375C668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3996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80F04CD8-7F29-4F1B-A953-676466F7C7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0317E-280F-454E-A680-E6586B702695}" type="datetimeFigureOut">
              <a:rPr lang="ru-RU" smtClean="0"/>
              <a:t>23.08.2022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CBC85BE2-9766-4701-86EA-549818CEDD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EA760C4-4896-46B1-9E77-379D5EBDFE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F41A6-C282-4D96-8BCF-5A2375C668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8224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CE56DDD-03F4-4759-9D41-E6EFF3B35C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3F40FD6-CFBC-48E9-A56A-3B2EB46326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38BF46E-25C4-4271-B8A1-A115CAB148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23DABF9-22CF-4407-8630-CF76916A28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0317E-280F-454E-A680-E6586B702695}" type="datetimeFigureOut">
              <a:rPr lang="ru-RU" smtClean="0"/>
              <a:t>23.08.2022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2F94B1D-C5A1-49CC-9596-8207B5C6A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95DA8F6-DED6-4709-8DBA-CA8C3DE0FD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F41A6-C282-4D96-8BCF-5A2375C668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415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EFF62A-6C3F-46D8-834A-D24AE57803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F5E56F59-6DCC-4DB4-AB86-A7299A2A05C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BFDF11A-66FD-450B-BB07-2309A6F313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5BD1A2E-EA45-42F6-9A90-DA8E9200B7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0317E-280F-454E-A680-E6586B702695}" type="datetimeFigureOut">
              <a:rPr lang="ru-RU" smtClean="0"/>
              <a:t>23.08.2022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7A364F8-1EE9-4EE4-A352-0998E36DA5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C702403-BFE4-40DB-B607-03870E4F1D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F41A6-C282-4D96-8BCF-5A2375C668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2760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6DC78B3-06C3-4419-80D4-A750F906F6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F521742-E279-45A7-B0FE-2E022CAB84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9EA1A85-AFA7-414F-839F-954E6158FA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0317E-280F-454E-A680-E6586B702695}" type="datetimeFigureOut">
              <a:rPr lang="ru-RU" smtClean="0"/>
              <a:t>23.08.2022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BCA58CB-D094-44DD-AF5D-1AF2E08155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E66EC2A-312B-4AD9-B1DF-0911B09AAF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2F41A6-C282-4D96-8BCF-5A2375C668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0103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41F2007-4289-46D3-84AB-D7637FD9829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Итоги ЕГЭ 2022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1CB3816-E304-465E-8198-AA5A7D79CA3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История</a:t>
            </a:r>
          </a:p>
        </p:txBody>
      </p:sp>
    </p:spTree>
    <p:extLst>
      <p:ext uri="{BB962C8B-B14F-4D97-AF65-F5344CB8AC3E}">
        <p14:creationId xmlns:p14="http://schemas.microsoft.com/office/powerpoint/2010/main" val="22261446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ED283DF0-1A31-49F7-B628-ACBE020C31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0003320"/>
              </p:ext>
            </p:extLst>
          </p:nvPr>
        </p:nvGraphicFramePr>
        <p:xfrm>
          <a:off x="801189" y="496389"/>
          <a:ext cx="10537372" cy="579990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21728">
                  <a:extLst>
                    <a:ext uri="{9D8B030D-6E8A-4147-A177-3AD203B41FA5}">
                      <a16:colId xmlns:a16="http://schemas.microsoft.com/office/drawing/2014/main" val="3561365748"/>
                    </a:ext>
                  </a:extLst>
                </a:gridCol>
                <a:gridCol w="1779547">
                  <a:extLst>
                    <a:ext uri="{9D8B030D-6E8A-4147-A177-3AD203B41FA5}">
                      <a16:colId xmlns:a16="http://schemas.microsoft.com/office/drawing/2014/main" val="1091211974"/>
                    </a:ext>
                  </a:extLst>
                </a:gridCol>
                <a:gridCol w="1352412">
                  <a:extLst>
                    <a:ext uri="{9D8B030D-6E8A-4147-A177-3AD203B41FA5}">
                      <a16:colId xmlns:a16="http://schemas.microsoft.com/office/drawing/2014/main" val="2698484684"/>
                    </a:ext>
                  </a:extLst>
                </a:gridCol>
                <a:gridCol w="1208269">
                  <a:extLst>
                    <a:ext uri="{9D8B030D-6E8A-4147-A177-3AD203B41FA5}">
                      <a16:colId xmlns:a16="http://schemas.microsoft.com/office/drawing/2014/main" val="558217816"/>
                    </a:ext>
                  </a:extLst>
                </a:gridCol>
                <a:gridCol w="1348173">
                  <a:extLst>
                    <a:ext uri="{9D8B030D-6E8A-4147-A177-3AD203B41FA5}">
                      <a16:colId xmlns:a16="http://schemas.microsoft.com/office/drawing/2014/main" val="964270936"/>
                    </a:ext>
                  </a:extLst>
                </a:gridCol>
                <a:gridCol w="1276101">
                  <a:extLst>
                    <a:ext uri="{9D8B030D-6E8A-4147-A177-3AD203B41FA5}">
                      <a16:colId xmlns:a16="http://schemas.microsoft.com/office/drawing/2014/main" val="1534559194"/>
                    </a:ext>
                  </a:extLst>
                </a:gridCol>
                <a:gridCol w="1275041">
                  <a:extLst>
                    <a:ext uri="{9D8B030D-6E8A-4147-A177-3AD203B41FA5}">
                      <a16:colId xmlns:a16="http://schemas.microsoft.com/office/drawing/2014/main" val="1881747103"/>
                    </a:ext>
                  </a:extLst>
                </a:gridCol>
                <a:gridCol w="1276101">
                  <a:extLst>
                    <a:ext uri="{9D8B030D-6E8A-4147-A177-3AD203B41FA5}">
                      <a16:colId xmlns:a16="http://schemas.microsoft.com/office/drawing/2014/main" val="2604541770"/>
                    </a:ext>
                  </a:extLst>
                </a:gridCol>
              </a:tblGrid>
              <a:tr h="966652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None/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indent="42545"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Задание на работу с иллюстративным материалом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indent="-7112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extLst>
                  <a:ext uri="{0D108BD9-81ED-4DB2-BD59-A6C34878D82A}">
                    <a16:rowId xmlns:a16="http://schemas.microsoft.com/office/drawing/2014/main" val="3072984131"/>
                  </a:ext>
                </a:extLst>
              </a:tr>
              <a:tr h="2174965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None/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indent="42545"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Задание по истории Великой Отечественной войны, предполагающее анализ двух исторических источников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indent="-7112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extLst>
                  <a:ext uri="{0D108BD9-81ED-4DB2-BD59-A6C34878D82A}">
                    <a16:rowId xmlns:a16="http://schemas.microsoft.com/office/drawing/2014/main" val="1325045781"/>
                  </a:ext>
                </a:extLst>
              </a:tr>
              <a:tr h="1208315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None/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indent="42545"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Задание на установление причинно- следственных связей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indent="-7112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extLst>
                  <a:ext uri="{0D108BD9-81ED-4DB2-BD59-A6C34878D82A}">
                    <a16:rowId xmlns:a16="http://schemas.microsoft.com/office/drawing/2014/main" val="3391906284"/>
                  </a:ext>
                </a:extLst>
              </a:tr>
              <a:tr h="966652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None/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indent="42545"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Задание на работу с историческими понятиями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indent="-7112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extLst>
                  <a:ext uri="{0D108BD9-81ED-4DB2-BD59-A6C34878D82A}">
                    <a16:rowId xmlns:a16="http://schemas.microsoft.com/office/drawing/2014/main" val="1105332863"/>
                  </a:ext>
                </a:extLst>
              </a:tr>
              <a:tr h="483325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None/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indent="42545"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Задание на аргументацию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indent="-7112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extLst>
                  <a:ext uri="{0D108BD9-81ED-4DB2-BD59-A6C34878D82A}">
                    <a16:rowId xmlns:a16="http://schemas.microsoft.com/office/drawing/2014/main" val="31579969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01223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D9EA564-EF1A-4A1C-873D-33E2625A6E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Анализ выполнения заданий КИМ 2022 г. показывает: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CA93D7E-F7F8-49C4-B854-95A8CB74BC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Наибольшую сложность для учащихся представляли задания: №19 (задание на аргументацию) и задание №7 (Задание на установление соответствия между памятниками культуры и их характеристиками).</a:t>
            </a:r>
          </a:p>
          <a:p>
            <a:pPr lvl="0"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№7 относилось к заданиям базового уровня сложности, при этом уровень его выполнения составил лишь 38%, что свидетельствует о пробелах в знаниях учеников по теме история культуры.</a:t>
            </a:r>
          </a:p>
          <a:p>
            <a:pPr lvl="0"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Задания повышенного и высокого уровня сложности все выполнены выше 15%.</a:t>
            </a:r>
          </a:p>
          <a:p>
            <a:pPr lvl="0"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данных таблицы показывает, что в группе, не преодолевшей минимальный балл, трудностей относительно не вызвали только 3 задания. Такие задания, как 6 (Задание на анализ исторического источника (множественный выбор)), 10 (Работа с исторической картой) и 13 (Задание на анализ исторического источника).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073641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5350695-E29B-405E-AE56-9EA307F02D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3771" y="478971"/>
            <a:ext cx="10570029" cy="5697992"/>
          </a:xfrm>
        </p:spPr>
        <p:txBody>
          <a:bodyPr>
            <a:normAutofit fontScale="85000" lnSpcReduction="20000"/>
          </a:bodyPr>
          <a:lstStyle/>
          <a:p>
            <a:pPr lvl="0"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группе от минимального порога до 61 балла трудности вызвали следующие задания первой: 2 (Задание на установление хронологической последовательности), 3 (Задание на установление соответствия между событиями (явлениями, процессами) и историческими фактами), 5 (Задание на установление соответствия между событиями и историческими деятелями), 7 (Задание на установление соответствия между памятниками культуры и их характеристиками), 8 (Работа с исторической картой), 9 (Работа с исторической картой), 11 (Работа с исторической картой). Во второй части наиболее проблемными заданиями для данной группы учеников оказались следующие: 12 (Задание на анализ исторического источника), 14 (Задание на работу с иллюстративным материалом), 15 (Задание на работу с иллюстративным материалом), 17 (Задание на установление причинно- следственных связей), 18 (Задание на работу с историческими понятиями), 19 (Задание на аргументацию). Все эти задания были выполнены на уровне менее 50%.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группе выпускников, набравших от 61 до 80 баллов, затруднения вызвали следующие задания: 7 (Задание на установление соответствия между памятниками культуры и их характеристиками), 11 (Работа с исторической картой), 15 (Задание на работу с иллюстративным материалом), 19 (Задание на аргументацию). </a:t>
            </a:r>
          </a:p>
        </p:txBody>
      </p:sp>
    </p:spTree>
    <p:extLst>
      <p:ext uri="{BB962C8B-B14F-4D97-AF65-F5344CB8AC3E}">
        <p14:creationId xmlns:p14="http://schemas.microsoft.com/office/powerpoint/2010/main" val="24346391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EAE9E4F-EC5F-4AD5-A15C-890DDE214A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5394" y="531223"/>
            <a:ext cx="10648406" cy="5645740"/>
          </a:xfrm>
        </p:spPr>
        <p:txBody>
          <a:bodyPr>
            <a:normAutofit fontScale="85000" lnSpcReduction="20000"/>
          </a:bodyPr>
          <a:lstStyle/>
          <a:p>
            <a:pPr lvl="0"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Совпадение более слабых результатов по заданиям 7, 11, 15, 17 и 19 в двух группах сдающих предмет свидетельствует о проблемах в подготовке к заданиям такого типа в образовательных учреждениях области.</a:t>
            </a:r>
          </a:p>
          <a:p>
            <a:pPr lvl="0"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группе выпускников, набравших от 81 до 100 баллов, результаты выполнения почти всех заданий стабильно высокие. В целом они находятся в диапазоне от 90% до 100%. Есть только одно задание, которое вызвало некоторое затруднение. Это задание 19 (Задание на аргументацию). По этому заданию процент выполнения в данной группе составляет около 72%.</a:t>
            </a:r>
          </a:p>
          <a:p>
            <a:pPr lvl="0"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выполнения заданий части 1 довольно высок. Особенно успешно выпускники справляются с заданиями: 10 (Работа с исторической картой); 1 (Задание на установление соответствия элементов двух информационных рядов); 4 (Задание на заполнение таблицы элементами предложенного списка). </a:t>
            </a:r>
          </a:p>
          <a:p>
            <a:pPr lvl="0"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выполнения задания части 2 можно считать удовлетворительным. Лучше всего выпускники справлялись с заданиями: 13 (Задание на анализ исторического источника) – около 84%; 16 (Задание по истории Великой Отечественной войны, предполагающее анализ двух исторических источников) – 66%. Выпускники ориентируются в исторических событиях каждого из предложенных периодов, знают историческую терминологию, умеют выделять исторические факты из источника.</a:t>
            </a:r>
          </a:p>
        </p:txBody>
      </p:sp>
    </p:spTree>
    <p:extLst>
      <p:ext uri="{BB962C8B-B14F-4D97-AF65-F5344CB8AC3E}">
        <p14:creationId xmlns:p14="http://schemas.microsoft.com/office/powerpoint/2010/main" val="11861520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37300CA-6241-4F16-821E-DC8421897A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13212"/>
            <a:ext cx="10515600" cy="1325563"/>
          </a:xfrm>
        </p:spPr>
        <p:txBody>
          <a:bodyPr/>
          <a:lstStyle/>
          <a:p>
            <a:r>
              <a:rPr lang="ru-RU" dirty="0"/>
              <a:t>Анализ второй части ЕГЭ 2022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AFF699E6-A37A-44F8-9603-CC8010ACA034}"/>
              </a:ext>
            </a:extLst>
          </p:cNvPr>
          <p:cNvSpPr/>
          <p:nvPr/>
        </p:nvSpPr>
        <p:spPr>
          <a:xfrm>
            <a:off x="603068" y="854369"/>
            <a:ext cx="11406051" cy="59137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 литературного произведения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«Сильвестр, исцеляя душу царя от проказы, исправлял его развращённый ум, наставляя его на истинную стезю. Сильвестру содействовал в этом и благородный юноша Алексей Адашев. В то время он был любим и самим царём. Прежде всего они отдалили от него тех его приспешников, которые вместе с ним зло творили, а самого царя укротили страхом перед Богом.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Сильвестр и Адашев подобрали царю различных советников: одних – мужей разумных и добродетельных, умудрённых летами и благочестием украшенных… других – среднего возраста, добрых и храбрых. Те и другие были сведущи в военных и земских делах, и царь в дружбе и приязни с ними решал все дела с общего совета. Пока царь любит Совет и советников, он сохраняет душу свою; если же не возлюбит сего, то может пропасть, так как управлять следует, не склоняясь к естественным бессловесным влечениям, а совместным советом и рассуждением. Всё великое в государстве совершалось благодаря их советам: с их помощью вершился нелицеприятный и праведный суд, равный как для убогого, так и для богатого, что бывает для государства наилучшим. Воеводами назначались искусные и храбрые мужи, и военные чины над конными и пешими полками давались тем воинам, которые мужественно сражались с врагами и в битвах руки окровавили во вражеской крови. Таких воинов награждали движимым и недвижимым имуществом, а некоторых самых искусных возводили в высшие чины. А тунеядцев, и всяких паразитов, и прихлебателей, и товарищей по трапезам, которые только шутовством кормились да те обеды хаяли, не только не жаловали, но и прогоняли вместе со скоморохами и другими, им подобными. Только мужество и храбрость почитались и вознаграждались. За мужество и храбрость одаривали по достоинству каждого человека».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80470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D88CC8C-EBC3-4890-B445-B36366D2C8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7977" y="487680"/>
            <a:ext cx="10665823" cy="5689283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12. Назовите царя, о котором идёт речь. Какое название получил Совет, упомянутый в тексте? Укажите десятилетие, на которое пришлась </a:t>
            </a:r>
            <a:r>
              <a:rPr lang="ru-RU" dirty="0" err="1">
                <a:highlight>
                  <a:srgbClr val="FFFF00"/>
                </a:highlight>
              </a:rPr>
              <a:t>бόльшая</a:t>
            </a:r>
            <a:r>
              <a:rPr lang="ru-RU" dirty="0"/>
              <a:t> часть деятельности этого Совета.</a:t>
            </a:r>
          </a:p>
          <a:p>
            <a:pPr marL="0" indent="0">
              <a:buNone/>
            </a:pPr>
            <a:r>
              <a:rPr lang="ru-RU" dirty="0"/>
              <a:t>13. Каковы, по мнению автора, положительные результаты деятельности Совета, о котором идёт речь в отрывке? Укажите любые три результата. При ответе избегайте цитирования избыточного текста, не содержащего положений, которые должны быть приведены по условию задания.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910114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B76A119C-21F0-47F3-A87C-EE282A625E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6543" y="290108"/>
            <a:ext cx="5549457" cy="3930335"/>
          </a:xfrm>
          <a:prstGeom prst="rect">
            <a:avLst/>
          </a:prstGeom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2563C86C-C03B-47B0-B2D0-E50CDA33BE41}"/>
              </a:ext>
            </a:extLst>
          </p:cNvPr>
          <p:cNvSpPr/>
          <p:nvPr/>
        </p:nvSpPr>
        <p:spPr>
          <a:xfrm>
            <a:off x="653143" y="4492174"/>
            <a:ext cx="972747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TimesNewRomanPSMT"/>
              </a:rPr>
              <a:t>14 </a:t>
            </a:r>
            <a:r>
              <a:rPr lang="ru-RU" dirty="0">
                <a:latin typeface="TimesNewRomanPSMT"/>
              </a:rPr>
              <a:t>Укажите название города, юбилею основания которого посвящена марка.</a:t>
            </a:r>
          </a:p>
          <a:p>
            <a:r>
              <a:rPr lang="ru-RU" dirty="0">
                <a:latin typeface="TimesNewRomanPSMT"/>
              </a:rPr>
              <a:t>Используя изображение, приведите одно любое обоснование Вашего ответа.</a:t>
            </a:r>
          </a:p>
          <a:p>
            <a:endParaRPr lang="ru-RU" i="1" dirty="0"/>
          </a:p>
          <a:p>
            <a:r>
              <a:rPr lang="en-US" i="1" dirty="0"/>
              <a:t>N.B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Элемент ответа 1 может быть засчитан только при условии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отсутствия неверных позиций в этом элементе наряду с верной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Название города указано неправильно / не указано независимо от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наличия обоснования</a:t>
            </a:r>
          </a:p>
        </p:txBody>
      </p:sp>
    </p:spTree>
    <p:extLst>
      <p:ext uri="{BB962C8B-B14F-4D97-AF65-F5344CB8AC3E}">
        <p14:creationId xmlns:p14="http://schemas.microsoft.com/office/powerpoint/2010/main" val="27981959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0977FDE9-65F5-4C7F-9892-EF8FB91CECC5}"/>
              </a:ext>
            </a:extLst>
          </p:cNvPr>
          <p:cNvSpPr/>
          <p:nvPr/>
        </p:nvSpPr>
        <p:spPr>
          <a:xfrm>
            <a:off x="557349" y="211745"/>
            <a:ext cx="1100763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TimesNewRomanPSMT"/>
              </a:rPr>
              <a:t>15/ </a:t>
            </a:r>
            <a:r>
              <a:rPr lang="ru-RU" dirty="0">
                <a:latin typeface="TimesNewRomanPSMT"/>
              </a:rPr>
              <a:t>Какой из представленных ниже памятников архитектуры был создан в том</a:t>
            </a:r>
            <a:r>
              <a:rPr lang="en-US" dirty="0">
                <a:latin typeface="TimesNewRomanPSMT"/>
              </a:rPr>
              <a:t> </a:t>
            </a:r>
            <a:r>
              <a:rPr lang="ru-RU" dirty="0">
                <a:latin typeface="TimesNewRomanPSMT"/>
              </a:rPr>
              <a:t>же веке, когда произошло событие, юбилею которого посвящена марка?</a:t>
            </a:r>
          </a:p>
          <a:p>
            <a:r>
              <a:rPr lang="ru-RU" dirty="0">
                <a:latin typeface="TimesNewRomanPSMT"/>
              </a:rPr>
              <a:t>В ответе </a:t>
            </a:r>
            <a:r>
              <a:rPr lang="ru-RU" dirty="0">
                <a:highlight>
                  <a:srgbClr val="FFFF00"/>
                </a:highlight>
                <a:latin typeface="TimesNewRomanPSMT"/>
              </a:rPr>
              <a:t>запишите цифру</a:t>
            </a:r>
            <a:r>
              <a:rPr lang="ru-RU" dirty="0">
                <a:latin typeface="TimesNewRomanPSMT"/>
              </a:rPr>
              <a:t>, которой обозначен этот памятник архитектуры.</a:t>
            </a:r>
            <a:r>
              <a:rPr lang="en-US" dirty="0">
                <a:latin typeface="TimesNewRomanPSMT"/>
              </a:rPr>
              <a:t> </a:t>
            </a:r>
            <a:r>
              <a:rPr lang="ru-RU" dirty="0">
                <a:latin typeface="TimesNewRomanPSMT"/>
              </a:rPr>
              <a:t>Назовите князя, по приказу которого был построен данный памятник</a:t>
            </a:r>
            <a:r>
              <a:rPr lang="en-US" dirty="0">
                <a:latin typeface="TimesNewRomanPSMT"/>
              </a:rPr>
              <a:t> </a:t>
            </a:r>
            <a:r>
              <a:rPr lang="ru-RU" dirty="0">
                <a:latin typeface="TimesNewRomanPSMT"/>
              </a:rPr>
              <a:t>архитектуры.</a:t>
            </a:r>
            <a:endParaRPr lang="en-US" dirty="0">
              <a:latin typeface="TimesNewRomanPSMT"/>
            </a:endParaRPr>
          </a:p>
          <a:p>
            <a:r>
              <a:rPr lang="ru-RU" i="1" dirty="0"/>
              <a:t>Каждый элемент может быть засчитан только при условии</a:t>
            </a:r>
            <a:r>
              <a:rPr lang="en-US" i="1" dirty="0"/>
              <a:t> </a:t>
            </a:r>
            <a:r>
              <a:rPr lang="ru-RU" i="1" dirty="0"/>
              <a:t>отсутствия неверных позиций в этом элементе наряду с верной</a:t>
            </a:r>
            <a:r>
              <a:rPr lang="en-US" i="1" dirty="0"/>
              <a:t>. </a:t>
            </a:r>
            <a:r>
              <a:rPr lang="ru-RU" dirty="0"/>
              <a:t>Цифра указана неправильно / не указана независимо от указания</a:t>
            </a:r>
          </a:p>
          <a:p>
            <a:r>
              <a:rPr lang="ru-RU" dirty="0"/>
              <a:t>князя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086A8BDB-7246-4147-89B2-92EA58ED9A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4658" y="2161554"/>
            <a:ext cx="5296351" cy="4484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93164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0B2F7707-DA6F-48C0-BBB3-56F2DCD206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6682" y="201942"/>
            <a:ext cx="6801269" cy="6285944"/>
          </a:xfrm>
          <a:prstGeom prst="rect">
            <a:avLst/>
          </a:prstGeom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11DFDB09-8038-4B74-9D01-2137776BEB18}"/>
              </a:ext>
            </a:extLst>
          </p:cNvPr>
          <p:cNvSpPr/>
          <p:nvPr/>
        </p:nvSpPr>
        <p:spPr>
          <a:xfrm>
            <a:off x="7384868" y="594922"/>
            <a:ext cx="435428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TimesNewRomanPSMT"/>
              </a:rPr>
              <a:t>16. </a:t>
            </a:r>
            <a:r>
              <a:rPr lang="ru-RU" dirty="0">
                <a:latin typeface="TimesNewRomanPSMT"/>
              </a:rPr>
              <a:t>Укажите город, название которого пропущено в обоих отрывках. Укажите</a:t>
            </a:r>
          </a:p>
          <a:p>
            <a:r>
              <a:rPr lang="ru-RU" dirty="0">
                <a:latin typeface="TimesNewRomanPSMT"/>
              </a:rPr>
              <a:t>год, в котором город, название которого пропущено в обоих отрывках, был</a:t>
            </a:r>
          </a:p>
          <a:p>
            <a:r>
              <a:rPr lang="ru-RU" dirty="0">
                <a:latin typeface="TimesNewRomanPSMT"/>
              </a:rPr>
              <a:t>освобождён от фашистских захватчиков. Какое последствие потери Крыма</a:t>
            </a:r>
          </a:p>
          <a:p>
            <a:r>
              <a:rPr lang="ru-RU" dirty="0">
                <a:latin typeface="TimesNewRomanPSMT"/>
              </a:rPr>
              <a:t>нашими войсками, облегчившее общую обстановку для немецких войск,</a:t>
            </a:r>
          </a:p>
          <a:p>
            <a:r>
              <a:rPr lang="ru-RU" dirty="0">
                <a:latin typeface="TimesNewRomanPSMT"/>
              </a:rPr>
              <a:t>называет автор одного из источников?</a:t>
            </a:r>
            <a:endParaRPr lang="en-US" dirty="0">
              <a:latin typeface="TimesNewRomanPSMT"/>
            </a:endParaRPr>
          </a:p>
          <a:p>
            <a:r>
              <a:rPr lang="en-US" dirty="0">
                <a:latin typeface="TimesNewRomanPSMT"/>
              </a:rPr>
              <a:t>N.B. </a:t>
            </a:r>
            <a:r>
              <a:rPr lang="ru-RU" i="1" dirty="0"/>
              <a:t>Каждый из элементов ответа 1 и 2 может быть засчитан</a:t>
            </a:r>
            <a:r>
              <a:rPr lang="en-US" i="1" dirty="0"/>
              <a:t> </a:t>
            </a:r>
            <a:r>
              <a:rPr lang="ru-RU" i="1" dirty="0"/>
              <a:t>только при условии отсутствия неверных позиций в этом</a:t>
            </a:r>
            <a:r>
              <a:rPr lang="en-US" i="1" dirty="0"/>
              <a:t> </a:t>
            </a:r>
            <a:r>
              <a:rPr lang="ru-RU" i="1" dirty="0"/>
              <a:t>элементе наряду с верной.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50063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9E7B6153-881D-49B6-B5EB-8ACF24180B97}"/>
              </a:ext>
            </a:extLst>
          </p:cNvPr>
          <p:cNvSpPr/>
          <p:nvPr/>
        </p:nvSpPr>
        <p:spPr>
          <a:xfrm>
            <a:off x="635725" y="356439"/>
            <a:ext cx="1086829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TimesNewRomanPSMT"/>
              </a:rPr>
              <a:t>17. </a:t>
            </a:r>
            <a:r>
              <a:rPr lang="ru-RU" dirty="0">
                <a:latin typeface="TimesNewRomanPSMT"/>
              </a:rPr>
              <a:t>В январе 1918 г. ВЦИК, в котором большевики имели большинство, принял</a:t>
            </a:r>
            <a:r>
              <a:rPr lang="en-US" dirty="0">
                <a:latin typeface="TimesNewRomanPSMT"/>
              </a:rPr>
              <a:t> </a:t>
            </a:r>
            <a:r>
              <a:rPr lang="ru-RU" dirty="0">
                <a:latin typeface="TimesNewRomanPSMT"/>
              </a:rPr>
              <a:t>декрет о роспуске Учредительного собрания. Укажите три любых</a:t>
            </a:r>
            <a:r>
              <a:rPr lang="en-US" dirty="0">
                <a:latin typeface="TimesNewRomanPSMT"/>
              </a:rPr>
              <a:t> </a:t>
            </a:r>
            <a:r>
              <a:rPr lang="ru-RU" dirty="0">
                <a:highlight>
                  <a:srgbClr val="FFFF00"/>
                </a:highlight>
                <a:latin typeface="TimesNewRomanPSMT"/>
              </a:rPr>
              <a:t>последствия</a:t>
            </a:r>
            <a:r>
              <a:rPr lang="ru-RU" dirty="0">
                <a:latin typeface="TimesNewRomanPSMT"/>
              </a:rPr>
              <a:t> данного события.</a:t>
            </a:r>
            <a:endParaRPr lang="ru-RU" dirty="0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B8A8FA61-DD79-4D57-AF82-421D596DEE47}"/>
              </a:ext>
            </a:extLst>
          </p:cNvPr>
          <p:cNvSpPr/>
          <p:nvPr/>
        </p:nvSpPr>
        <p:spPr>
          <a:xfrm>
            <a:off x="635724" y="1228973"/>
            <a:ext cx="10668001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NewRomanPSMT"/>
              </a:rPr>
              <a:t>Используя знания по истории России, раскройте смысл понятия «рекрутская</a:t>
            </a:r>
            <a:r>
              <a:rPr lang="en-US" dirty="0">
                <a:latin typeface="TimesNewRomanPSMT"/>
              </a:rPr>
              <a:t> </a:t>
            </a:r>
            <a:r>
              <a:rPr lang="ru-RU" dirty="0">
                <a:latin typeface="TimesNewRomanPSMT"/>
              </a:rPr>
              <a:t>повинность». Приведите один исторический факт, конкретизирующий</a:t>
            </a:r>
            <a:r>
              <a:rPr lang="en-US" dirty="0">
                <a:latin typeface="TimesNewRomanPSMT"/>
              </a:rPr>
              <a:t> </a:t>
            </a:r>
            <a:r>
              <a:rPr lang="ru-RU" dirty="0">
                <a:latin typeface="TimesNewRomanPSMT"/>
              </a:rPr>
              <a:t>данное понятие применительно к истории России. Приведённый факт не</a:t>
            </a:r>
            <a:r>
              <a:rPr lang="en-US" dirty="0">
                <a:latin typeface="TimesNewRomanPSMT"/>
              </a:rPr>
              <a:t> </a:t>
            </a:r>
            <a:r>
              <a:rPr lang="ru-RU" dirty="0">
                <a:latin typeface="TimesNewRomanPSMT"/>
              </a:rPr>
              <a:t>должен содержаться в данном Вами определении понятия.</a:t>
            </a:r>
            <a:endParaRPr lang="en-US" dirty="0">
              <a:latin typeface="TimesNewRomanPSMT"/>
            </a:endParaRPr>
          </a:p>
          <a:p>
            <a:r>
              <a:rPr lang="en-US" dirty="0">
                <a:latin typeface="TimesNewRomanPSMT"/>
              </a:rPr>
              <a:t>N.B. </a:t>
            </a:r>
            <a:r>
              <a:rPr lang="ru-RU" dirty="0"/>
              <a:t>содержание понятия корректно</a:t>
            </a:r>
            <a:r>
              <a:rPr lang="en-US" dirty="0"/>
              <a:t> </a:t>
            </a:r>
            <a:r>
              <a:rPr lang="ru-RU" dirty="0"/>
              <a:t>раскрыто через родовую принадлежность понятия и, если это</a:t>
            </a:r>
            <a:r>
              <a:rPr lang="en-US" dirty="0"/>
              <a:t> </a:t>
            </a:r>
            <a:r>
              <a:rPr lang="ru-RU" dirty="0"/>
              <a:t>необходимо, его видовое(-</a:t>
            </a:r>
            <a:r>
              <a:rPr lang="ru-RU" dirty="0" err="1"/>
              <a:t>ые</a:t>
            </a:r>
            <a:r>
              <a:rPr lang="ru-RU" dirty="0"/>
              <a:t>) отличие</a:t>
            </a:r>
            <a:r>
              <a:rPr lang="en-US" dirty="0"/>
              <a:t>.</a:t>
            </a:r>
            <a:endParaRPr lang="ru-RU" dirty="0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BA0DD4CC-BB23-49E0-B362-3645DFADB998}"/>
              </a:ext>
            </a:extLst>
          </p:cNvPr>
          <p:cNvSpPr/>
          <p:nvPr/>
        </p:nvSpPr>
        <p:spPr>
          <a:xfrm>
            <a:off x="1358537" y="3105834"/>
            <a:ext cx="966651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highlight>
                  <a:srgbClr val="FFFF00"/>
                </a:highlight>
                <a:latin typeface="TimesNewRomanPSMT"/>
              </a:rPr>
              <a:t>система комплектования регулярной</a:t>
            </a:r>
            <a:r>
              <a:rPr lang="en-US" dirty="0"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dirty="0">
                <a:highlight>
                  <a:srgbClr val="FFFF00"/>
                </a:highlight>
                <a:latin typeface="TimesNewRomanPSMT"/>
              </a:rPr>
              <a:t>армии в России в</a:t>
            </a:r>
            <a:r>
              <a:rPr lang="en-US" dirty="0"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dirty="0">
                <a:highlight>
                  <a:srgbClr val="FFFF00"/>
                </a:highlight>
                <a:latin typeface="TimesNewRomanPSMT"/>
              </a:rPr>
              <a:t>XVIII–XIX вв.;</a:t>
            </a:r>
            <a:endParaRPr lang="ru-RU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4197066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9AC0494-A9C4-48FE-8C05-696E0E950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81430"/>
          </a:xfrm>
        </p:spPr>
        <p:txBody>
          <a:bodyPr>
            <a:normAutofit fontScale="90000"/>
          </a:bodyPr>
          <a:lstStyle/>
          <a:p>
            <a:r>
              <a:rPr lang="ru-RU" dirty="0"/>
              <a:t>Количество участников ЕГЭ по учебному предмету (за 3 года)</a:t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D6930E15-CD23-4AD1-A81E-4D8DCF27555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3784420"/>
              </p:ext>
            </p:extLst>
          </p:nvPr>
        </p:nvGraphicFramePr>
        <p:xfrm>
          <a:off x="838199" y="1722267"/>
          <a:ext cx="10764914" cy="4323425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754681">
                  <a:extLst>
                    <a:ext uri="{9D8B030D-6E8A-4147-A177-3AD203B41FA5}">
                      <a16:colId xmlns:a16="http://schemas.microsoft.com/office/drawing/2014/main" val="1054733237"/>
                    </a:ext>
                  </a:extLst>
                </a:gridCol>
                <a:gridCol w="1754681">
                  <a:extLst>
                    <a:ext uri="{9D8B030D-6E8A-4147-A177-3AD203B41FA5}">
                      <a16:colId xmlns:a16="http://schemas.microsoft.com/office/drawing/2014/main" val="4148479631"/>
                    </a:ext>
                  </a:extLst>
                </a:gridCol>
                <a:gridCol w="1758987">
                  <a:extLst>
                    <a:ext uri="{9D8B030D-6E8A-4147-A177-3AD203B41FA5}">
                      <a16:colId xmlns:a16="http://schemas.microsoft.com/office/drawing/2014/main" val="3713061182"/>
                    </a:ext>
                  </a:extLst>
                </a:gridCol>
                <a:gridCol w="1756834">
                  <a:extLst>
                    <a:ext uri="{9D8B030D-6E8A-4147-A177-3AD203B41FA5}">
                      <a16:colId xmlns:a16="http://schemas.microsoft.com/office/drawing/2014/main" val="3715666493"/>
                    </a:ext>
                  </a:extLst>
                </a:gridCol>
                <a:gridCol w="1756834">
                  <a:extLst>
                    <a:ext uri="{9D8B030D-6E8A-4147-A177-3AD203B41FA5}">
                      <a16:colId xmlns:a16="http://schemas.microsoft.com/office/drawing/2014/main" val="1377717799"/>
                    </a:ext>
                  </a:extLst>
                </a:gridCol>
                <a:gridCol w="1982897">
                  <a:extLst>
                    <a:ext uri="{9D8B030D-6E8A-4147-A177-3AD203B41FA5}">
                      <a16:colId xmlns:a16="http://schemas.microsoft.com/office/drawing/2014/main" val="315761732"/>
                    </a:ext>
                  </a:extLst>
                </a:gridCol>
              </a:tblGrid>
              <a:tr h="1080856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553200" algn="l"/>
                        </a:tabLs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35" marR="67235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553200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г.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35" marR="67235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553200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35" marR="67235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2180232"/>
                  </a:ext>
                </a:extLst>
              </a:tr>
              <a:tr h="21617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553200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35" marR="672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553200" algn="l"/>
                        </a:tabLs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от общего числа участников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35" marR="672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553200" algn="l"/>
                        </a:tabLs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35" marR="672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553200" algn="l"/>
                        </a:tabLs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от общего числа участников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35" marR="672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553200" algn="l"/>
                        </a:tabLs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35" marR="672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553200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от общего числа участников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35" marR="67235" marT="0" marB="0" anchor="ctr"/>
                </a:tc>
                <a:extLst>
                  <a:ext uri="{0D108BD9-81ED-4DB2-BD59-A6C34878D82A}">
                    <a16:rowId xmlns:a16="http://schemas.microsoft.com/office/drawing/2014/main" val="4172982118"/>
                  </a:ext>
                </a:extLst>
              </a:tr>
              <a:tr h="10808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1846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35" marR="672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18,15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35" marR="672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553200" algn="l"/>
                        </a:tabLs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1806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35" marR="672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553200" algn="l"/>
                        </a:tabLs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18,17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35" marR="672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1707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35" marR="672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17,32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35" marR="67235" marT="0" marB="0" anchor="ctr"/>
                </a:tc>
                <a:extLst>
                  <a:ext uri="{0D108BD9-81ED-4DB2-BD59-A6C34878D82A}">
                    <a16:rowId xmlns:a16="http://schemas.microsoft.com/office/drawing/2014/main" val="8640332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87522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AD3722DF-DA0D-4A13-90A9-D8B8EC1B150A}"/>
              </a:ext>
            </a:extLst>
          </p:cNvPr>
          <p:cNvSpPr/>
          <p:nvPr/>
        </p:nvSpPr>
        <p:spPr>
          <a:xfrm>
            <a:off x="618309" y="374468"/>
            <a:ext cx="110337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NewRomanPSMT"/>
              </a:rPr>
              <a:t>Используя исторические знания, приведите аргументы в подтверждение</a:t>
            </a:r>
            <a:r>
              <a:rPr lang="en-US" dirty="0">
                <a:latin typeface="TimesNewRomanPSMT"/>
              </a:rPr>
              <a:t> </a:t>
            </a:r>
            <a:r>
              <a:rPr lang="ru-RU" dirty="0">
                <a:latin typeface="TimesNewRomanPSMT"/>
              </a:rPr>
              <a:t>точки зрения, что </a:t>
            </a:r>
            <a:r>
              <a:rPr lang="ru-RU" dirty="0">
                <a:highlight>
                  <a:srgbClr val="FFFF00"/>
                </a:highlight>
                <a:latin typeface="TimesNewRomanPSMT"/>
              </a:rPr>
              <a:t>в XIV в. в России и в XV в. во Франции</a:t>
            </a:r>
            <a:r>
              <a:rPr lang="en-US" dirty="0"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dirty="0">
                <a:highlight>
                  <a:srgbClr val="FFFF00"/>
                </a:highlight>
                <a:latin typeface="TimesNewRomanPSMT"/>
              </a:rPr>
              <a:t>внешнеполитические успехи</a:t>
            </a:r>
            <a:r>
              <a:rPr lang="ru-RU" dirty="0">
                <a:latin typeface="TimesNewRomanPSMT"/>
              </a:rPr>
              <a:t> способствовали </a:t>
            </a:r>
            <a:r>
              <a:rPr lang="ru-RU" dirty="0">
                <a:highlight>
                  <a:srgbClr val="FFFF00"/>
                </a:highlight>
                <a:latin typeface="TimesNewRomanPSMT"/>
              </a:rPr>
              <a:t>изменению</a:t>
            </a:r>
            <a:r>
              <a:rPr lang="en-US" dirty="0"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dirty="0">
                <a:highlight>
                  <a:srgbClr val="FFFF00"/>
                </a:highlight>
                <a:latin typeface="TimesNewRomanPSMT"/>
              </a:rPr>
              <a:t>внутриполитической обстановки </a:t>
            </a:r>
            <a:r>
              <a:rPr lang="ru-RU" dirty="0">
                <a:latin typeface="TimesNewRomanPSMT"/>
              </a:rPr>
              <a:t>в указанных странах: один аргумент для</a:t>
            </a:r>
            <a:r>
              <a:rPr lang="en-US" dirty="0">
                <a:latin typeface="TimesNewRomanPSMT"/>
              </a:rPr>
              <a:t> </a:t>
            </a:r>
            <a:r>
              <a:rPr lang="ru-RU" dirty="0">
                <a:latin typeface="TimesNewRomanPSMT"/>
              </a:rPr>
              <a:t>России и один для Франции. При изложении аргументов обязательно</a:t>
            </a:r>
          </a:p>
          <a:p>
            <a:r>
              <a:rPr lang="ru-RU" dirty="0">
                <a:latin typeface="TimesNewRomanPSMT"/>
              </a:rPr>
              <a:t>используйте исторические факты.</a:t>
            </a:r>
            <a:endParaRPr lang="ru-RU" dirty="0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D7A7BB8F-29D4-4393-9295-501361CD60F1}"/>
              </a:ext>
            </a:extLst>
          </p:cNvPr>
          <p:cNvSpPr/>
          <p:nvPr/>
        </p:nvSpPr>
        <p:spPr>
          <a:xfrm>
            <a:off x="679269" y="1785151"/>
            <a:ext cx="1103376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NewRomanPSMT"/>
              </a:rPr>
              <a:t>1) для России, например: победа русского войска в Куликовской</a:t>
            </a:r>
            <a:r>
              <a:rPr lang="en-US" dirty="0">
                <a:latin typeface="TimesNewRomanPSMT"/>
              </a:rPr>
              <a:t> </a:t>
            </a:r>
            <a:r>
              <a:rPr lang="ru-RU" dirty="0">
                <a:latin typeface="TimesNewRomanPSMT"/>
              </a:rPr>
              <a:t>битве показала, что Москва способна объединить русские земли</a:t>
            </a:r>
            <a:r>
              <a:rPr lang="en-US" dirty="0">
                <a:latin typeface="TimesNewRomanPSMT"/>
              </a:rPr>
              <a:t> </a:t>
            </a:r>
            <a:r>
              <a:rPr lang="ru-RU" dirty="0">
                <a:latin typeface="TimesNewRomanPSMT"/>
              </a:rPr>
              <a:t>для эффективной борьбы против общего врага. Это способствовало</a:t>
            </a:r>
          </a:p>
          <a:p>
            <a:r>
              <a:rPr lang="ru-RU" dirty="0">
                <a:latin typeface="TimesNewRomanPSMT"/>
              </a:rPr>
              <a:t>росту авторитета Москвы и активизации объединения русских</a:t>
            </a:r>
            <a:r>
              <a:rPr lang="en-US" dirty="0">
                <a:latin typeface="TimesNewRomanPSMT"/>
              </a:rPr>
              <a:t> </a:t>
            </a:r>
            <a:r>
              <a:rPr lang="ru-RU" dirty="0">
                <a:latin typeface="TimesNewRomanPSMT"/>
              </a:rPr>
              <a:t>земель вокруг Москвы;</a:t>
            </a:r>
          </a:p>
          <a:p>
            <a:r>
              <a:rPr lang="ru-RU" dirty="0">
                <a:latin typeface="TimesNewRomanPSMT"/>
              </a:rPr>
              <a:t>2) для Франции, например: в результате побед, одержанных</a:t>
            </a:r>
            <a:r>
              <a:rPr lang="en-US" dirty="0">
                <a:latin typeface="TimesNewRomanPSMT"/>
              </a:rPr>
              <a:t> </a:t>
            </a:r>
            <a:r>
              <a:rPr lang="ru-RU" dirty="0">
                <a:latin typeface="TimesNewRomanPSMT"/>
              </a:rPr>
              <a:t>Францией в ходе Столетней войны (снятие блокады с Орлеана,</a:t>
            </a:r>
            <a:r>
              <a:rPr lang="en-US" dirty="0">
                <a:latin typeface="TimesNewRomanPSMT"/>
              </a:rPr>
              <a:t> </a:t>
            </a:r>
            <a:r>
              <a:rPr lang="ru-RU" dirty="0">
                <a:latin typeface="TimesNewRomanPSMT"/>
              </a:rPr>
              <a:t>победа при Пате), вырос авторитет королевской власти (Карл VII</a:t>
            </a:r>
            <a:r>
              <a:rPr lang="en-US" dirty="0">
                <a:latin typeface="TimesNewRomanPSMT"/>
              </a:rPr>
              <a:t> </a:t>
            </a:r>
            <a:r>
              <a:rPr lang="ru-RU" dirty="0">
                <a:latin typeface="TimesNewRomanPSMT"/>
              </a:rPr>
              <a:t>был коронован в Реймсе), что способствовало объединению</a:t>
            </a:r>
            <a:r>
              <a:rPr lang="en-US" dirty="0">
                <a:latin typeface="TimesNewRomanPSMT"/>
              </a:rPr>
              <a:t> </a:t>
            </a:r>
            <a:r>
              <a:rPr lang="ru-RU" dirty="0">
                <a:latin typeface="TimesNewRomanPSMT"/>
              </a:rPr>
              <a:t>страны, преодолению политической раздробленности.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624639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C0AD9BE-12BF-4452-9B1E-DD732FDB0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Количество участников ЕГЭ в регионе по категориям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5CF77548-5136-4FDF-A1C0-68BA7CE876A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2761376"/>
              </p:ext>
            </p:extLst>
          </p:nvPr>
        </p:nvGraphicFramePr>
        <p:xfrm>
          <a:off x="941034" y="1690688"/>
          <a:ext cx="10515600" cy="456806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148492">
                  <a:extLst>
                    <a:ext uri="{9D8B030D-6E8A-4147-A177-3AD203B41FA5}">
                      <a16:colId xmlns:a16="http://schemas.microsoft.com/office/drawing/2014/main" val="3118293185"/>
                    </a:ext>
                  </a:extLst>
                </a:gridCol>
                <a:gridCol w="2367108">
                  <a:extLst>
                    <a:ext uri="{9D8B030D-6E8A-4147-A177-3AD203B41FA5}">
                      <a16:colId xmlns:a16="http://schemas.microsoft.com/office/drawing/2014/main" val="322414113"/>
                    </a:ext>
                  </a:extLst>
                </a:gridCol>
              </a:tblGrid>
              <a:tr h="613713"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участников ЕГЭ по предмету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1707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50714518"/>
                  </a:ext>
                </a:extLst>
              </a:tr>
              <a:tr h="1411028">
                <a:tc>
                  <a:txBody>
                    <a:bodyPr/>
                    <a:lstStyle/>
                    <a:p>
                      <a:pPr algn="just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них: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ВТГ, обучающихся по программам СОО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1613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62236426"/>
                  </a:ext>
                </a:extLst>
              </a:tr>
              <a:tr h="797315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ВТГ, обучающихся по программам СПО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04203223"/>
                  </a:ext>
                </a:extLst>
              </a:tr>
              <a:tr h="797315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ВПЛ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32922934"/>
                  </a:ext>
                </a:extLst>
              </a:tr>
              <a:tr h="948698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участников с ограниченными возможностями здоровья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350728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07936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66D93A5-F9C9-41CC-9DAC-9695399A7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Количество участников ЕГЭ по типам ОО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28B22E89-B744-4FA9-93C8-C111F1BF105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1860836"/>
              </p:ext>
            </p:extLst>
          </p:nvPr>
        </p:nvGraphicFramePr>
        <p:xfrm>
          <a:off x="923278" y="1690689"/>
          <a:ext cx="10235953" cy="45858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931795">
                  <a:extLst>
                    <a:ext uri="{9D8B030D-6E8A-4147-A177-3AD203B41FA5}">
                      <a16:colId xmlns:a16="http://schemas.microsoft.com/office/drawing/2014/main" val="3895057843"/>
                    </a:ext>
                  </a:extLst>
                </a:gridCol>
                <a:gridCol w="2304158">
                  <a:extLst>
                    <a:ext uri="{9D8B030D-6E8A-4147-A177-3AD203B41FA5}">
                      <a16:colId xmlns:a16="http://schemas.microsoft.com/office/drawing/2014/main" val="1761922868"/>
                    </a:ext>
                  </a:extLst>
                </a:gridCol>
              </a:tblGrid>
              <a:tr h="539773">
                <a:tc>
                  <a:txBody>
                    <a:bodyPr/>
                    <a:lstStyle/>
                    <a:p>
                      <a:pPr algn="just"/>
                      <a:r>
                        <a:rPr lang="ru-RU" sz="1000">
                          <a:effectLst/>
                        </a:rPr>
                        <a:t>Всего ВТГ</a:t>
                      </a:r>
                      <a:endParaRPr lang="ru-RU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000">
                          <a:effectLst/>
                        </a:rPr>
                        <a:t>1613</a:t>
                      </a:r>
                      <a:endParaRPr lang="ru-RU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25307609"/>
                  </a:ext>
                </a:extLst>
              </a:tr>
              <a:tr h="1241028">
                <a:tc>
                  <a:txBody>
                    <a:bodyPr/>
                    <a:lstStyle/>
                    <a:p>
                      <a:pPr algn="just"/>
                      <a:r>
                        <a:rPr lang="ru-RU" sz="1000">
                          <a:effectLst/>
                        </a:rPr>
                        <a:t>Из них: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ru-RU" sz="1200">
                          <a:effectLst/>
                        </a:rPr>
                        <a:t>выпускники лицеев и гимназий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000">
                          <a:effectLst/>
                        </a:rPr>
                        <a:t>351</a:t>
                      </a:r>
                      <a:endParaRPr lang="ru-RU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52081408"/>
                  </a:ext>
                </a:extLst>
              </a:tr>
              <a:tr h="701256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ru-RU" sz="1200">
                          <a:effectLst/>
                        </a:rPr>
                        <a:t>выпускники СОШ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000">
                          <a:effectLst/>
                        </a:rPr>
                        <a:t>1054</a:t>
                      </a:r>
                      <a:endParaRPr lang="ru-RU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88292224"/>
                  </a:ext>
                </a:extLst>
              </a:tr>
              <a:tr h="701256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ru-RU" sz="1200">
                          <a:effectLst/>
                        </a:rPr>
                        <a:t>СОШсУИОП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000">
                          <a:effectLst/>
                        </a:rPr>
                        <a:t>102</a:t>
                      </a:r>
                      <a:endParaRPr lang="ru-RU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30281547"/>
                  </a:ext>
                </a:extLst>
              </a:tr>
              <a:tr h="701256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ru-RU" sz="1200">
                          <a:effectLst/>
                        </a:rPr>
                        <a:t>ГОО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000">
                          <a:effectLst/>
                        </a:rPr>
                        <a:t>103</a:t>
                      </a:r>
                      <a:endParaRPr lang="ru-RU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6608506"/>
                  </a:ext>
                </a:extLst>
              </a:tr>
              <a:tr h="701256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ru-RU" sz="1200">
                          <a:effectLst/>
                        </a:rPr>
                        <a:t>СПО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000" dirty="0">
                          <a:effectLst/>
                        </a:rPr>
                        <a:t>3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604140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5611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074EE53-A078-4E58-8D7A-DE6EFE8B4A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ВЫВОДЫ о характере изменения количества участников ЕГЭ по учебному предмету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716186F-3FA4-45AD-A00E-C9B77D2F0D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сдававших ЕГЭ по истории по Кемеровской области сократилось с 1806 до 1707, то есть на 99 человек. Однако, в процентном отношении ситуация выглядит стабильной. В 2021 году сдавших ЕГЭ по истории по отношению к остальным было 17.17%, а в текущем году – 17.32%. Таким образом, уменьшение количества сдававших предмет связано с общим снижение количества выпускников в образовательных учреждениях Кемеровской области.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Основную массу сдающих, по-прежнему, составляют выпускники образовательных учреждений текущего года. Среди сдающих историю в 2022 году выпускников прошлых лет было 51 человек. В прошлом году были сопоставимые цифры, сдавало 89 человека выпуска предыдущих лет. Большинство сдающих являются выпускниками средних общеобразовательных школ (61,75%), в то же время, среди сдающих ЕГЭ значителен вес выпускников лицеев и гимназий (20,56%), а также губернаторских образовательных организаций (ГОО) – 6%. В целом наблюдается небольшой рост количества выпускников лицеев, гимназий и губернаторских образовательных учреждений по сравнению с прошлыми годами.</a:t>
            </a:r>
          </a:p>
        </p:txBody>
      </p:sp>
    </p:spTree>
    <p:extLst>
      <p:ext uri="{BB962C8B-B14F-4D97-AF65-F5344CB8AC3E}">
        <p14:creationId xmlns:p14="http://schemas.microsoft.com/office/powerpoint/2010/main" val="19492463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42B545-D1EA-4781-99CE-7E33DB7581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Динамика результатов ЕГЭ по предмету за последние 3 года</a:t>
            </a:r>
          </a:p>
        </p:txBody>
      </p:sp>
      <p:graphicFrame>
        <p:nvGraphicFramePr>
          <p:cNvPr id="10" name="Таблица 9">
            <a:extLst>
              <a:ext uri="{FF2B5EF4-FFF2-40B4-BE49-F238E27FC236}">
                <a16:creationId xmlns:a16="http://schemas.microsoft.com/office/drawing/2014/main" id="{AA949C46-AB4C-4A87-BBBA-3AFDA3DEA3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6055502"/>
              </p:ext>
            </p:extLst>
          </p:nvPr>
        </p:nvGraphicFramePr>
        <p:xfrm>
          <a:off x="630315" y="1819952"/>
          <a:ext cx="10848512" cy="4048187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2126169">
                  <a:extLst>
                    <a:ext uri="{9D8B030D-6E8A-4147-A177-3AD203B41FA5}">
                      <a16:colId xmlns:a16="http://schemas.microsoft.com/office/drawing/2014/main" val="3537963024"/>
                    </a:ext>
                  </a:extLst>
                </a:gridCol>
                <a:gridCol w="2343836">
                  <a:extLst>
                    <a:ext uri="{9D8B030D-6E8A-4147-A177-3AD203B41FA5}">
                      <a16:colId xmlns:a16="http://schemas.microsoft.com/office/drawing/2014/main" val="4232326438"/>
                    </a:ext>
                  </a:extLst>
                </a:gridCol>
                <a:gridCol w="2126169">
                  <a:extLst>
                    <a:ext uri="{9D8B030D-6E8A-4147-A177-3AD203B41FA5}">
                      <a16:colId xmlns:a16="http://schemas.microsoft.com/office/drawing/2014/main" val="3705331684"/>
                    </a:ext>
                  </a:extLst>
                </a:gridCol>
                <a:gridCol w="2126169">
                  <a:extLst>
                    <a:ext uri="{9D8B030D-6E8A-4147-A177-3AD203B41FA5}">
                      <a16:colId xmlns:a16="http://schemas.microsoft.com/office/drawing/2014/main" val="1485537146"/>
                    </a:ext>
                  </a:extLst>
                </a:gridCol>
                <a:gridCol w="2126169">
                  <a:extLst>
                    <a:ext uri="{9D8B030D-6E8A-4147-A177-3AD203B41FA5}">
                      <a16:colId xmlns:a16="http://schemas.microsoft.com/office/drawing/2014/main" val="3303552341"/>
                    </a:ext>
                  </a:extLst>
                </a:gridCol>
              </a:tblGrid>
              <a:tr h="532822"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</a:rPr>
                        <a:t>№ п/п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just"/>
                      <a:r>
                        <a:rPr lang="ru-RU" sz="1200">
                          <a:effectLst/>
                        </a:rPr>
                        <a:t>Участников, набравших балл</a:t>
                      </a:r>
                      <a:endParaRPr lang="ru-RU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Кемеровская область-Кузбасс</a:t>
                      </a:r>
                      <a:endParaRPr lang="ru-RU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9322820"/>
                  </a:ext>
                </a:extLst>
              </a:tr>
              <a:tr h="3783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2020 г.</a:t>
                      </a:r>
                      <a:endParaRPr lang="ru-RU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2021 г.</a:t>
                      </a:r>
                      <a:endParaRPr lang="ru-RU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2022 г.</a:t>
                      </a:r>
                      <a:endParaRPr lang="ru-RU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17215517"/>
                  </a:ext>
                </a:extLst>
              </a:tr>
              <a:tr h="756670">
                <a:tc>
                  <a:txBody>
                    <a:bodyPr/>
                    <a:lstStyle/>
                    <a:p>
                      <a:pPr marL="0" lvl="0" indent="0" algn="ctr">
                        <a:buFont typeface="+mj-lt"/>
                        <a:buNone/>
                      </a:pPr>
                      <a:r>
                        <a:rPr lang="ru-RU" sz="1200" dirty="0">
                          <a:effectLst/>
                        </a:rPr>
                        <a:t> 1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>
                          <a:effectLst/>
                        </a:rPr>
                        <a:t> ниже минимального балла, %</a:t>
                      </a:r>
                      <a:endParaRPr lang="ru-RU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4,99</a:t>
                      </a:r>
                      <a:endParaRPr lang="ru-RU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5,76</a:t>
                      </a:r>
                      <a:endParaRPr lang="ru-RU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6,74</a:t>
                      </a:r>
                      <a:endParaRPr lang="ru-RU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45708909"/>
                  </a:ext>
                </a:extLst>
              </a:tr>
              <a:tr h="558045">
                <a:tc>
                  <a:txBody>
                    <a:bodyPr/>
                    <a:lstStyle/>
                    <a:p>
                      <a:pPr marL="0" lvl="0" indent="0" algn="ctr">
                        <a:buFont typeface="+mj-lt"/>
                        <a:buNone/>
                      </a:pPr>
                      <a:r>
                        <a:rPr lang="ru-RU" sz="12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>
                          <a:effectLst/>
                        </a:rPr>
                        <a:t>от 61 до 80 баллов, %</a:t>
                      </a:r>
                      <a:endParaRPr lang="ru-RU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26,89</a:t>
                      </a:r>
                      <a:endParaRPr lang="ru-RU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24,25</a:t>
                      </a:r>
                      <a:endParaRPr lang="ru-RU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30,58</a:t>
                      </a:r>
                      <a:endParaRPr lang="ru-RU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10542173"/>
                  </a:ext>
                </a:extLst>
              </a:tr>
              <a:tr h="532822">
                <a:tc>
                  <a:txBody>
                    <a:bodyPr/>
                    <a:lstStyle/>
                    <a:p>
                      <a:pPr marL="0" lvl="0" indent="0" algn="ctr">
                        <a:buFont typeface="+mj-lt"/>
                        <a:buNone/>
                      </a:pPr>
                      <a:r>
                        <a:rPr lang="ru-RU" sz="12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>
                          <a:effectLst/>
                        </a:rPr>
                        <a:t>от 81 до 99 баллов, %</a:t>
                      </a:r>
                      <a:endParaRPr lang="ru-RU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11,43</a:t>
                      </a:r>
                      <a:endParaRPr lang="ru-RU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10,8</a:t>
                      </a:r>
                      <a:endParaRPr lang="ru-RU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14,82</a:t>
                      </a:r>
                      <a:endParaRPr lang="ru-RU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59673124"/>
                  </a:ext>
                </a:extLst>
              </a:tr>
              <a:tr h="532822">
                <a:tc>
                  <a:txBody>
                    <a:bodyPr/>
                    <a:lstStyle/>
                    <a:p>
                      <a:pPr marL="0" lvl="0" indent="0" algn="ctr">
                        <a:buFont typeface="+mj-lt"/>
                        <a:buNone/>
                      </a:pPr>
                      <a:r>
                        <a:rPr lang="ru-RU" sz="12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>
                          <a:effectLst/>
                        </a:rPr>
                        <a:t>100 баллов, чел.</a:t>
                      </a:r>
                      <a:endParaRPr lang="ru-RU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12</a:t>
                      </a:r>
                      <a:endParaRPr lang="ru-RU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6</a:t>
                      </a:r>
                      <a:endParaRPr lang="ru-RU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10</a:t>
                      </a:r>
                      <a:endParaRPr lang="ru-RU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26780394"/>
                  </a:ext>
                </a:extLst>
              </a:tr>
              <a:tr h="756670">
                <a:tc>
                  <a:txBody>
                    <a:bodyPr/>
                    <a:lstStyle/>
                    <a:p>
                      <a:pPr marL="0" lvl="0" indent="0" algn="ctr">
                        <a:buFont typeface="+mj-lt"/>
                        <a:buNone/>
                      </a:pPr>
                      <a:r>
                        <a:rPr lang="ru-RU" sz="12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>
                          <a:effectLst/>
                        </a:rPr>
                        <a:t>Средний тестовый балл</a:t>
                      </a:r>
                      <a:endParaRPr lang="ru-RU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56,38</a:t>
                      </a:r>
                      <a:endParaRPr lang="ru-RU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54,74</a:t>
                      </a:r>
                      <a:endParaRPr lang="ru-RU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</a:rPr>
                        <a:t>58,18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57795407"/>
                  </a:ext>
                </a:extLst>
              </a:tr>
            </a:tbl>
          </a:graphicData>
        </a:graphic>
      </p:graphicFrame>
      <p:sp>
        <p:nvSpPr>
          <p:cNvPr id="11" name="Rectangle 4">
            <a:extLst>
              <a:ext uri="{FF2B5EF4-FFF2-40B4-BE49-F238E27FC236}">
                <a16:creationId xmlns:a16="http://schemas.microsoft.com/office/drawing/2014/main" id="{5069B1E9-7ED7-468A-956F-827B7615F4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7322" y="1954842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ru-RU" alt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ectangle 5">
            <a:extLst>
              <a:ext uri="{FF2B5EF4-FFF2-40B4-BE49-F238E27FC236}">
                <a16:creationId xmlns:a16="http://schemas.microsoft.com/office/drawing/2014/main" id="{EE7F8694-BC0D-4787-A7DA-E07B48BCA1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7322" y="1954842"/>
            <a:ext cx="4022725" cy="6350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66934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A9DE4FD2-A14A-45D2-AD0B-D0F8770705A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2041393"/>
              </p:ext>
            </p:extLst>
          </p:nvPr>
        </p:nvGraphicFramePr>
        <p:xfrm>
          <a:off x="408373" y="71021"/>
          <a:ext cx="11168108" cy="65389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307421">
                  <a:extLst>
                    <a:ext uri="{9D8B030D-6E8A-4147-A177-3AD203B41FA5}">
                      <a16:colId xmlns:a16="http://schemas.microsoft.com/office/drawing/2014/main" val="3868446368"/>
                    </a:ext>
                  </a:extLst>
                </a:gridCol>
                <a:gridCol w="1271452">
                  <a:extLst>
                    <a:ext uri="{9D8B030D-6E8A-4147-A177-3AD203B41FA5}">
                      <a16:colId xmlns:a16="http://schemas.microsoft.com/office/drawing/2014/main" val="830216024"/>
                    </a:ext>
                  </a:extLst>
                </a:gridCol>
                <a:gridCol w="1149531">
                  <a:extLst>
                    <a:ext uri="{9D8B030D-6E8A-4147-A177-3AD203B41FA5}">
                      <a16:colId xmlns:a16="http://schemas.microsoft.com/office/drawing/2014/main" val="3418863754"/>
                    </a:ext>
                  </a:extLst>
                </a:gridCol>
                <a:gridCol w="1439704">
                  <a:extLst>
                    <a:ext uri="{9D8B030D-6E8A-4147-A177-3AD203B41FA5}">
                      <a16:colId xmlns:a16="http://schemas.microsoft.com/office/drawing/2014/main" val="1729831837"/>
                    </a:ext>
                  </a:extLst>
                </a:gridCol>
              </a:tblGrid>
              <a:tr h="36760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ОО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05" marR="4105" marT="410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ВТГ, получивших от 80 до 100 баллов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05" marR="4105" marT="410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ВТГ, получивших от 61 до 80 баллов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05" marR="4105" marT="410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ВТГ, не достигших минимального порога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05" marR="4105" marT="4105" marB="0"/>
                </a:tc>
                <a:extLst>
                  <a:ext uri="{0D108BD9-81ED-4DB2-BD59-A6C34878D82A}">
                    <a16:rowId xmlns:a16="http://schemas.microsoft.com/office/drawing/2014/main" val="2702065957"/>
                  </a:ext>
                </a:extLst>
              </a:tr>
              <a:tr h="212257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"Губернаторская кадетская школа-интернат МЧС"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05" marR="4105" marT="410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14,81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05" marR="4105" marT="410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37,04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05" marR="4105" marT="410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7,41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05" marR="4105" marT="4105" marB="0"/>
                </a:tc>
                <a:extLst>
                  <a:ext uri="{0D108BD9-81ED-4DB2-BD59-A6C34878D82A}">
                    <a16:rowId xmlns:a16="http://schemas.microsoft.com/office/drawing/2014/main" val="2502408415"/>
                  </a:ext>
                </a:extLst>
              </a:tr>
              <a:tr h="261257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"Губернаторская кадетская школа-интернат полиции"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05" marR="4105" marT="410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05" marR="4105" marT="410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16,67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05" marR="4105" marT="410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2,38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05" marR="4105" marT="4105" marB="0"/>
                </a:tc>
                <a:extLst>
                  <a:ext uri="{0D108BD9-81ED-4DB2-BD59-A6C34878D82A}">
                    <a16:rowId xmlns:a16="http://schemas.microsoft.com/office/drawing/2014/main" val="200281157"/>
                  </a:ext>
                </a:extLst>
              </a:tr>
              <a:tr h="287383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"Губернаторский многопрофильный лицей-интернат"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05" marR="4105" marT="410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38,46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05" marR="4105" marT="410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7,69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05" marR="4105" marT="410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05" marR="4105" marT="4105" marB="0"/>
                </a:tc>
                <a:extLst>
                  <a:ext uri="{0D108BD9-81ED-4DB2-BD59-A6C34878D82A}">
                    <a16:rowId xmlns:a16="http://schemas.microsoft.com/office/drawing/2014/main" val="899663685"/>
                  </a:ext>
                </a:extLst>
              </a:tr>
              <a:tr h="287383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"Средняя общеобразовательная школа № 14"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05" marR="4105" marT="410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05" marR="4105" marT="410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05" marR="4105" marT="410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05" marR="4105" marT="4105" marB="0"/>
                </a:tc>
                <a:extLst>
                  <a:ext uri="{0D108BD9-81ED-4DB2-BD59-A6C34878D82A}">
                    <a16:rowId xmlns:a16="http://schemas.microsoft.com/office/drawing/2014/main" val="1498543982"/>
                  </a:ext>
                </a:extLst>
              </a:tr>
              <a:tr h="269965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"Средняя общеобразовательная школа № 78"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05" marR="4105" marT="410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6,67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05" marR="4105" marT="410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20,00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05" marR="4105" marT="410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6,67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05" marR="4105" marT="4105" marB="0"/>
                </a:tc>
                <a:extLst>
                  <a:ext uri="{0D108BD9-81ED-4DB2-BD59-A6C34878D82A}">
                    <a16:rowId xmlns:a16="http://schemas.microsoft.com/office/drawing/2014/main" val="1508040349"/>
                  </a:ext>
                </a:extLst>
              </a:tr>
              <a:tr h="269966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"Средняя общеобразовательная школа № 85"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05" marR="4105" marT="410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11,76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05" marR="4105" marT="410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41,18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05" marR="4105" marT="410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05" marR="4105" marT="4105" marB="0"/>
                </a:tc>
                <a:extLst>
                  <a:ext uri="{0D108BD9-81ED-4DB2-BD59-A6C34878D82A}">
                    <a16:rowId xmlns:a16="http://schemas.microsoft.com/office/drawing/2014/main" val="2929927409"/>
                  </a:ext>
                </a:extLst>
              </a:tr>
              <a:tr h="261257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"Средняя общеобразовательная школа № 93 с углубленным изучением отдельных предметов"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05" marR="4105" marT="410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05" marR="4105" marT="410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36,36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05" marR="4105" marT="410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05" marR="4105" marT="4105" marB="0"/>
                </a:tc>
                <a:extLst>
                  <a:ext uri="{0D108BD9-81ED-4DB2-BD59-A6C34878D82A}">
                    <a16:rowId xmlns:a16="http://schemas.microsoft.com/office/drawing/2014/main" val="754874264"/>
                  </a:ext>
                </a:extLst>
              </a:tr>
              <a:tr h="367604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"Городской классический лицей"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05" marR="4105" marT="410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64,29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05" marR="4105" marT="410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28,57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05" marR="4105" marT="410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05" marR="4105" marT="4105" marB="0"/>
                </a:tc>
                <a:extLst>
                  <a:ext uri="{0D108BD9-81ED-4DB2-BD59-A6C34878D82A}">
                    <a16:rowId xmlns:a16="http://schemas.microsoft.com/office/drawing/2014/main" val="3234204787"/>
                  </a:ext>
                </a:extLst>
              </a:tr>
              <a:tr h="367604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"Гимназия № 1"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05" marR="4105" marT="410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23,08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05" marR="4105" marT="410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30,77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05" marR="4105" marT="410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7,69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05" marR="4105" marT="4105" marB="0"/>
                </a:tc>
                <a:extLst>
                  <a:ext uri="{0D108BD9-81ED-4DB2-BD59-A6C34878D82A}">
                    <a16:rowId xmlns:a16="http://schemas.microsoft.com/office/drawing/2014/main" val="3265962308"/>
                  </a:ext>
                </a:extLst>
              </a:tr>
              <a:tr h="367604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"Гимназия № 21"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05" marR="4105" marT="410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18,75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05" marR="4105" marT="410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25,00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05" marR="4105" marT="410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05" marR="4105" marT="4105" marB="0"/>
                </a:tc>
                <a:extLst>
                  <a:ext uri="{0D108BD9-81ED-4DB2-BD59-A6C34878D82A}">
                    <a16:rowId xmlns:a16="http://schemas.microsoft.com/office/drawing/2014/main" val="87200013"/>
                  </a:ext>
                </a:extLst>
              </a:tr>
              <a:tr h="367604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"Гимназия № 41"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05" marR="4105" marT="410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30,43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05" marR="4105" marT="410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39,13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05" marR="4105" marT="410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05" marR="4105" marT="4105" marB="0"/>
                </a:tc>
                <a:extLst>
                  <a:ext uri="{0D108BD9-81ED-4DB2-BD59-A6C34878D82A}">
                    <a16:rowId xmlns:a16="http://schemas.microsoft.com/office/drawing/2014/main" val="2603850874"/>
                  </a:ext>
                </a:extLst>
              </a:tr>
              <a:tr h="236400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"Лицей № 89"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05" marR="4105" marT="410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9,09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05" marR="4105" marT="410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27,27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05" marR="4105" marT="410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9,09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05" marR="4105" marT="4105" marB="0"/>
                </a:tc>
                <a:extLst>
                  <a:ext uri="{0D108BD9-81ED-4DB2-BD59-A6C34878D82A}">
                    <a16:rowId xmlns:a16="http://schemas.microsoft.com/office/drawing/2014/main" val="804323096"/>
                  </a:ext>
                </a:extLst>
              </a:tr>
              <a:tr h="367604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"Средняя общеобразовательная школа № 24 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05" marR="4105" marT="410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05" marR="4105" marT="410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05" marR="4105" marT="410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05" marR="4105" marT="4105" marB="0"/>
                </a:tc>
                <a:extLst>
                  <a:ext uri="{0D108BD9-81ED-4DB2-BD59-A6C34878D82A}">
                    <a16:rowId xmlns:a16="http://schemas.microsoft.com/office/drawing/2014/main" val="1711567651"/>
                  </a:ext>
                </a:extLst>
              </a:tr>
              <a:tr h="367604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"Средняя общеобразовательная школа № 37 имени Новикова Гаврила Гавриловича"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05" marR="4105" marT="410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16,67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05" marR="4105" marT="410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16,67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05" marR="4105" marT="410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8,33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05" marR="4105" marT="4105" marB="0"/>
                </a:tc>
                <a:extLst>
                  <a:ext uri="{0D108BD9-81ED-4DB2-BD59-A6C34878D82A}">
                    <a16:rowId xmlns:a16="http://schemas.microsoft.com/office/drawing/2014/main" val="2983347814"/>
                  </a:ext>
                </a:extLst>
              </a:tr>
              <a:tr h="367604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"Средняя общеобразовательная школа № 54"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05" marR="4105" marT="410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10,00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05" marR="4105" marT="410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40,00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05" marR="4105" marT="410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05" marR="4105" marT="4105" marB="0"/>
                </a:tc>
                <a:extLst>
                  <a:ext uri="{0D108BD9-81ED-4DB2-BD59-A6C34878D82A}">
                    <a16:rowId xmlns:a16="http://schemas.microsoft.com/office/drawing/2014/main" val="958111655"/>
                  </a:ext>
                </a:extLst>
              </a:tr>
              <a:tr h="281915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"Средняя общеобразовательная школа № 92 с углубленным изучением отдельных предметов"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05" marR="4105" marT="410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7,69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05" marR="4105" marT="410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23,08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05" marR="4105" marT="410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7,69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05" marR="4105" marT="4105" marB="0"/>
                </a:tc>
                <a:extLst>
                  <a:ext uri="{0D108BD9-81ED-4DB2-BD59-A6C34878D82A}">
                    <a16:rowId xmlns:a16="http://schemas.microsoft.com/office/drawing/2014/main" val="1465393666"/>
                  </a:ext>
                </a:extLst>
              </a:tr>
              <a:tr h="367604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"Средняя общеобразовательная школа № 95"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05" marR="4105" marT="410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9,09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05" marR="4105" marT="410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36,36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05" marR="4105" marT="410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05" marR="4105" marT="4105" marB="0"/>
                </a:tc>
                <a:extLst>
                  <a:ext uri="{0D108BD9-81ED-4DB2-BD59-A6C34878D82A}">
                    <a16:rowId xmlns:a16="http://schemas.microsoft.com/office/drawing/2014/main" val="2170137956"/>
                  </a:ext>
                </a:extLst>
              </a:tr>
              <a:tr h="367604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"Средняя общеобразовательная школа № 99"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05" marR="4105" marT="410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9,09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05" marR="4105" marT="410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63,64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05" marR="4105" marT="410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05" marR="4105" marT="4105" marB="0"/>
                </a:tc>
                <a:extLst>
                  <a:ext uri="{0D108BD9-81ED-4DB2-BD59-A6C34878D82A}">
                    <a16:rowId xmlns:a16="http://schemas.microsoft.com/office/drawing/2014/main" val="32584062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01084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3549D28-D0B9-4395-A076-2C373C3903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Статистический анализ выполнения заданий КИМ в 2022 году</a:t>
            </a: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3492923E-C067-4127-98F7-FF118AE826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0803801"/>
              </p:ext>
            </p:extLst>
          </p:nvPr>
        </p:nvGraphicFramePr>
        <p:xfrm>
          <a:off x="914399" y="1879413"/>
          <a:ext cx="10685417" cy="435133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88311">
                  <a:extLst>
                    <a:ext uri="{9D8B030D-6E8A-4147-A177-3AD203B41FA5}">
                      <a16:colId xmlns:a16="http://schemas.microsoft.com/office/drawing/2014/main" val="1980302737"/>
                    </a:ext>
                  </a:extLst>
                </a:gridCol>
                <a:gridCol w="1750154">
                  <a:extLst>
                    <a:ext uri="{9D8B030D-6E8A-4147-A177-3AD203B41FA5}">
                      <a16:colId xmlns:a16="http://schemas.microsoft.com/office/drawing/2014/main" val="2488962380"/>
                    </a:ext>
                  </a:extLst>
                </a:gridCol>
                <a:gridCol w="1330075">
                  <a:extLst>
                    <a:ext uri="{9D8B030D-6E8A-4147-A177-3AD203B41FA5}">
                      <a16:colId xmlns:a16="http://schemas.microsoft.com/office/drawing/2014/main" val="2904687040"/>
                    </a:ext>
                  </a:extLst>
                </a:gridCol>
                <a:gridCol w="1325904">
                  <a:extLst>
                    <a:ext uri="{9D8B030D-6E8A-4147-A177-3AD203B41FA5}">
                      <a16:colId xmlns:a16="http://schemas.microsoft.com/office/drawing/2014/main" val="894238207"/>
                    </a:ext>
                  </a:extLst>
                </a:gridCol>
                <a:gridCol w="1325904">
                  <a:extLst>
                    <a:ext uri="{9D8B030D-6E8A-4147-A177-3AD203B41FA5}">
                      <a16:colId xmlns:a16="http://schemas.microsoft.com/office/drawing/2014/main" val="367089684"/>
                    </a:ext>
                  </a:extLst>
                </a:gridCol>
                <a:gridCol w="1255023">
                  <a:extLst>
                    <a:ext uri="{9D8B030D-6E8A-4147-A177-3AD203B41FA5}">
                      <a16:colId xmlns:a16="http://schemas.microsoft.com/office/drawing/2014/main" val="793487681"/>
                    </a:ext>
                  </a:extLst>
                </a:gridCol>
                <a:gridCol w="1255023">
                  <a:extLst>
                    <a:ext uri="{9D8B030D-6E8A-4147-A177-3AD203B41FA5}">
                      <a16:colId xmlns:a16="http://schemas.microsoft.com/office/drawing/2014/main" val="1183611196"/>
                    </a:ext>
                  </a:extLst>
                </a:gridCol>
                <a:gridCol w="1255023">
                  <a:extLst>
                    <a:ext uri="{9D8B030D-6E8A-4147-A177-3AD203B41FA5}">
                      <a16:colId xmlns:a16="http://schemas.microsoft.com/office/drawing/2014/main" val="2008609337"/>
                    </a:ext>
                  </a:extLst>
                </a:gridCol>
              </a:tblGrid>
              <a:tr h="31081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Номер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задания в КИМ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53" marR="33553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Проверяемые элементы содержания / умения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53" marR="33553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Уровень сложности задания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53" marR="33553" marT="0" marB="0" anchor="ctr"/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Процент выполнения задания </a:t>
                      </a:r>
                      <a:br>
                        <a:rPr lang="ru-RU" sz="1000">
                          <a:effectLst/>
                        </a:rPr>
                      </a:br>
                      <a:r>
                        <a:rPr lang="ru-RU" sz="1000">
                          <a:effectLst/>
                        </a:rPr>
                        <a:t>в в Кемеровской области-Кузбассе</a:t>
                      </a:r>
                      <a:r>
                        <a:rPr lang="ru-RU" sz="1000" baseline="30000">
                          <a:effectLst/>
                        </a:rPr>
                        <a:t> 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53" marR="3355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3200816"/>
                  </a:ext>
                </a:extLst>
              </a:tr>
              <a:tr h="7770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средний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53" marR="3355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в группе не преодолев-ших минималь-ный балл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53" marR="3355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в группе от минимального до 60 т.б.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53" marR="3355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в группе от 61 до 80 т.б.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53" marR="3355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в группе от 81 до 100 т.б.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53" marR="33553" marT="0" marB="0" anchor="ctr"/>
                </a:tc>
                <a:extLst>
                  <a:ext uri="{0D108BD9-81ED-4DB2-BD59-A6C34878D82A}">
                    <a16:rowId xmlns:a16="http://schemas.microsoft.com/office/drawing/2014/main" val="2335919841"/>
                  </a:ext>
                </a:extLst>
              </a:tr>
              <a:tr h="932429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None/>
                      </a:pPr>
                      <a:r>
                        <a:rPr lang="ru-RU" sz="1000" dirty="0">
                          <a:effectLst/>
                        </a:rPr>
                        <a:t>1 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53" marR="33553" marT="0" marB="0" anchor="ctr"/>
                </a:tc>
                <a:tc>
                  <a:txBody>
                    <a:bodyPr/>
                    <a:lstStyle/>
                    <a:p>
                      <a:pPr indent="42545"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Задание на установление соответствия элементов двух информационных рядов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53" marR="33553" marT="0" marB="0" anchor="ctr"/>
                </a:tc>
                <a:tc>
                  <a:txBody>
                    <a:bodyPr/>
                    <a:lstStyle/>
                    <a:p>
                      <a:pPr indent="-71120"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Б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53" marR="33553" marT="0" marB="0" anchor="ctr"/>
                </a:tc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76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53" marR="3355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12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53" marR="3355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66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53" marR="3355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93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53" marR="3355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99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53" marR="33553" marT="0" marB="0" anchor="ctr"/>
                </a:tc>
                <a:extLst>
                  <a:ext uri="{0D108BD9-81ED-4DB2-BD59-A6C34878D82A}">
                    <a16:rowId xmlns:a16="http://schemas.microsoft.com/office/drawing/2014/main" val="3462508646"/>
                  </a:ext>
                </a:extLst>
              </a:tr>
              <a:tr h="932429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None/>
                      </a:pPr>
                      <a:r>
                        <a:rPr lang="ru-RU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33553" marR="33553" marT="0" marB="0" anchor="ctr"/>
                </a:tc>
                <a:tc>
                  <a:txBody>
                    <a:bodyPr/>
                    <a:lstStyle/>
                    <a:p>
                      <a:pPr indent="42545"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Задание на установление хронологической последовательности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53" marR="33553" marT="0" marB="0" anchor="ctr"/>
                </a:tc>
                <a:tc>
                  <a:txBody>
                    <a:bodyPr/>
                    <a:lstStyle/>
                    <a:p>
                      <a:pPr indent="-71120"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Б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53" marR="33553" marT="0" marB="0" anchor="ctr"/>
                </a:tc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60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53" marR="3355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53" marR="3355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45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53" marR="3355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73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53" marR="3355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95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53" marR="33553" marT="0" marB="0" anchor="ctr"/>
                </a:tc>
                <a:extLst>
                  <a:ext uri="{0D108BD9-81ED-4DB2-BD59-A6C34878D82A}">
                    <a16:rowId xmlns:a16="http://schemas.microsoft.com/office/drawing/2014/main" val="3526788823"/>
                  </a:ext>
                </a:extLst>
              </a:tr>
              <a:tr h="1398644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None/>
                      </a:pPr>
                      <a:r>
                        <a:rPr lang="ru-RU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33553" marR="33553" marT="0" marB="0" anchor="ctr"/>
                </a:tc>
                <a:tc>
                  <a:txBody>
                    <a:bodyPr/>
                    <a:lstStyle/>
                    <a:p>
                      <a:pPr indent="42545"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Задание на установление соответствия между событиями (явлениями, процессами) и историческими фактами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53" marR="33553" marT="0" marB="0" anchor="ctr"/>
                </a:tc>
                <a:tc>
                  <a:txBody>
                    <a:bodyPr/>
                    <a:lstStyle/>
                    <a:p>
                      <a:pPr indent="-71120"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Б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53" marR="33553" marT="0" marB="0" anchor="ctr"/>
                </a:tc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54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53" marR="3355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53" marR="3355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32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53" marR="3355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78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53" marR="3355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97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53" marR="33553" marT="0" marB="0" anchor="ctr"/>
                </a:tc>
                <a:extLst>
                  <a:ext uri="{0D108BD9-81ED-4DB2-BD59-A6C34878D82A}">
                    <a16:rowId xmlns:a16="http://schemas.microsoft.com/office/drawing/2014/main" val="3147732419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77729EE1-8196-4610-B18F-5726723678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22351" y="187941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ru-RU" alt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EF2C5FAA-67A3-4BE7-981A-B273F9CE41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22351" y="1879413"/>
            <a:ext cx="4022725" cy="6350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80192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51E0B4BF-9B04-4133-A258-F38F7B15E7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9527023"/>
              </p:ext>
            </p:extLst>
          </p:nvPr>
        </p:nvGraphicFramePr>
        <p:xfrm>
          <a:off x="357052" y="145001"/>
          <a:ext cx="10990215" cy="656799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40228">
                  <a:extLst>
                    <a:ext uri="{9D8B030D-6E8A-4147-A177-3AD203B41FA5}">
                      <a16:colId xmlns:a16="http://schemas.microsoft.com/office/drawing/2014/main" val="481124388"/>
                    </a:ext>
                  </a:extLst>
                </a:gridCol>
                <a:gridCol w="2181432">
                  <a:extLst>
                    <a:ext uri="{9D8B030D-6E8A-4147-A177-3AD203B41FA5}">
                      <a16:colId xmlns:a16="http://schemas.microsoft.com/office/drawing/2014/main" val="318394409"/>
                    </a:ext>
                  </a:extLst>
                </a:gridCol>
                <a:gridCol w="1410534">
                  <a:extLst>
                    <a:ext uri="{9D8B030D-6E8A-4147-A177-3AD203B41FA5}">
                      <a16:colId xmlns:a16="http://schemas.microsoft.com/office/drawing/2014/main" val="4035971713"/>
                    </a:ext>
                  </a:extLst>
                </a:gridCol>
                <a:gridCol w="1260195">
                  <a:extLst>
                    <a:ext uri="{9D8B030D-6E8A-4147-A177-3AD203B41FA5}">
                      <a16:colId xmlns:a16="http://schemas.microsoft.com/office/drawing/2014/main" val="1408535365"/>
                    </a:ext>
                  </a:extLst>
                </a:gridCol>
                <a:gridCol w="1406111">
                  <a:extLst>
                    <a:ext uri="{9D8B030D-6E8A-4147-A177-3AD203B41FA5}">
                      <a16:colId xmlns:a16="http://schemas.microsoft.com/office/drawing/2014/main" val="3322932237"/>
                    </a:ext>
                  </a:extLst>
                </a:gridCol>
                <a:gridCol w="1330940">
                  <a:extLst>
                    <a:ext uri="{9D8B030D-6E8A-4147-A177-3AD203B41FA5}">
                      <a16:colId xmlns:a16="http://schemas.microsoft.com/office/drawing/2014/main" val="697286765"/>
                    </a:ext>
                  </a:extLst>
                </a:gridCol>
                <a:gridCol w="1329835">
                  <a:extLst>
                    <a:ext uri="{9D8B030D-6E8A-4147-A177-3AD203B41FA5}">
                      <a16:colId xmlns:a16="http://schemas.microsoft.com/office/drawing/2014/main" val="314515953"/>
                    </a:ext>
                  </a:extLst>
                </a:gridCol>
                <a:gridCol w="1330940">
                  <a:extLst>
                    <a:ext uri="{9D8B030D-6E8A-4147-A177-3AD203B41FA5}">
                      <a16:colId xmlns:a16="http://schemas.microsoft.com/office/drawing/2014/main" val="3990676896"/>
                    </a:ext>
                  </a:extLst>
                </a:gridCol>
              </a:tblGrid>
              <a:tr h="703154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None/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21" marR="18421" marT="0" marB="0" anchor="ctr"/>
                </a:tc>
                <a:tc>
                  <a:txBody>
                    <a:bodyPr/>
                    <a:lstStyle/>
                    <a:p>
                      <a:pPr indent="42545"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Задание на заполнение таблицы элементами предложенного списка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21" marR="18421" marT="0" marB="0" anchor="ctr"/>
                </a:tc>
                <a:tc>
                  <a:txBody>
                    <a:bodyPr/>
                    <a:lstStyle/>
                    <a:p>
                      <a:pPr indent="-7112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21" marR="18421" marT="0" marB="0" anchor="ctr"/>
                </a:tc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21" marR="1842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21" marR="1842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21" marR="1842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21" marR="1842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21" marR="18421" marT="0" marB="0" anchor="ctr"/>
                </a:tc>
                <a:extLst>
                  <a:ext uri="{0D108BD9-81ED-4DB2-BD59-A6C34878D82A}">
                    <a16:rowId xmlns:a16="http://schemas.microsoft.com/office/drawing/2014/main" val="1678272532"/>
                  </a:ext>
                </a:extLst>
              </a:tr>
              <a:tr h="820346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None/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21" marR="18421" marT="0" marB="0" anchor="ctr"/>
                </a:tc>
                <a:tc>
                  <a:txBody>
                    <a:bodyPr/>
                    <a:lstStyle/>
                    <a:p>
                      <a:pPr indent="42545"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Задание на установление соответствия между событиями и историческими деятелями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21" marR="18421" marT="0" marB="0" anchor="ctr"/>
                </a:tc>
                <a:tc>
                  <a:txBody>
                    <a:bodyPr/>
                    <a:lstStyle/>
                    <a:p>
                      <a:pPr indent="-7112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21" marR="18421" marT="0" marB="0" anchor="ctr"/>
                </a:tc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21" marR="1842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21" marR="1842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21" marR="1842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21" marR="1842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21" marR="18421" marT="0" marB="0" anchor="ctr"/>
                </a:tc>
                <a:extLst>
                  <a:ext uri="{0D108BD9-81ED-4DB2-BD59-A6C34878D82A}">
                    <a16:rowId xmlns:a16="http://schemas.microsoft.com/office/drawing/2014/main" val="2917393959"/>
                  </a:ext>
                </a:extLst>
              </a:tr>
              <a:tr h="703154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None/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21" marR="18421" marT="0" marB="0" anchor="ctr"/>
                </a:tc>
                <a:tc>
                  <a:txBody>
                    <a:bodyPr/>
                    <a:lstStyle/>
                    <a:p>
                      <a:pPr indent="42545"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Задание на анализ исторического источника (множественный выбор)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21" marR="18421" marT="0" marB="0" anchor="ctr"/>
                </a:tc>
                <a:tc>
                  <a:txBody>
                    <a:bodyPr/>
                    <a:lstStyle/>
                    <a:p>
                      <a:pPr indent="-7112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21" marR="18421" marT="0" marB="0" anchor="ctr"/>
                </a:tc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21" marR="1842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21" marR="1842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21" marR="1842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21" marR="1842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21" marR="18421" marT="0" marB="0" anchor="ctr"/>
                </a:tc>
                <a:extLst>
                  <a:ext uri="{0D108BD9-81ED-4DB2-BD59-A6C34878D82A}">
                    <a16:rowId xmlns:a16="http://schemas.microsoft.com/office/drawing/2014/main" val="1931489270"/>
                  </a:ext>
                </a:extLst>
              </a:tr>
              <a:tr h="937539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None/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18421" marR="18421" marT="0" marB="0" anchor="ctr"/>
                </a:tc>
                <a:tc>
                  <a:txBody>
                    <a:bodyPr/>
                    <a:lstStyle/>
                    <a:p>
                      <a:pPr indent="42545"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Задание на установление соответствия между памятниками культуры и их характеристиками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21" marR="18421" marT="0" marB="0" anchor="ctr"/>
                </a:tc>
                <a:tc>
                  <a:txBody>
                    <a:bodyPr/>
                    <a:lstStyle/>
                    <a:p>
                      <a:pPr indent="-7112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21" marR="18421" marT="0" marB="0" anchor="ctr"/>
                </a:tc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21" marR="1842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21" marR="1842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21" marR="1842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21" marR="1842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21" marR="18421" marT="0" marB="0" anchor="ctr"/>
                </a:tc>
                <a:extLst>
                  <a:ext uri="{0D108BD9-81ED-4DB2-BD59-A6C34878D82A}">
                    <a16:rowId xmlns:a16="http://schemas.microsoft.com/office/drawing/2014/main" val="3486881618"/>
                  </a:ext>
                </a:extLst>
              </a:tr>
              <a:tr h="376794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None/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18421" marR="18421" marT="0" marB="0" anchor="ctr"/>
                </a:tc>
                <a:tc>
                  <a:txBody>
                    <a:bodyPr/>
                    <a:lstStyle/>
                    <a:p>
                      <a:pPr indent="42545"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Работа</a:t>
                      </a:r>
                    </a:p>
                    <a:p>
                      <a:pPr indent="42545"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исторической</a:t>
                      </a:r>
                    </a:p>
                    <a:p>
                      <a:pPr indent="42545"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картой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21" marR="18421" marT="0" marB="0" anchor="ctr"/>
                </a:tc>
                <a:tc>
                  <a:txBody>
                    <a:bodyPr/>
                    <a:lstStyle/>
                    <a:p>
                      <a:pPr indent="-7112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21" marR="18421" marT="0" marB="0" anchor="ctr"/>
                </a:tc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21" marR="1842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21" marR="1842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21" marR="1842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21" marR="1842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21" marR="18421" marT="0" marB="0" anchor="ctr"/>
                </a:tc>
                <a:extLst>
                  <a:ext uri="{0D108BD9-81ED-4DB2-BD59-A6C34878D82A}">
                    <a16:rowId xmlns:a16="http://schemas.microsoft.com/office/drawing/2014/main" val="3971186340"/>
                  </a:ext>
                </a:extLst>
              </a:tr>
              <a:tr h="351577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None/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21" marR="18421" marT="0" marB="0" anchor="ctr"/>
                </a:tc>
                <a:tc>
                  <a:txBody>
                    <a:bodyPr/>
                    <a:lstStyle/>
                    <a:p>
                      <a:pPr indent="42545"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Работа с исторической картой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21" marR="18421" marT="0" marB="0" anchor="ctr"/>
                </a:tc>
                <a:tc>
                  <a:txBody>
                    <a:bodyPr/>
                    <a:lstStyle/>
                    <a:p>
                      <a:pPr indent="-7112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21" marR="18421" marT="0" marB="0" anchor="ctr"/>
                </a:tc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21" marR="1842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21" marR="1842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21" marR="1842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21" marR="1842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21" marR="18421" marT="0" marB="0" anchor="ctr"/>
                </a:tc>
                <a:extLst>
                  <a:ext uri="{0D108BD9-81ED-4DB2-BD59-A6C34878D82A}">
                    <a16:rowId xmlns:a16="http://schemas.microsoft.com/office/drawing/2014/main" val="3991358898"/>
                  </a:ext>
                </a:extLst>
              </a:tr>
              <a:tr h="376794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None/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21" marR="18421" marT="0" marB="0" anchor="ctr"/>
                </a:tc>
                <a:tc>
                  <a:txBody>
                    <a:bodyPr/>
                    <a:lstStyle/>
                    <a:p>
                      <a:pPr indent="42545"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Работа</a:t>
                      </a:r>
                    </a:p>
                    <a:p>
                      <a:pPr indent="42545"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исторической</a:t>
                      </a:r>
                    </a:p>
                    <a:p>
                      <a:pPr indent="42545"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картой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21" marR="18421" marT="0" marB="0" anchor="ctr"/>
                </a:tc>
                <a:tc>
                  <a:txBody>
                    <a:bodyPr/>
                    <a:lstStyle/>
                    <a:p>
                      <a:pPr indent="-7112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21" marR="18421" marT="0" marB="0" anchor="ctr"/>
                </a:tc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21" marR="1842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21" marR="1842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21" marR="1842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21" marR="1842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21" marR="18421" marT="0" marB="0" anchor="ctr"/>
                </a:tc>
                <a:extLst>
                  <a:ext uri="{0D108BD9-81ED-4DB2-BD59-A6C34878D82A}">
                    <a16:rowId xmlns:a16="http://schemas.microsoft.com/office/drawing/2014/main" val="1410216692"/>
                  </a:ext>
                </a:extLst>
              </a:tr>
              <a:tr h="376794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None/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18421" marR="18421" marT="0" marB="0" anchor="ctr"/>
                </a:tc>
                <a:tc>
                  <a:txBody>
                    <a:bodyPr/>
                    <a:lstStyle/>
                    <a:p>
                      <a:pPr indent="42545"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Работа</a:t>
                      </a:r>
                    </a:p>
                    <a:p>
                      <a:pPr indent="42545"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исторической</a:t>
                      </a:r>
                    </a:p>
                    <a:p>
                      <a:pPr indent="42545"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картой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21" marR="18421" marT="0" marB="0" anchor="ctr"/>
                </a:tc>
                <a:tc>
                  <a:txBody>
                    <a:bodyPr/>
                    <a:lstStyle/>
                    <a:p>
                      <a:pPr indent="-7112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21" marR="18421" marT="0" marB="0" anchor="ctr"/>
                </a:tc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21" marR="1842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21" marR="1842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21" marR="1842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21" marR="1842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21" marR="18421" marT="0" marB="0" anchor="ctr"/>
                </a:tc>
                <a:extLst>
                  <a:ext uri="{0D108BD9-81ED-4DB2-BD59-A6C34878D82A}">
                    <a16:rowId xmlns:a16="http://schemas.microsoft.com/office/drawing/2014/main" val="2704362920"/>
                  </a:ext>
                </a:extLst>
              </a:tr>
              <a:tr h="468769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None/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21" marR="18421" marT="0" marB="0" anchor="ctr"/>
                </a:tc>
                <a:tc>
                  <a:txBody>
                    <a:bodyPr/>
                    <a:lstStyle/>
                    <a:p>
                      <a:pPr indent="42545"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Задание на анализ исторического источника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21" marR="18421" marT="0" marB="0" anchor="ctr"/>
                </a:tc>
                <a:tc>
                  <a:txBody>
                    <a:bodyPr/>
                    <a:lstStyle/>
                    <a:p>
                      <a:pPr indent="-7112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21" marR="18421" marT="0" marB="0" anchor="ctr"/>
                </a:tc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21" marR="1842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21" marR="1842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21" marR="1842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21" marR="1842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21" marR="18421" marT="0" marB="0" anchor="ctr"/>
                </a:tc>
                <a:extLst>
                  <a:ext uri="{0D108BD9-81ED-4DB2-BD59-A6C34878D82A}">
                    <a16:rowId xmlns:a16="http://schemas.microsoft.com/office/drawing/2014/main" val="73139644"/>
                  </a:ext>
                </a:extLst>
              </a:tr>
              <a:tr h="468769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None/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21" marR="18421" marT="0" marB="0" anchor="ctr"/>
                </a:tc>
                <a:tc>
                  <a:txBody>
                    <a:bodyPr/>
                    <a:lstStyle/>
                    <a:p>
                      <a:pPr indent="42545"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Задание на анализ исторического источника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21" marR="18421" marT="0" marB="0" anchor="ctr"/>
                </a:tc>
                <a:tc>
                  <a:txBody>
                    <a:bodyPr/>
                    <a:lstStyle/>
                    <a:p>
                      <a:pPr indent="-7112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21" marR="18421" marT="0" marB="0" anchor="ctr"/>
                </a:tc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21" marR="1842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21" marR="1842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21" marR="1842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21" marR="1842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21" marR="18421" marT="0" marB="0" anchor="ctr"/>
                </a:tc>
                <a:extLst>
                  <a:ext uri="{0D108BD9-81ED-4DB2-BD59-A6C34878D82A}">
                    <a16:rowId xmlns:a16="http://schemas.microsoft.com/office/drawing/2014/main" val="4087524490"/>
                  </a:ext>
                </a:extLst>
              </a:tr>
              <a:tr h="468769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None/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21" marR="18421" marT="0" marB="0" anchor="ctr"/>
                </a:tc>
                <a:tc>
                  <a:txBody>
                    <a:bodyPr/>
                    <a:lstStyle/>
                    <a:p>
                      <a:pPr indent="42545"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Задание на работу с иллюстративным материалом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21" marR="18421" marT="0" marB="0" anchor="ctr"/>
                </a:tc>
                <a:tc>
                  <a:txBody>
                    <a:bodyPr/>
                    <a:lstStyle/>
                    <a:p>
                      <a:pPr indent="-7112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21" marR="18421" marT="0" marB="0" anchor="ctr"/>
                </a:tc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21" marR="1842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21" marR="1842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21" marR="1842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21" marR="1842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21" marR="18421" marT="0" marB="0" anchor="ctr"/>
                </a:tc>
                <a:extLst>
                  <a:ext uri="{0D108BD9-81ED-4DB2-BD59-A6C34878D82A}">
                    <a16:rowId xmlns:a16="http://schemas.microsoft.com/office/drawing/2014/main" val="34428409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964794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2281</Words>
  <Application>Microsoft Office PowerPoint</Application>
  <PresentationFormat>Широкоэкранный</PresentationFormat>
  <Paragraphs>370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7" baseType="lpstr">
      <vt:lpstr>Arial</vt:lpstr>
      <vt:lpstr>Calibri</vt:lpstr>
      <vt:lpstr>Calibri Light</vt:lpstr>
      <vt:lpstr>Symbol</vt:lpstr>
      <vt:lpstr>Times New Roman</vt:lpstr>
      <vt:lpstr>TimesNewRomanPSMT</vt:lpstr>
      <vt:lpstr>Тема Office</vt:lpstr>
      <vt:lpstr>Итоги ЕГЭ 2022</vt:lpstr>
      <vt:lpstr>Количество участников ЕГЭ по учебному предмету (за 3 года) </vt:lpstr>
      <vt:lpstr>Количество участников ЕГЭ в регионе по категориям</vt:lpstr>
      <vt:lpstr>Количество участников ЕГЭ по типам ОО</vt:lpstr>
      <vt:lpstr>ВЫВОДЫ о характере изменения количества участников ЕГЭ по учебному предмету</vt:lpstr>
      <vt:lpstr>Динамика результатов ЕГЭ по предмету за последние 3 года</vt:lpstr>
      <vt:lpstr>Презентация PowerPoint</vt:lpstr>
      <vt:lpstr>Статистический анализ выполнения заданий КИМ в 2022 году</vt:lpstr>
      <vt:lpstr>Презентация PowerPoint</vt:lpstr>
      <vt:lpstr>Презентация PowerPoint</vt:lpstr>
      <vt:lpstr>Анализ выполнения заданий КИМ 2022 г. показывает: </vt:lpstr>
      <vt:lpstr>Презентация PowerPoint</vt:lpstr>
      <vt:lpstr>Презентация PowerPoint</vt:lpstr>
      <vt:lpstr>Анализ второй части ЕГЭ 2022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Итоги ЕГЭ 2022</dc:title>
  <dc:creator>Alexandr</dc:creator>
  <cp:lastModifiedBy>Alexandr</cp:lastModifiedBy>
  <cp:revision>7</cp:revision>
  <dcterms:created xsi:type="dcterms:W3CDTF">2022-08-23T05:10:21Z</dcterms:created>
  <dcterms:modified xsi:type="dcterms:W3CDTF">2022-08-23T06:17:51Z</dcterms:modified>
</cp:coreProperties>
</file>