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91" r:id="rId4"/>
    <p:sldId id="258" r:id="rId5"/>
    <p:sldId id="259" r:id="rId6"/>
    <p:sldId id="272" r:id="rId7"/>
    <p:sldId id="273" r:id="rId8"/>
    <p:sldId id="274" r:id="rId9"/>
    <p:sldId id="276" r:id="rId10"/>
    <p:sldId id="277" r:id="rId11"/>
    <p:sldId id="278" r:id="rId12"/>
    <p:sldId id="292" r:id="rId13"/>
    <p:sldId id="285" r:id="rId14"/>
    <p:sldId id="279" r:id="rId15"/>
    <p:sldId id="280" r:id="rId16"/>
    <p:sldId id="281" r:id="rId17"/>
    <p:sldId id="282" r:id="rId18"/>
    <p:sldId id="283" r:id="rId19"/>
    <p:sldId id="260" r:id="rId20"/>
    <p:sldId id="290" r:id="rId21"/>
    <p:sldId id="261" r:id="rId22"/>
    <p:sldId id="264" r:id="rId23"/>
    <p:sldId id="268" r:id="rId24"/>
    <p:sldId id="265" r:id="rId25"/>
    <p:sldId id="266" r:id="rId26"/>
    <p:sldId id="269" r:id="rId27"/>
    <p:sldId id="267" r:id="rId28"/>
    <p:sldId id="262" r:id="rId29"/>
    <p:sldId id="287" r:id="rId30"/>
    <p:sldId id="288" r:id="rId31"/>
    <p:sldId id="289" r:id="rId32"/>
    <p:sldId id="26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02624" cy="2615604"/>
          </a:xfrm>
        </p:spPr>
        <p:txBody>
          <a:bodyPr/>
          <a:lstStyle/>
          <a:p>
            <a:r>
              <a:rPr lang="ru-RU" dirty="0" smtClean="0"/>
              <a:t>Итоги ЕГЭ 2022</a:t>
            </a:r>
            <a:br>
              <a:rPr lang="ru-RU" dirty="0" smtClean="0"/>
            </a:br>
            <a:r>
              <a:rPr lang="ru-RU" dirty="0" smtClean="0"/>
              <a:t>по обществознанию.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ru-RU" dirty="0" smtClean="0"/>
              <a:t>                                                             </a:t>
            </a:r>
          </a:p>
          <a:p>
            <a:pPr algn="r"/>
            <a:endParaRPr lang="ru-RU" dirty="0"/>
          </a:p>
          <a:p>
            <a:pPr algn="r"/>
            <a:r>
              <a:rPr lang="ru-RU" dirty="0" smtClean="0"/>
              <a:t> </a:t>
            </a:r>
            <a:r>
              <a:rPr lang="ru-RU" dirty="0" err="1" smtClean="0"/>
              <a:t>Хорьякова</a:t>
            </a:r>
            <a:r>
              <a:rPr lang="ru-RU" dirty="0" smtClean="0"/>
              <a:t> Н.А., </a:t>
            </a:r>
          </a:p>
          <a:p>
            <a:pPr algn="r"/>
            <a:r>
              <a:rPr lang="ru-RU" dirty="0" smtClean="0"/>
              <a:t>                                                    учитель обществознания </a:t>
            </a:r>
          </a:p>
          <a:p>
            <a:pPr algn="r"/>
            <a:r>
              <a:rPr lang="ru-RU" dirty="0" smtClean="0"/>
              <a:t>                                                      МБОУ «Гимназия №1», </a:t>
            </a:r>
          </a:p>
          <a:p>
            <a:pPr algn="r"/>
            <a:r>
              <a:rPr lang="ru-RU" dirty="0"/>
              <a:t> </a:t>
            </a:r>
            <a:r>
              <a:rPr lang="ru-RU" dirty="0" smtClean="0"/>
              <a:t>                                                 эксперт ЕГЭ </a:t>
            </a:r>
          </a:p>
          <a:p>
            <a:pPr algn="r"/>
            <a:r>
              <a:rPr lang="ru-RU" dirty="0"/>
              <a:t> </a:t>
            </a:r>
            <a:r>
              <a:rPr lang="ru-RU" dirty="0" smtClean="0"/>
              <a:t>                                                       по обществознанию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4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Содержательный анализ выполнения  заданий КИМ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3450696"/>
          </a:xfrm>
        </p:spPr>
        <p:txBody>
          <a:bodyPr>
            <a:normAutofit/>
          </a:bodyPr>
          <a:lstStyle/>
          <a:p>
            <a:r>
              <a:rPr lang="ru-RU" dirty="0"/>
              <a:t>Задание </a:t>
            </a:r>
            <a:r>
              <a:rPr lang="ru-RU" dirty="0" smtClean="0"/>
              <a:t>1 является </a:t>
            </a:r>
            <a:r>
              <a:rPr lang="ru-RU" dirty="0"/>
              <a:t>заданием базового уровня сложности, и за правильное выполнение выставляется 1 балл. Видимо в связи с этим часть учителей и обучающихся не уделяет данному заданию должного внимания, ошибочно считая его легким для выполнения.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17774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844824"/>
            <a:ext cx="7524824" cy="42813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Выполняя </a:t>
            </a:r>
            <a:r>
              <a:rPr lang="ru-RU" dirty="0"/>
              <a:t>задания модуля «Политика» выпускники испытали затруднения не только при выполнении заданий повышенного уровня (10 и 11), но и задание базового уровня сложности №13 выполнили только 59%. По-прежнему выпускники затрудняются в установлении связи той или иной государственной функции с соответствующей ветвью власти / высшим органом власти, должностным лицом Российской Федерации. Самая распространенная ошибка участников ЕГЭ при выполнении подобных заданий связана с тем, что они не различают полномочия субъектов государственной власти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7427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Около 70% участников ЕГЭ не испытали особых затруднений при выполнении заданий повышенного уровня, проверяющих умение характеризовать с научных позиций основные социальные объекты, их место и значение в жизни общества как целостной системы по разделам «Человек и общество», «Право» (задания 4, 14, 16).</a:t>
            </a:r>
          </a:p>
        </p:txBody>
      </p:sp>
    </p:spTree>
    <p:extLst>
      <p:ext uri="{BB962C8B-B14F-4D97-AF65-F5344CB8AC3E}">
        <p14:creationId xmlns:p14="http://schemas.microsoft.com/office/powerpoint/2010/main" val="24085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Участники ЕГЭ 2022 г. испытали затруднения при выполнении заданий: базового и повышенного уровня сложности по темам «Налоги», «Постоянные и переменные затраты</a:t>
            </a:r>
            <a:r>
              <a:rPr lang="ru-RU" dirty="0" smtClean="0"/>
              <a:t>», высокого </a:t>
            </a:r>
            <a:r>
              <a:rPr lang="ru-RU" dirty="0"/>
              <a:t>уровня по темам «Истина и ее критерии», «Политическая система общества», «Политический процесс».</a:t>
            </a:r>
          </a:p>
        </p:txBody>
      </p:sp>
    </p:spTree>
    <p:extLst>
      <p:ext uri="{BB962C8B-B14F-4D97-AF65-F5344CB8AC3E}">
        <p14:creationId xmlns:p14="http://schemas.microsoft.com/office/powerpoint/2010/main" val="29141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844824"/>
            <a:ext cx="7596832" cy="428133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Независимо от проверяемого содержания выпускники испытывали затруднения: </a:t>
            </a:r>
          </a:p>
          <a:p>
            <a:r>
              <a:rPr lang="ru-RU" dirty="0"/>
              <a:t>– в объяснении смысла понятия (задание 18- </a:t>
            </a:r>
            <a:r>
              <a:rPr lang="ru-RU" dirty="0" smtClean="0"/>
              <a:t> </a:t>
            </a:r>
            <a:r>
              <a:rPr lang="ru-RU" dirty="0"/>
              <a:t>выполнения (53%); </a:t>
            </a:r>
          </a:p>
          <a:p>
            <a:r>
              <a:rPr lang="ru-RU" dirty="0"/>
              <a:t>– в раскрытии на примерах изученных теоретических положений и понятий социально-политических и гуманитарных наук (задание 19 </a:t>
            </a:r>
            <a:r>
              <a:rPr lang="ru-RU" dirty="0" smtClean="0"/>
              <a:t>; </a:t>
            </a:r>
            <a:r>
              <a:rPr lang="ru-RU" dirty="0"/>
              <a:t>задание 25 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/>
              <a:t>– в составлении плана ответа по конкретной теме (задание 24 – 36% </a:t>
            </a:r>
            <a:r>
              <a:rPr lang="ru-RU" dirty="0" smtClean="0"/>
              <a:t> </a:t>
            </a:r>
            <a:r>
              <a:rPr lang="ru-RU" dirty="0"/>
              <a:t>по критерию 24.1 и 9% </a:t>
            </a:r>
            <a:r>
              <a:rPr lang="ru-RU" dirty="0" smtClean="0"/>
              <a:t> </a:t>
            </a:r>
            <a:r>
              <a:rPr lang="ru-RU" dirty="0"/>
              <a:t>по критерию 24.2);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8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988840"/>
            <a:ext cx="7668840" cy="4137323"/>
          </a:xfrm>
        </p:spPr>
        <p:txBody>
          <a:bodyPr>
            <a:normAutofit/>
          </a:bodyPr>
          <a:lstStyle/>
          <a:p>
            <a:r>
              <a:rPr lang="ru-RU" dirty="0"/>
              <a:t>– в привлечении обществоведческих знаний для объяснения своего мнения/аргумента по определенной проблеме (средний процент выполнения задания 20 – 40% </a:t>
            </a:r>
            <a:r>
              <a:rPr lang="ru-RU" dirty="0" smtClean="0"/>
              <a:t>). </a:t>
            </a:r>
            <a:r>
              <a:rPr lang="ru-RU" dirty="0"/>
              <a:t>Вызывает настороженность тот факт, что, выполняя задания высокого уровня сложности, предполагающие приведение примеров (задания 19, 25), участники ЕГЭ практически не привлекают </a:t>
            </a:r>
            <a:r>
              <a:rPr lang="ru-RU" dirty="0" err="1"/>
              <a:t>межпредметные</a:t>
            </a:r>
            <a:r>
              <a:rPr lang="ru-RU" dirty="0"/>
              <a:t> связи с другими учебными предметами.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5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700808"/>
            <a:ext cx="7452816" cy="4425355"/>
          </a:xfrm>
        </p:spPr>
        <p:txBody>
          <a:bodyPr>
            <a:normAutofit/>
          </a:bodyPr>
          <a:lstStyle/>
          <a:p>
            <a:r>
              <a:rPr lang="ru-RU" dirty="0"/>
              <a:t>Для участников ЕГЭ в 2022 году наибольшие трудности при выполнении КИМ по обществознанию вызвали задания, связанные с приведением примеров. В</a:t>
            </a:r>
            <a:r>
              <a:rPr lang="ru-RU" dirty="0" smtClean="0"/>
              <a:t> </a:t>
            </a:r>
            <a:r>
              <a:rPr lang="ru-RU" dirty="0"/>
              <a:t>задании </a:t>
            </a:r>
            <a:r>
              <a:rPr lang="ru-RU" dirty="0" smtClean="0"/>
              <a:t>19, </a:t>
            </a:r>
            <a:r>
              <a:rPr lang="ru-RU" dirty="0"/>
              <a:t>предложенные в тексте три уровня участия граждан в жизнедеятельности общества проиллюстрировать примерами смогли 52% участников экзамена. </a:t>
            </a:r>
          </a:p>
        </p:txBody>
      </p:sp>
    </p:spTree>
    <p:extLst>
      <p:ext uri="{BB962C8B-B14F-4D97-AF65-F5344CB8AC3E}">
        <p14:creationId xmlns:p14="http://schemas.microsoft.com/office/powerpoint/2010/main" val="15291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348880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задании 20 (30% участников выполнили данное задание), где необходимо было привести 3 аргумента, </a:t>
            </a:r>
            <a:r>
              <a:rPr lang="ru-RU" dirty="0">
                <a:solidFill>
                  <a:srgbClr val="FF0000"/>
                </a:solidFill>
              </a:rPr>
              <a:t>подтверждающих возможные негативные последствия массового уклонения граждан от участия в политической жизни общества</a:t>
            </a:r>
            <a:r>
              <a:rPr lang="ru-RU" dirty="0"/>
              <a:t>, участники экзамена зачастую приводили примеры из личного опыта, либо приводили один и тот же аргумент, но на примерах различных субъектов. Часто аргумент был сформулирован как словосочетание. </a:t>
            </a:r>
          </a:p>
        </p:txBody>
      </p:sp>
    </p:spTree>
    <p:extLst>
      <p:ext uri="{BB962C8B-B14F-4D97-AF65-F5344CB8AC3E}">
        <p14:creationId xmlns:p14="http://schemas.microsoft.com/office/powerpoint/2010/main" val="6691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Выполняя задание 23 (знание и понимание ценностей, принципов и норм, закреплённых в Конституции Российской Федерации), в частности при объяснении смысла таких понятий как светское государство, федеративное государство вместо опоры на положения Конституции объяснение строилось на объяснении сути данных терминов. </a:t>
            </a:r>
          </a:p>
        </p:txBody>
      </p:sp>
    </p:spTree>
    <p:extLst>
      <p:ext uri="{BB962C8B-B14F-4D97-AF65-F5344CB8AC3E}">
        <p14:creationId xmlns:p14="http://schemas.microsoft.com/office/powerpoint/2010/main" val="30359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-2023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988840"/>
            <a:ext cx="7524824" cy="4137323"/>
          </a:xfrm>
        </p:spPr>
        <p:txBody>
          <a:bodyPr>
            <a:normAutofit/>
          </a:bodyPr>
          <a:lstStyle/>
          <a:p>
            <a:r>
              <a:rPr lang="ru-RU" sz="2800" dirty="0"/>
              <a:t>Экзаменационная работа состоит из двух частей, включающих в себя </a:t>
            </a:r>
            <a:r>
              <a:rPr lang="ru-RU" sz="2800" dirty="0" smtClean="0"/>
              <a:t>25 заданий</a:t>
            </a:r>
          </a:p>
          <a:p>
            <a:r>
              <a:rPr lang="ru-RU" sz="2800" dirty="0"/>
              <a:t>Часть 1 содержит 16 заданий с кратким ответом. Часть 2 </a:t>
            </a:r>
            <a:r>
              <a:rPr lang="ru-RU" sz="2800" dirty="0" smtClean="0"/>
              <a:t>содержит </a:t>
            </a:r>
            <a:r>
              <a:rPr lang="ru-RU" sz="2800" dirty="0"/>
              <a:t>9 заданий с развёрнутым ответом. Б – 13; П – 8; В – 4. </a:t>
            </a:r>
          </a:p>
          <a:p>
            <a:r>
              <a:rPr lang="ru-RU" sz="2800" dirty="0" smtClean="0"/>
              <a:t>На </a:t>
            </a:r>
            <a:r>
              <a:rPr lang="ru-RU" sz="2800" dirty="0"/>
              <a:t>выполнение экзаменационной работы по обществознанию </a:t>
            </a:r>
            <a:r>
              <a:rPr lang="ru-RU" sz="2800" dirty="0" smtClean="0"/>
              <a:t>отводится </a:t>
            </a:r>
            <a:r>
              <a:rPr lang="ru-RU" sz="2800" dirty="0"/>
              <a:t>3 часа 30 минут (210 минут). </a:t>
            </a:r>
          </a:p>
        </p:txBody>
      </p:sp>
    </p:spTree>
    <p:extLst>
      <p:ext uri="{BB962C8B-B14F-4D97-AF65-F5344CB8AC3E}">
        <p14:creationId xmlns:p14="http://schemas.microsoft.com/office/powerpoint/2010/main" val="34708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2010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Количество  </a:t>
            </a:r>
            <a:r>
              <a:rPr lang="ru-RU" dirty="0"/>
              <a:t>участников ЕГЭ по учебному предмету (за 3 года)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772816"/>
            <a:ext cx="7524824" cy="4353347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29340"/>
              </p:ext>
            </p:extLst>
          </p:nvPr>
        </p:nvGraphicFramePr>
        <p:xfrm>
          <a:off x="755577" y="2204864"/>
          <a:ext cx="7416823" cy="278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137"/>
                <a:gridCol w="1644182"/>
                <a:gridCol w="828092"/>
                <a:gridCol w="1404156"/>
                <a:gridCol w="864096"/>
                <a:gridCol w="1440160"/>
              </a:tblGrid>
              <a:tr h="467736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2020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531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чел.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от общего числа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от общего числа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от общего числа участников</a:t>
                      </a:r>
                      <a:endParaRPr lang="ru-RU" dirty="0"/>
                    </a:p>
                  </a:txBody>
                  <a:tcPr/>
                </a:tc>
              </a:tr>
              <a:tr h="467736">
                <a:tc>
                  <a:txBody>
                    <a:bodyPr/>
                    <a:lstStyle/>
                    <a:p>
                      <a:r>
                        <a:rPr lang="ru-RU" dirty="0" smtClean="0"/>
                        <a:t>4681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45,84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45,81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43,49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2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ЕГЭ- 2023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Максимальное количество баллов увеличено с 57 до 58 баллов. </a:t>
            </a:r>
          </a:p>
          <a:p>
            <a:r>
              <a:rPr lang="ru-RU" dirty="0" smtClean="0"/>
              <a:t>Изменилось оценивание задания №3 с 2 баллов до 1 балла.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5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</a:t>
            </a:r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1916832"/>
            <a:ext cx="7452816" cy="4209331"/>
          </a:xfrm>
        </p:spPr>
        <p:txBody>
          <a:bodyPr>
            <a:normAutofit/>
          </a:bodyPr>
          <a:lstStyle/>
          <a:p>
            <a:r>
              <a:rPr lang="ru-RU" sz="2800" dirty="0"/>
              <a:t>Изменена формулировка задания 18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Задание 18 проверяет владение базовым понятийным аппаратом социальных </a:t>
            </a:r>
            <a:r>
              <a:rPr lang="ru-RU" sz="2800" dirty="0" smtClean="0"/>
              <a:t>наук</a:t>
            </a:r>
            <a:r>
              <a:rPr lang="ru-RU" sz="2800" dirty="0"/>
              <a:t>, умение различать существенные и несущественные признаки ключевых </a:t>
            </a:r>
          </a:p>
          <a:p>
            <a:r>
              <a:rPr lang="ru-RU" sz="2800" dirty="0"/>
              <a:t>обществоведческих понятий, объяснять существующие между ними связи.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2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87208" cy="1080120"/>
          </a:xfrm>
        </p:spPr>
        <p:txBody>
          <a:bodyPr/>
          <a:lstStyle/>
          <a:p>
            <a:r>
              <a:rPr lang="ru-RU" dirty="0" smtClean="0"/>
              <a:t>ЕГЭ </a:t>
            </a:r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452816" cy="5328592"/>
          </a:xfrm>
        </p:spPr>
        <p:txBody>
          <a:bodyPr>
            <a:noAutofit/>
          </a:bodyPr>
          <a:lstStyle/>
          <a:p>
            <a:r>
              <a:rPr lang="ru-RU" dirty="0"/>
              <a:t>В 2023 г. формулировка требования задания «объясните смысл понятия» заменена на «укажите не менее трёх основных признаков [ПОНЯТИЯ]» и «объясните связь…».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указать основные, сущностные признаки понятия, а затем с опорой на содержание текста сформулировать объяснение заданной понятийной связи.</a:t>
            </a:r>
          </a:p>
          <a:p>
            <a:r>
              <a:rPr lang="ru-RU" dirty="0" smtClean="0"/>
              <a:t>В </a:t>
            </a:r>
            <a:r>
              <a:rPr lang="ru-RU" dirty="0"/>
              <a:t>первом элементе ответа на задание нужно будет указать не менее трех признаков понятия, за исключением случаев, когда с точки зрения общественных наук возможно только два признака. </a:t>
            </a:r>
          </a:p>
        </p:txBody>
      </p:sp>
    </p:spTree>
    <p:extLst>
      <p:ext uri="{BB962C8B-B14F-4D97-AF65-F5344CB8AC3E}">
        <p14:creationId xmlns:p14="http://schemas.microsoft.com/office/powerpoint/2010/main" val="20717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</a:t>
            </a:r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88840"/>
            <a:ext cx="7596832" cy="413732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Детализирована формулировка задания 25 и изменена система его оценивания. Максимальный балл увеличен с 4 до 6.</a:t>
            </a:r>
          </a:p>
          <a:p>
            <a:r>
              <a:rPr lang="ru-RU" dirty="0"/>
              <a:t>В 2023 г. формулировка задания была детализирована:</a:t>
            </a:r>
          </a:p>
          <a:p>
            <a:r>
              <a:rPr lang="ru-RU" dirty="0"/>
              <a:t>– добавлено вводное предложение с обобщенными требованиями: выполните задания, ответьте на вопрос; при этом сделан акцент на использовании обществоведческих знаний, фактов общественной жизни и личного социального опыта;</a:t>
            </a:r>
          </a:p>
          <a:p>
            <a:r>
              <a:rPr lang="ru-RU" dirty="0"/>
              <a:t>– выделены и пронумерованы три элемента ответа, которые обязательно должны присутствовать в полном правильном ответе: 1) обоснование;</a:t>
            </a:r>
          </a:p>
          <a:p>
            <a:r>
              <a:rPr lang="ru-RU" dirty="0"/>
              <a:t>2) ответ на </a:t>
            </a:r>
            <a:r>
              <a:rPr lang="ru-RU" dirty="0" smtClean="0"/>
              <a:t>вопрос;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9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2023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844824"/>
            <a:ext cx="7524824" cy="4281339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3) примеры;</a:t>
            </a:r>
          </a:p>
          <a:p>
            <a:r>
              <a:rPr lang="ru-RU" dirty="0" smtClean="0"/>
              <a:t> </a:t>
            </a:r>
            <a:r>
              <a:rPr lang="ru-RU" dirty="0"/>
              <a:t>– конкретизированы требования к качеству обоснования: обоснование должно быть дано с опорой на обществоведческие знания… раскрывать причинно-следственные и(или) функциональные связи;</a:t>
            </a:r>
          </a:p>
          <a:p>
            <a:r>
              <a:rPr lang="ru-RU" dirty="0" smtClean="0"/>
              <a:t> </a:t>
            </a:r>
            <a:r>
              <a:rPr lang="ru-RU" dirty="0"/>
              <a:t>– изменено требование к количественному показателю обоснования: обоснование должно быть дано… в нескольких связанных между собой распространённых предложениях;</a:t>
            </a:r>
          </a:p>
          <a:p>
            <a:r>
              <a:rPr lang="ru-RU" dirty="0" smtClean="0"/>
              <a:t>– </a:t>
            </a:r>
            <a:r>
              <a:rPr lang="ru-RU" dirty="0"/>
              <a:t>в дополнение сделан акцент на связи второго и третьего элементов ответа: для каждой из указанных в пункте 2 партий приведите по одному примеру.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2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</a:t>
            </a:r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Таким образом, детализация формулировки не привела к появлению новых требований, которые в корне должны поменять методику подготовки к выполнению задания </a:t>
            </a:r>
            <a:r>
              <a:rPr lang="ru-RU" dirty="0" smtClean="0"/>
              <a:t>. </a:t>
            </a:r>
            <a:r>
              <a:rPr lang="ru-RU" dirty="0"/>
              <a:t>Такая конкретизация была продиктована необходимостью дать обучающемуся максимально четкое представление о том, какие элементы должны присутствовать в его ответе на это </a:t>
            </a:r>
            <a:r>
              <a:rPr lang="ru-RU" dirty="0" smtClean="0"/>
              <a:t>задание.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8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</a:t>
            </a:r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В процессе отработки выполнения задания 25 настоятельно рекомендуем обращать внимание обучающихся на то, что в их ответах обязательно должны быть явно выделены три элемента ответа (желательно пронумеровать каждый элемент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7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</a:t>
            </a:r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Содержание примерного ответа на задание № 25 не дано, тем самым сохраняется преемственность с мини-сочинением и остается простор для творчества участника ЕГЭ.</a:t>
            </a:r>
          </a:p>
        </p:txBody>
      </p:sp>
    </p:spTree>
    <p:extLst>
      <p:ext uri="{BB962C8B-B14F-4D97-AF65-F5344CB8AC3E}">
        <p14:creationId xmlns:p14="http://schemas.microsoft.com/office/powerpoint/2010/main" val="39677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2060848"/>
            <a:ext cx="7524824" cy="4065315"/>
          </a:xfrm>
        </p:spPr>
        <p:txBody>
          <a:bodyPr>
            <a:normAutofit/>
          </a:bodyPr>
          <a:lstStyle/>
          <a:p>
            <a:r>
              <a:rPr lang="ru-RU" dirty="0"/>
              <a:t>В связи с изложенным выше рекомендуем учителям при изучении </a:t>
            </a:r>
            <a:r>
              <a:rPr lang="ru-RU" dirty="0" smtClean="0"/>
              <a:t> тем курса  </a:t>
            </a:r>
            <a:r>
              <a:rPr lang="ru-RU" dirty="0"/>
              <a:t>проанализировать, каким образом ключевое обществоведческое понятие трактуется в учебниках 6–11 классов из двух-трех УМК, допущенных Министерством просвещения Российской Федерации к использованию при реализации имеющих государственную аккредитацию образовательных программ среднего общего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586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916832"/>
            <a:ext cx="7408333" cy="3450696"/>
          </a:xfrm>
        </p:spPr>
        <p:txBody>
          <a:bodyPr>
            <a:normAutofit/>
          </a:bodyPr>
          <a:lstStyle/>
          <a:p>
            <a:r>
              <a:rPr lang="ru-RU" dirty="0"/>
              <a:t>Использовать на уроках задания, имеющие  практико-ориентированный характер, выполнение которых проявляет готовность и способность обучающихся использовать приобретенные знания и умения в практической деятельности и повседневной жизни для успешного выполнения присущих возрасту типичных социальных ролей. </a:t>
            </a:r>
          </a:p>
        </p:txBody>
      </p:sp>
    </p:spTree>
    <p:extLst>
      <p:ext uri="{BB962C8B-B14F-4D97-AF65-F5344CB8AC3E}">
        <p14:creationId xmlns:p14="http://schemas.microsoft.com/office/powerpoint/2010/main" val="1508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последние три года наметилась тенденция к снижению количества участников ЕГЭ по обществознанию. С 45,84% от количества участников в 2020 году до 43,79% в 2022 году. Однако, по популярности среди предметов по выбору обществознание по-прежнему занимает лидирующую позицию. Большинство среди выбравших обществознание как предмет для сдачи в форме ЕГЭ – выпускники образовательных учреждений текущего года.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9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образовательной </a:t>
            </a:r>
            <a:r>
              <a:rPr lang="ru-RU" dirty="0" smtClean="0"/>
              <a:t>деятельности особо </a:t>
            </a:r>
            <a:r>
              <a:rPr lang="ru-RU" dirty="0"/>
              <a:t>обратить внимание на развитие регулятивных учебных действий, именно </a:t>
            </a:r>
            <a:r>
              <a:rPr lang="ru-RU" dirty="0" smtClean="0"/>
              <a:t>они востребованы </a:t>
            </a:r>
            <a:r>
              <a:rPr lang="ru-RU" dirty="0"/>
              <a:t>в учебном процессе, и при сдаче любого зачета, экзамена. Это готовность и способность обучающихся: организовать и контролировать свою подготовку по учебному </a:t>
            </a:r>
            <a:r>
              <a:rPr lang="ru-RU" dirty="0" smtClean="0"/>
              <a:t>предмету.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9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2132856"/>
            <a:ext cx="7596832" cy="3993307"/>
          </a:xfrm>
        </p:spPr>
        <p:txBody>
          <a:bodyPr>
            <a:normAutofit/>
          </a:bodyPr>
          <a:lstStyle/>
          <a:p>
            <a:r>
              <a:rPr lang="ru-RU" dirty="0"/>
              <a:t>Для обучающихся имеющих затруднения в изучении предмета обществознание актуально формирование </a:t>
            </a:r>
            <a:r>
              <a:rPr lang="ru-RU" dirty="0" err="1"/>
              <a:t>метапредметных</a:t>
            </a:r>
            <a:r>
              <a:rPr lang="ru-RU" dirty="0"/>
              <a:t> умений, связанных со смысловым чтением, с адекватным пониманием и извлечением информации из прочитанного текста. Важно сформировать умение осуществлять поиск социальной информации, представленной в виде таблицы/диаграммы. </a:t>
            </a:r>
          </a:p>
        </p:txBody>
      </p:sp>
    </p:spTree>
    <p:extLst>
      <p:ext uri="{BB962C8B-B14F-4D97-AF65-F5344CB8AC3E}">
        <p14:creationId xmlns:p14="http://schemas.microsoft.com/office/powerpoint/2010/main" val="10106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851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Количество участников ЕГЭ в регионе по категориям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844758"/>
              </p:ext>
            </p:extLst>
          </p:nvPr>
        </p:nvGraphicFramePr>
        <p:xfrm>
          <a:off x="684213" y="2276475"/>
          <a:ext cx="755173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883"/>
                <a:gridCol w="27998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участников ЕГЭ по предмету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4317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них: -	ВТГ, обучающихся по программам СОО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-ВТГ, обучающихся по программам СПО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ВПЛ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участников с ограниченными возможностями здоровья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7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</a:t>
            </a:r>
            <a:r>
              <a:rPr lang="ru-RU" dirty="0"/>
              <a:t>.	Количество участников ЕГЭ по типам ОО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217397"/>
              </p:ext>
            </p:extLst>
          </p:nvPr>
        </p:nvGraphicFramePr>
        <p:xfrm>
          <a:off x="457200" y="1935163"/>
          <a:ext cx="8229599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164"/>
                <a:gridCol w="291943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ВТГ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4115</a:t>
                      </a:r>
                      <a:endParaRPr lang="ru-RU" dirty="0"/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них: </a:t>
                      </a:r>
                    </a:p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выпускники лицеев и гимназий</a:t>
                      </a:r>
                    </a:p>
                    <a:p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1038</a:t>
                      </a:r>
                      <a:endParaRPr lang="ru-RU" dirty="0"/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выпускники СОШ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2925</a:t>
                      </a:r>
                      <a:endParaRPr lang="ru-RU" dirty="0"/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выпускники ГОО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</a:t>
                      </a:r>
                      <a:endParaRPr lang="ru-RU" dirty="0"/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выпускники СПО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выпускники </a:t>
                      </a:r>
                      <a:r>
                        <a:rPr lang="ru-RU" dirty="0" err="1" smtClean="0"/>
                        <a:t>СпецОШ</a:t>
                      </a:r>
                      <a:r>
                        <a:rPr lang="ru-RU" dirty="0" smtClean="0"/>
                        <a:t>	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101569" marR="10156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5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060848"/>
            <a:ext cx="7408333" cy="3450696"/>
          </a:xfrm>
        </p:spPr>
        <p:txBody>
          <a:bodyPr>
            <a:normAutofit/>
          </a:bodyPr>
          <a:lstStyle/>
          <a:p>
            <a:r>
              <a:rPr lang="ru-RU" dirty="0"/>
              <a:t>71,08% - составляют выпускники средних общеобразовательных организаций и 25,22% - обучающиеся лицеев и гимназий. 84,9% от участников экзамена – проживают в городах Кемеровской области - Кузбасса, из них 27,08 в г. Кемерово и 23,74 – в г. Новокузнецке.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7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Динамика результатов ЕГЭ по предмету за последние 3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088558"/>
              </p:ext>
            </p:extLst>
          </p:nvPr>
        </p:nvGraphicFramePr>
        <p:xfrm>
          <a:off x="755650" y="1844671"/>
          <a:ext cx="7776790" cy="381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998"/>
                <a:gridCol w="2462718"/>
                <a:gridCol w="1555358"/>
                <a:gridCol w="1555358"/>
                <a:gridCol w="1555358"/>
              </a:tblGrid>
              <a:tr h="300046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Участников, набравших балл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Кемеровская область - Кузбасс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0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2020г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2022г</a:t>
                      </a:r>
                      <a:endParaRPr lang="ru-RU" dirty="0"/>
                    </a:p>
                  </a:txBody>
                  <a:tcPr/>
                </a:tc>
              </a:tr>
              <a:tr h="60009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ниже минимального балла 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9,59</a:t>
                      </a:r>
                      <a:endParaRPr lang="ru-RU" dirty="0"/>
                    </a:p>
                  </a:txBody>
                  <a:tcPr/>
                </a:tc>
              </a:tr>
              <a:tr h="60009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61 до 80 баллов,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39,96</a:t>
                      </a:r>
                      <a:endParaRPr lang="ru-RU" dirty="0"/>
                    </a:p>
                  </a:txBody>
                  <a:tcPr/>
                </a:tc>
              </a:tr>
              <a:tr h="6000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81 до 99 баллов,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8,9</a:t>
                      </a:r>
                      <a:endParaRPr lang="ru-RU" dirty="0"/>
                    </a:p>
                  </a:txBody>
                  <a:tcPr/>
                </a:tc>
              </a:tr>
              <a:tr h="60009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баллов,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0009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тестовый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55,29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59,81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5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 smtClean="0"/>
              <a:t>ЕГЭ </a:t>
            </a:r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700808"/>
            <a:ext cx="7776864" cy="46805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2022 году продолжается тенденция к улучшению ключевых показателей ЕГЭ по обществознанию. Значительно снизилась доля выпускников текущего года не преодолевших минимальный порог: с 16,04% в 2020 до 9,59% в 2022, по сравнению с 2021 снижение составило 4,88%. Значительная доля участников ЕГЭ текущего года набрали 61-80 баллов по обществознанию (39,96%). Несмотря на то, что доля выполнивших задания на 81-99 баллов в 2022 году (8,9%) ниже, по сравнению с 2021 годом (11, 23%), средний балл по итогам ЕГЭ составляет 59,81 балл (в сравнении с 2021 годом – 58,32). Количество 100-балльников аналогично 2020 году и составляет 3 человека (в 2021 году – 5). </a:t>
            </a:r>
          </a:p>
        </p:txBody>
      </p:sp>
    </p:spTree>
    <p:extLst>
      <p:ext uri="{BB962C8B-B14F-4D97-AF65-F5344CB8AC3E}">
        <p14:creationId xmlns:p14="http://schemas.microsoft.com/office/powerpoint/2010/main" val="130978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680520"/>
          </a:xfrm>
        </p:spPr>
        <p:txBody>
          <a:bodyPr>
            <a:normAutofit/>
          </a:bodyPr>
          <a:lstStyle/>
          <a:p>
            <a:r>
              <a:rPr lang="ru-RU" dirty="0"/>
              <a:t>Наметившаяся тенденция в 2021 году  улучшения ключевых качественных показателей ЕГЭ по обществознанию сохранилась. При анализе выполнения отдельных заданий КИМ это обращает на себя внимание. Однако, сохраняется доля участников, которые испытывают трудности при выполнении </a:t>
            </a:r>
            <a:r>
              <a:rPr lang="ru-RU" dirty="0" smtClean="0"/>
              <a:t>заданий </a:t>
            </a:r>
            <a:r>
              <a:rPr lang="ru-RU" dirty="0"/>
              <a:t>ЕГЭ. На первой позиции в различных вариантах КИМ находятся задания одного уровня сложности, которые </a:t>
            </a:r>
            <a:r>
              <a:rPr lang="ru-RU" dirty="0" smtClean="0"/>
              <a:t>позволяют </a:t>
            </a:r>
            <a:r>
              <a:rPr lang="ru-RU" dirty="0"/>
              <a:t>проверить одни и те же умения на различных элементах содержания. </a:t>
            </a:r>
          </a:p>
        </p:txBody>
      </p:sp>
    </p:spTree>
    <p:extLst>
      <p:ext uri="{BB962C8B-B14F-4D97-AF65-F5344CB8AC3E}">
        <p14:creationId xmlns:p14="http://schemas.microsoft.com/office/powerpoint/2010/main" val="4040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1622</Words>
  <Application>Microsoft Office PowerPoint</Application>
  <PresentationFormat>Экран (4:3)</PresentationFormat>
  <Paragraphs>142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Итоги ЕГЭ 2022 по обществознанию.</vt:lpstr>
      <vt:lpstr>Количество  участников ЕГЭ по учебному предмету (за 3 года) </vt:lpstr>
      <vt:lpstr>Презентация PowerPoint</vt:lpstr>
      <vt:lpstr> Количество участников ЕГЭ в регионе по категориям</vt:lpstr>
      <vt:lpstr>3. Количество участников ЕГЭ по типам ОО </vt:lpstr>
      <vt:lpstr>Презентация PowerPoint</vt:lpstr>
      <vt:lpstr> Динамика результатов ЕГЭ по предмету за последние 3 года</vt:lpstr>
      <vt:lpstr>Результаты ЕГЭ 2022</vt:lpstr>
      <vt:lpstr>Презентация PowerPoint</vt:lpstr>
      <vt:lpstr>Содержательный анализ выполнения  заданий КИМ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ЕГЭ -2023</vt:lpstr>
      <vt:lpstr>ЕГЭ- 2023</vt:lpstr>
      <vt:lpstr>ЕГЭ 2023</vt:lpstr>
      <vt:lpstr>ЕГЭ 2023</vt:lpstr>
      <vt:lpstr>ЕГЭ 2023</vt:lpstr>
      <vt:lpstr>ЕГЭ 2023</vt:lpstr>
      <vt:lpstr>ЕГЭ 2023</vt:lpstr>
      <vt:lpstr>ЕГЭ 2023</vt:lpstr>
      <vt:lpstr>ЕГЭ 2023</vt:lpstr>
      <vt:lpstr>Рекомендации</vt:lpstr>
      <vt:lpstr>Презентация PowerPoint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Стас-ПК</dc:creator>
  <cp:lastModifiedBy>Стас-ПК</cp:lastModifiedBy>
  <cp:revision>21</cp:revision>
  <dcterms:created xsi:type="dcterms:W3CDTF">2022-09-11T06:49:38Z</dcterms:created>
  <dcterms:modified xsi:type="dcterms:W3CDTF">2022-09-14T05:39:01Z</dcterms:modified>
</cp:coreProperties>
</file>