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6">
  <p:sldMasterIdLst>
    <p:sldMasterId id="2147483649" r:id="rId1"/>
    <p:sldMasterId id="2147483783" r:id="rId2"/>
  </p:sldMasterIdLst>
  <p:notesMasterIdLst>
    <p:notesMasterId r:id="rId44"/>
  </p:notesMasterIdLst>
  <p:handoutMasterIdLst>
    <p:handoutMasterId r:id="rId45"/>
  </p:handoutMasterIdLst>
  <p:sldIdLst>
    <p:sldId id="272" r:id="rId3"/>
    <p:sldId id="427" r:id="rId4"/>
    <p:sldId id="534" r:id="rId5"/>
    <p:sldId id="678" r:id="rId6"/>
    <p:sldId id="622" r:id="rId7"/>
    <p:sldId id="681" r:id="rId8"/>
    <p:sldId id="682" r:id="rId9"/>
    <p:sldId id="683" r:id="rId10"/>
    <p:sldId id="684" r:id="rId11"/>
    <p:sldId id="679" r:id="rId12"/>
    <p:sldId id="621" r:id="rId13"/>
    <p:sldId id="625" r:id="rId14"/>
    <p:sldId id="685" r:id="rId15"/>
    <p:sldId id="686" r:id="rId16"/>
    <p:sldId id="627" r:id="rId17"/>
    <p:sldId id="687" r:id="rId18"/>
    <p:sldId id="626" r:id="rId19"/>
    <p:sldId id="688" r:id="rId20"/>
    <p:sldId id="691" r:id="rId21"/>
    <p:sldId id="692" r:id="rId22"/>
    <p:sldId id="690" r:id="rId23"/>
    <p:sldId id="702" r:id="rId24"/>
    <p:sldId id="701" r:id="rId25"/>
    <p:sldId id="689" r:id="rId26"/>
    <p:sldId id="703" r:id="rId27"/>
    <p:sldId id="704" r:id="rId28"/>
    <p:sldId id="705" r:id="rId29"/>
    <p:sldId id="706" r:id="rId30"/>
    <p:sldId id="693" r:id="rId31"/>
    <p:sldId id="694" r:id="rId32"/>
    <p:sldId id="695" r:id="rId33"/>
    <p:sldId id="712" r:id="rId34"/>
    <p:sldId id="713" r:id="rId35"/>
    <p:sldId id="711" r:id="rId36"/>
    <p:sldId id="708" r:id="rId37"/>
    <p:sldId id="709" r:id="rId38"/>
    <p:sldId id="710" r:id="rId39"/>
    <p:sldId id="699" r:id="rId40"/>
    <p:sldId id="707" r:id="rId41"/>
    <p:sldId id="698" r:id="rId42"/>
    <p:sldId id="714" r:id="rId43"/>
  </p:sldIdLst>
  <p:sldSz cx="9144000" cy="6858000" type="screen4x3"/>
  <p:notesSz cx="6797675" cy="9872663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F4C2A1E0-D135-4145-8BCB-E68FA5204C19}">
          <p14:sldIdLst>
            <p14:sldId id="272"/>
            <p14:sldId id="427"/>
            <p14:sldId id="534"/>
            <p14:sldId id="678"/>
            <p14:sldId id="622"/>
            <p14:sldId id="681"/>
            <p14:sldId id="682"/>
            <p14:sldId id="683"/>
            <p14:sldId id="684"/>
            <p14:sldId id="679"/>
            <p14:sldId id="621"/>
            <p14:sldId id="625"/>
            <p14:sldId id="685"/>
            <p14:sldId id="686"/>
            <p14:sldId id="627"/>
            <p14:sldId id="687"/>
            <p14:sldId id="626"/>
            <p14:sldId id="688"/>
            <p14:sldId id="691"/>
            <p14:sldId id="692"/>
            <p14:sldId id="690"/>
            <p14:sldId id="702"/>
            <p14:sldId id="701"/>
            <p14:sldId id="689"/>
            <p14:sldId id="703"/>
            <p14:sldId id="704"/>
            <p14:sldId id="705"/>
            <p14:sldId id="706"/>
            <p14:sldId id="693"/>
            <p14:sldId id="694"/>
            <p14:sldId id="695"/>
            <p14:sldId id="712"/>
            <p14:sldId id="713"/>
            <p14:sldId id="711"/>
            <p14:sldId id="708"/>
            <p14:sldId id="709"/>
            <p14:sldId id="710"/>
            <p14:sldId id="699"/>
            <p14:sldId id="707"/>
            <p14:sldId id="698"/>
            <p14:sldId id="714"/>
          </p14:sldIdLst>
        </p14:section>
        <p14:section name="Раздел без заголовка" id="{C368129C-6E0E-4B27-AEC6-4E450B9D62C9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  <a:srgbClr val="FF6600"/>
    <a:srgbClr val="FFCE85"/>
    <a:srgbClr val="FF9966"/>
    <a:srgbClr val="FFFF00"/>
    <a:srgbClr val="CCFFCC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8034E78-7F5D-4C2E-B375-FC64B27BC917}" styleName="Темный стиль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—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68" autoAdjust="0"/>
    <p:restoredTop sz="94660"/>
  </p:normalViewPr>
  <p:slideViewPr>
    <p:cSldViewPr>
      <p:cViewPr varScale="1">
        <p:scale>
          <a:sx n="70" d="100"/>
          <a:sy n="70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"4" и "5"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3.39</c:v>
                </c:pt>
                <c:pt idx="1">
                  <c:v>24.14</c:v>
                </c:pt>
                <c:pt idx="2">
                  <c:v>61.23</c:v>
                </c:pt>
                <c:pt idx="3">
                  <c:v>11.24</c:v>
                </c:pt>
                <c:pt idx="4">
                  <c:v>72.47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74-40C8-9B68-14AF886AB3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2021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"4" и "5"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8.01</c:v>
                </c:pt>
                <c:pt idx="1">
                  <c:v>52.74</c:v>
                </c:pt>
                <c:pt idx="2">
                  <c:v>35.39</c:v>
                </c:pt>
                <c:pt idx="3">
                  <c:v>3.86</c:v>
                </c:pt>
                <c:pt idx="4">
                  <c:v>39.25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74-40C8-9B68-14AF886AB3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2022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Лист1!$A$2:$A$6</c:f>
              <c:strCache>
                <c:ptCount val="5"/>
                <c:pt idx="0">
                  <c:v>"2"</c:v>
                </c:pt>
                <c:pt idx="1">
                  <c:v>"3"</c:v>
                </c:pt>
                <c:pt idx="2">
                  <c:v>"4"</c:v>
                </c:pt>
                <c:pt idx="3">
                  <c:v>"5"</c:v>
                </c:pt>
                <c:pt idx="4">
                  <c:v>"4" и "5"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  <c:pt idx="0">
                  <c:v>5.0599999999999996</c:v>
                </c:pt>
                <c:pt idx="1">
                  <c:v>55.73</c:v>
                </c:pt>
                <c:pt idx="2">
                  <c:v>34.26</c:v>
                </c:pt>
                <c:pt idx="3">
                  <c:v>4.95</c:v>
                </c:pt>
                <c:pt idx="4">
                  <c:v>39.21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74-40C8-9B68-14AF886A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284528"/>
        <c:axId val="227285704"/>
        <c:axId val="0"/>
      </c:bar3DChart>
      <c:catAx>
        <c:axId val="2272845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85704"/>
        <c:crosses val="autoZero"/>
        <c:auto val="1"/>
        <c:lblAlgn val="ctr"/>
        <c:lblOffset val="100"/>
        <c:noMultiLvlLbl val="0"/>
      </c:catAx>
      <c:valAx>
        <c:axId val="2272857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84528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«2»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Лицей</c:v>
                </c:pt>
                <c:pt idx="1">
                  <c:v>Гимназия</c:v>
                </c:pt>
                <c:pt idx="2">
                  <c:v>СОШсУИОП</c:v>
                </c:pt>
                <c:pt idx="3">
                  <c:v>СОШ</c:v>
                </c:pt>
                <c:pt idx="4">
                  <c:v>ООШ</c:v>
                </c:pt>
                <c:pt idx="5">
                  <c:v>ГОО</c:v>
                </c:pt>
                <c:pt idx="6">
                  <c:v>В(с)ОШ</c:v>
                </c:pt>
                <c:pt idx="7">
                  <c:v>СПО</c:v>
                </c:pt>
                <c:pt idx="8">
                  <c:v>СпецОШ</c:v>
                </c:pt>
                <c:pt idx="9">
                  <c:v>Интернаты</c:v>
                </c:pt>
                <c:pt idx="10">
                  <c:v>Президентские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1.27</c:v>
                </c:pt>
                <c:pt idx="1">
                  <c:v>1.61</c:v>
                </c:pt>
                <c:pt idx="2">
                  <c:v>1.56</c:v>
                </c:pt>
                <c:pt idx="3">
                  <c:v>4.2699999999999996</c:v>
                </c:pt>
                <c:pt idx="4">
                  <c:v>10.14</c:v>
                </c:pt>
                <c:pt idx="5">
                  <c:v>0</c:v>
                </c:pt>
                <c:pt idx="6">
                  <c:v>0</c:v>
                </c:pt>
                <c:pt idx="7">
                  <c:v>45.81</c:v>
                </c:pt>
                <c:pt idx="8">
                  <c:v>0</c:v>
                </c:pt>
                <c:pt idx="9">
                  <c:v>16.670000000000002</c:v>
                </c:pt>
                <c:pt idx="10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7974-40C8-9B68-14AF886AB3C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уровень обученности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Лицей</c:v>
                </c:pt>
                <c:pt idx="1">
                  <c:v>Гимназия</c:v>
                </c:pt>
                <c:pt idx="2">
                  <c:v>СОШсУИОП</c:v>
                </c:pt>
                <c:pt idx="3">
                  <c:v>СОШ</c:v>
                </c:pt>
                <c:pt idx="4">
                  <c:v>ООШ</c:v>
                </c:pt>
                <c:pt idx="5">
                  <c:v>ГОО</c:v>
                </c:pt>
                <c:pt idx="6">
                  <c:v>В(с)ОШ</c:v>
                </c:pt>
                <c:pt idx="7">
                  <c:v>СПО</c:v>
                </c:pt>
                <c:pt idx="8">
                  <c:v>СпецОШ</c:v>
                </c:pt>
                <c:pt idx="9">
                  <c:v>Интернаты</c:v>
                </c:pt>
                <c:pt idx="10">
                  <c:v>Президентские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98.73</c:v>
                </c:pt>
                <c:pt idx="1">
                  <c:v>98.39</c:v>
                </c:pt>
                <c:pt idx="2">
                  <c:v>98.44</c:v>
                </c:pt>
                <c:pt idx="3">
                  <c:v>95.73</c:v>
                </c:pt>
                <c:pt idx="4">
                  <c:v>89.86</c:v>
                </c:pt>
                <c:pt idx="5">
                  <c:v>100</c:v>
                </c:pt>
                <c:pt idx="6">
                  <c:v>100</c:v>
                </c:pt>
                <c:pt idx="7">
                  <c:v>54.19</c:v>
                </c:pt>
                <c:pt idx="8">
                  <c:v>100</c:v>
                </c:pt>
                <c:pt idx="9">
                  <c:v>83.33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7974-40C8-9B68-14AF886AB3CF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качество обучения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1600">
                    <a:latin typeface="Times New Roman" pitchFamily="18" charset="0"/>
                    <a:cs typeface="Times New Roman" pitchFamily="18" charset="0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Лист1!$A$2:$A$12</c:f>
              <c:strCache>
                <c:ptCount val="11"/>
                <c:pt idx="0">
                  <c:v>Лицей</c:v>
                </c:pt>
                <c:pt idx="1">
                  <c:v>Гимназия</c:v>
                </c:pt>
                <c:pt idx="2">
                  <c:v>СОШсУИОП</c:v>
                </c:pt>
                <c:pt idx="3">
                  <c:v>СОШ</c:v>
                </c:pt>
                <c:pt idx="4">
                  <c:v>ООШ</c:v>
                </c:pt>
                <c:pt idx="5">
                  <c:v>ГОО</c:v>
                </c:pt>
                <c:pt idx="6">
                  <c:v>В(с)ОШ</c:v>
                </c:pt>
                <c:pt idx="7">
                  <c:v>СПО</c:v>
                </c:pt>
                <c:pt idx="8">
                  <c:v>СпецОШ</c:v>
                </c:pt>
                <c:pt idx="9">
                  <c:v>Интернаты</c:v>
                </c:pt>
                <c:pt idx="10">
                  <c:v>Президентские</c:v>
                </c:pt>
              </c:strCache>
            </c:strRef>
          </c:cat>
          <c:val>
            <c:numRef>
              <c:f>Лист1!$D$2:$D$12</c:f>
              <c:numCache>
                <c:formatCode>General</c:formatCode>
                <c:ptCount val="11"/>
                <c:pt idx="0">
                  <c:v>64.86</c:v>
                </c:pt>
                <c:pt idx="1">
                  <c:v>57.35</c:v>
                </c:pt>
                <c:pt idx="2">
                  <c:v>50.39</c:v>
                </c:pt>
                <c:pt idx="3">
                  <c:v>37.82</c:v>
                </c:pt>
                <c:pt idx="4">
                  <c:v>25.14</c:v>
                </c:pt>
                <c:pt idx="5">
                  <c:v>75.23</c:v>
                </c:pt>
                <c:pt idx="6">
                  <c:v>0</c:v>
                </c:pt>
                <c:pt idx="7">
                  <c:v>10.97</c:v>
                </c:pt>
                <c:pt idx="8">
                  <c:v>40.909999999999997</c:v>
                </c:pt>
                <c:pt idx="9">
                  <c:v>42.86</c:v>
                </c:pt>
                <c:pt idx="10">
                  <c:v>100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974-40C8-9B68-14AF886AB3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227284920"/>
        <c:axId val="227286488"/>
        <c:axId val="0"/>
      </c:bar3DChart>
      <c:catAx>
        <c:axId val="2272849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86488"/>
        <c:crosses val="autoZero"/>
        <c:auto val="1"/>
        <c:lblAlgn val="ctr"/>
        <c:lblOffset val="100"/>
        <c:noMultiLvlLbl val="0"/>
      </c:catAx>
      <c:valAx>
        <c:axId val="227286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>
                <a:latin typeface="Times New Roman" pitchFamily="18" charset="0"/>
                <a:cs typeface="Times New Roman" pitchFamily="18" charset="0"/>
              </a:defRPr>
            </a:pPr>
            <a:endParaRPr lang="ru-RU"/>
          </a:p>
        </c:txPr>
        <c:crossAx val="227284920"/>
        <c:crosses val="autoZero"/>
        <c:crossBetween val="between"/>
      </c:valAx>
    </c:plotArea>
    <c:legend>
      <c:legendPos val="b"/>
      <c:overlay val="0"/>
      <c:txPr>
        <a:bodyPr/>
        <a:lstStyle/>
        <a:p>
          <a:pPr>
            <a:defRPr sz="2000"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FA232EBA-6DAE-4306-AD12-7731D41778A0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FB97E593-FBBA-426C-9E9A-A04422EB67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50606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E5C4A35-BC7D-4F73-9E0B-82F21DAEF651}" type="datetimeFigureOut">
              <a:rPr lang="ru-RU"/>
              <a:pPr>
                <a:defRPr/>
              </a:pPr>
              <a:t>09.09.2022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5"/>
            <a:ext cx="5438140" cy="4442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377316"/>
            <a:ext cx="2945659" cy="4936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E9B9F2DE-526A-41B6-8B32-0206B5A45B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7134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3504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7765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885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8861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7113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65289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B9F2DE-526A-41B6-8B32-0206B5A45B1D}" type="slidenum">
              <a:rPr lang="ru-RU" smtClean="0"/>
              <a:pPr>
                <a:defRPr/>
              </a:pPr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65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0" y="914400"/>
            <a:ext cx="8686800" cy="2514600"/>
            <a:chOff x="0" y="576"/>
            <a:chExt cx="5472" cy="1584"/>
          </a:xfrm>
        </p:grpSpPr>
        <p:sp>
          <p:nvSpPr>
            <p:cNvPr id="5" name="Oval 7"/>
            <p:cNvSpPr>
              <a:spLocks noChangeArrowheads="1"/>
            </p:cNvSpPr>
            <p:nvPr/>
          </p:nvSpPr>
          <p:spPr bwMode="auto">
            <a:xfrm>
              <a:off x="144" y="576"/>
              <a:ext cx="1584" cy="1584"/>
            </a:xfrm>
            <a:prstGeom prst="ellipse">
              <a:avLst/>
            </a:prstGeom>
            <a:noFill/>
            <a:ln w="12700">
              <a:solidFill>
                <a:schemeClr val="accent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6" name="Rectangle 8"/>
            <p:cNvSpPr>
              <a:spLocks noChangeArrowheads="1"/>
            </p:cNvSpPr>
            <p:nvPr/>
          </p:nvSpPr>
          <p:spPr bwMode="hidden">
            <a:xfrm>
              <a:off x="0" y="1056"/>
              <a:ext cx="2976" cy="720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7" name="Rectangle 9"/>
            <p:cNvSpPr>
              <a:spLocks noChangeArrowheads="1"/>
            </p:cNvSpPr>
            <p:nvPr/>
          </p:nvSpPr>
          <p:spPr bwMode="hidden">
            <a:xfrm>
              <a:off x="2496" y="1056"/>
              <a:ext cx="2976" cy="72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>
                <a:defRPr/>
              </a:pPr>
              <a:endParaRPr lang="ru-RU" sz="2400">
                <a:latin typeface="Times New Roman" pitchFamily="18" charset="0"/>
              </a:endParaRPr>
            </a:p>
          </p:txBody>
        </p:sp>
        <p:sp>
          <p:nvSpPr>
            <p:cNvPr id="8" name="Freeform 10"/>
            <p:cNvSpPr>
              <a:spLocks noChangeArrowheads="1"/>
            </p:cNvSpPr>
            <p:nvPr/>
          </p:nvSpPr>
          <p:spPr bwMode="auto">
            <a:xfrm>
              <a:off x="384" y="960"/>
              <a:ext cx="144" cy="913"/>
            </a:xfrm>
            <a:custGeom>
              <a:avLst/>
              <a:gdLst/>
              <a:ahLst/>
              <a:cxnLst>
                <a:cxn ang="0">
                  <a:pos x="1000" y="1000"/>
                </a:cxn>
                <a:cxn ang="0">
                  <a:pos x="0" y="1000"/>
                </a:cxn>
                <a:cxn ang="0">
                  <a:pos x="0" y="0"/>
                </a:cxn>
                <a:cxn ang="0">
                  <a:pos x="1000" y="0"/>
                </a:cxn>
              </a:cxnLst>
              <a:rect l="0" t="0" r="r" b="b"/>
              <a:pathLst>
                <a:path w="1000" h="1000">
                  <a:moveTo>
                    <a:pt x="1000" y="1000"/>
                  </a:moveTo>
                  <a:lnTo>
                    <a:pt x="0" y="1000"/>
                  </a:lnTo>
                  <a:lnTo>
                    <a:pt x="0" y="0"/>
                  </a:lnTo>
                  <a:lnTo>
                    <a:pt x="1000" y="0"/>
                  </a:lnTo>
                </a:path>
              </a:pathLst>
            </a:custGeom>
            <a:noFill/>
            <a:ln w="76200" cmpd="sng">
              <a:solidFill>
                <a:schemeClr val="tx2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Freeform 11"/>
            <p:cNvSpPr>
              <a:spLocks noChangeArrowheads="1"/>
            </p:cNvSpPr>
            <p:nvPr/>
          </p:nvSpPr>
          <p:spPr bwMode="auto">
            <a:xfrm>
              <a:off x="4944" y="762"/>
              <a:ext cx="165" cy="86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00" y="0"/>
                </a:cxn>
                <a:cxn ang="0">
                  <a:pos x="1000" y="1000"/>
                </a:cxn>
                <a:cxn ang="0">
                  <a:pos x="0" y="1000"/>
                </a:cxn>
              </a:cxnLst>
              <a:rect l="0" t="0" r="r" b="b"/>
              <a:pathLst>
                <a:path w="1000" h="1000">
                  <a:moveTo>
                    <a:pt x="0" y="0"/>
                  </a:moveTo>
                  <a:lnTo>
                    <a:pt x="1000" y="0"/>
                  </a:lnTo>
                  <a:lnTo>
                    <a:pt x="1000" y="1000"/>
                  </a:lnTo>
                  <a:lnTo>
                    <a:pt x="0" y="1000"/>
                  </a:lnTo>
                </a:path>
              </a:pathLst>
            </a:custGeom>
            <a:noFill/>
            <a:ln w="76200" cap="flat" cmpd="sng">
              <a:solidFill>
                <a:schemeClr val="accent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5122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2286000" y="3581400"/>
            <a:ext cx="5638800" cy="19050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838200" y="1443038"/>
            <a:ext cx="7086600" cy="160020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10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2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DBA776-5C3E-4705-B063-6532CE6D1C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8A8C3E-9E00-4031-8209-70CD120A65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91313" y="96838"/>
            <a:ext cx="1919287" cy="59991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31863" y="96838"/>
            <a:ext cx="5607050" cy="59991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376FD9-ADC1-4E6C-9B8B-763C2762E64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931863" y="96838"/>
            <a:ext cx="7678737" cy="599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59D9E-248B-492B-A8C8-4FFD5F30117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1B8CCA-10C1-4C77-97C9-8B031E6574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2EF041-6114-4CEB-B585-304703049DE9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DFFE04-9FBB-496E-AC29-DDA423C26F4E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97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8C5405-39A0-40AE-A6F4-0D16FD520F0E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EE3AA-DFB0-426E-B12B-44710EFC0644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9524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3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B3F3E-42E4-4B6F-A52A-E1BA1C2CB482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0F4B5-FA5F-452E-9359-008522F2A28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843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5135B6-E260-42A0-8946-8B027889A68F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5BE70E-36BB-4881-8612-7D53CD7D3BA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1651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9A8E9-3858-481F-9938-677944AB3761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7A4FDC-04DC-4082-A273-D14AAB90443B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5064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1BE4BA-6D2F-420D-834B-AA0076028948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B86415-253A-41E5-81F0-DA359D52B915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975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E8FCFC-29D8-44B0-9ADB-88B20F2221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39947-6A84-4ED3-BE6E-85591D58415D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162C-8530-4361-8EE4-E6117A1BE44C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8402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4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E57F6-B01B-42DC-A4C2-6CBC5F17C7D5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37117-E6E8-4437-ACBC-2E27C017B53B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9092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415E4-B174-4784-9C25-F15F1CA7B03A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39DE4B-765C-4AB5-BAEA-41F2EDFCD237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48704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D1CD14-A325-4FCE-BEDE-11B32B8F5867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FE60AB-FE98-436A-88FF-CF518B76C0E3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300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AFEB-D511-48C9-8C46-7769B7F873E0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F19C4-CEAD-4145-9AF1-5FA70B723816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92135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C126DD-BD5E-45F2-9D77-C92E491DA1D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949325" y="1981200"/>
            <a:ext cx="3754438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856163" y="1981200"/>
            <a:ext cx="3754437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BB92-42FF-478A-BD5A-3336D00616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1E5F14-F08A-47EC-87BB-A02418AF86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33B742-80A8-405C-A22C-C51B3E4F4A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A23802-D5BC-4F2E-A118-1C4F083FB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69159-4483-4FD5-93D0-406AC25CD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34C030-530C-44AA-B21A-F2C5C0BD72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slow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0" y="1377950"/>
            <a:ext cx="2133600" cy="101600"/>
          </a:xfrm>
          <a:prstGeom prst="rect">
            <a:avLst/>
          </a:prstGeom>
          <a:solidFill>
            <a:schemeClr val="accent2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1447800" y="1377950"/>
            <a:ext cx="7239000" cy="1016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ru-RU" sz="2400">
              <a:latin typeface="Times New Roman" pitchFamily="18" charset="0"/>
            </a:endParaRPr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31863" y="96838"/>
            <a:ext cx="7158037" cy="141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949325" y="1981200"/>
            <a:ext cx="7661275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4615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4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4C34E62F-13AE-41B8-B2A3-0CD4295950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5" name="Freeform 9"/>
          <p:cNvSpPr>
            <a:spLocks noChangeArrowheads="1"/>
          </p:cNvSpPr>
          <p:nvPr/>
        </p:nvSpPr>
        <p:spPr bwMode="auto">
          <a:xfrm>
            <a:off x="838200" y="561975"/>
            <a:ext cx="152400" cy="1066800"/>
          </a:xfrm>
          <a:custGeom>
            <a:avLst/>
            <a:gdLst/>
            <a:ahLst/>
            <a:cxnLst>
              <a:cxn ang="0">
                <a:pos x="1000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1000" y="1000"/>
                </a:moveTo>
                <a:lnTo>
                  <a:pt x="0" y="1000"/>
                </a:ln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76200" cmpd="sng"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106" name="Freeform 10"/>
          <p:cNvSpPr>
            <a:spLocks noChangeArrowheads="1"/>
          </p:cNvSpPr>
          <p:nvPr/>
        </p:nvSpPr>
        <p:spPr bwMode="auto">
          <a:xfrm>
            <a:off x="8262938" y="269875"/>
            <a:ext cx="152400" cy="10731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000" y="0"/>
              </a:cxn>
              <a:cxn ang="0">
                <a:pos x="1000" y="1000"/>
              </a:cxn>
              <a:cxn ang="0">
                <a:pos x="0" y="1000"/>
              </a:cxn>
            </a:cxnLst>
            <a:rect l="0" t="0" r="r" b="b"/>
            <a:pathLst>
              <a:path w="1000" h="1000">
                <a:moveTo>
                  <a:pt x="0" y="0"/>
                </a:moveTo>
                <a:lnTo>
                  <a:pt x="1000" y="0"/>
                </a:lnTo>
                <a:lnTo>
                  <a:pt x="1000" y="1000"/>
                </a:lnTo>
                <a:lnTo>
                  <a:pt x="0" y="1000"/>
                </a:lnTo>
              </a:path>
            </a:pathLst>
          </a:custGeom>
          <a:noFill/>
          <a:ln w="762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70" r:id="rId13"/>
  </p:sldLayoutIdLst>
  <p:transition spd="slow">
    <p:wipe dir="r"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9pPr>
    </p:titleStyle>
    <p:bodyStyle>
      <a:lvl1pPr marL="447675" indent="-44767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889000" indent="-439738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¡"/>
        <a:defRPr sz="2800">
          <a:solidFill>
            <a:schemeClr val="tx1"/>
          </a:solidFill>
          <a:latin typeface="+mn-lt"/>
        </a:defRPr>
      </a:lvl2pPr>
      <a:lvl3pPr marL="1293813" indent="-4032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81163" indent="-385763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5000"/>
        <a:buFont typeface="Wingdings" pitchFamily="2" charset="2"/>
        <a:buChar char="¡"/>
        <a:defRPr sz="2000">
          <a:solidFill>
            <a:schemeClr val="tx1"/>
          </a:solidFill>
          <a:latin typeface="+mn-lt"/>
        </a:defRPr>
      </a:lvl4pPr>
      <a:lvl5pPr marL="2070100" indent="-3873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273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845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417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98900" indent="-3873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053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61DC146-4C23-4CC9-8BFE-34CC030EFD85}" type="datetimeFigureOut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09.09.2022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8A9F32-9C34-4374-8F36-12670CCC6801}" type="slidenum">
              <a:rPr lang="ru-RU">
                <a:solidFill>
                  <a:srgbClr val="7FD13B">
                    <a:shade val="75000"/>
                  </a:srgbClr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7FD13B">
                  <a:shade val="75000"/>
                </a:srgbClr>
              </a:solidFill>
            </a:endParaRPr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568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emf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png"/><Relationship Id="rId5" Type="http://schemas.openxmlformats.org/officeDocument/2006/relationships/image" Target="../media/image13.emf"/><Relationship Id="rId4" Type="http://schemas.openxmlformats.org/officeDocument/2006/relationships/image" Target="../media/image25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hyperlink" Target="https://do.kuz-edu.ru/" TargetMode="Externa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23528" y="0"/>
            <a:ext cx="8737054" cy="92333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rgbClr val="FFFFFF"/>
              </a:gs>
              <a:gs pos="100000">
                <a:srgbClr val="FFFF00"/>
              </a:gs>
            </a:gsLst>
            <a:lin ang="5400000" scaled="1"/>
          </a:gradFill>
          <a:ln w="76200" cmpd="tri">
            <a:solidFill>
              <a:srgbClr val="6633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ГКУ «КУЗБАССКИЙ </a:t>
            </a:r>
            <a:r>
              <a:rPr lang="ru-RU" b="1" cap="al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МОНИТОРИНГА КАЧЕСТВА ОБРАЗОВАНИЯ</a:t>
            </a:r>
            <a:r>
              <a:rPr lang="ru-RU" b="1" cap="all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 eaLnBrk="0" hangingPunct="0"/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КРИПКиПРО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 eaLnBrk="0" hangingPunct="0"/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кафедра естественно-научных и математических дисциплин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2878107" y="2276872"/>
            <a:ext cx="6164017" cy="1815882"/>
          </a:xfrm>
          <a:prstGeom prst="rect">
            <a:avLst/>
          </a:prstGeom>
          <a:gradFill rotWithShape="1">
            <a:gsLst>
              <a:gs pos="0">
                <a:srgbClr val="FF6600"/>
              </a:gs>
              <a:gs pos="50000">
                <a:schemeClr val="bg1"/>
              </a:gs>
              <a:gs pos="100000">
                <a:srgbClr val="FF6600"/>
              </a:gs>
            </a:gsLst>
            <a:lin ang="2700000" scaled="1"/>
          </a:gradFill>
          <a:ln w="76200" cmpd="tri">
            <a:solidFill>
              <a:srgbClr val="663300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itchFamily="18" charset="0"/>
              </a:rPr>
              <a:t>«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Итоги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ОГЭ по математике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2022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endParaRPr lang="ru-RU" sz="2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Разбор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с развернутым ответом. Анализ ошибок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2" name="Picture 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785926"/>
            <a:ext cx="2735263" cy="259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0" descr="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644688" y="3500438"/>
            <a:ext cx="7861300" cy="7450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Прямоугольник 11"/>
          <p:cNvSpPr>
            <a:spLocks noChangeArrowheads="1"/>
          </p:cNvSpPr>
          <p:nvPr/>
        </p:nvSpPr>
        <p:spPr bwMode="auto">
          <a:xfrm flipH="1">
            <a:off x="1928813" y="4675188"/>
            <a:ext cx="3571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27655" name="Прямоугольник 12"/>
          <p:cNvSpPr>
            <a:spLocks noChangeArrowheads="1"/>
          </p:cNvSpPr>
          <p:nvPr/>
        </p:nvSpPr>
        <p:spPr bwMode="auto">
          <a:xfrm>
            <a:off x="928662" y="5072074"/>
            <a:ext cx="692948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>
              <a:spcBef>
                <a:spcPts val="0"/>
              </a:spcBef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Т. П. </a:t>
            </a:r>
            <a:r>
              <a:rPr lang="ru-RU" b="1" dirty="0" err="1">
                <a:latin typeface="Times New Roman" pitchFamily="18" charset="0"/>
                <a:cs typeface="Times New Roman" pitchFamily="18" charset="0"/>
              </a:rPr>
              <a:t>Трушкина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председатель региональной комиссии по математике по проверке выполнения заданий с развернутым ответом экзаменационных работ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, методист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КРИПКиПРО</a:t>
            </a:r>
            <a:endParaRPr lang="en-US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502027" y="6000768"/>
            <a:ext cx="17009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Кемерово 2022</a:t>
            </a:r>
            <a:endParaRPr lang="en-US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16632"/>
            <a:ext cx="8686800" cy="648072"/>
          </a:xfrm>
        </p:spPr>
        <p:txBody>
          <a:bodyPr>
            <a:noAutofit/>
          </a:bodyPr>
          <a:lstStyle/>
          <a:p>
            <a:pPr algn="ctr"/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</a:t>
            </a:r>
            <a:r>
              <a:rPr lang="ru-RU" sz="18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ОО, продемонстрировавших наиболее высокие результаты </a:t>
            </a:r>
            <a:r>
              <a:rPr lang="ru-RU" sz="1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ОГЭ</a:t>
            </a:r>
            <a:endParaRPr lang="ru-RU" sz="1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111884"/>
              </p:ext>
            </p:extLst>
          </p:nvPr>
        </p:nvGraphicFramePr>
        <p:xfrm>
          <a:off x="107948" y="764704"/>
          <a:ext cx="8883652" cy="5946884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311924">
                  <a:extLst>
                    <a:ext uri="{9D8B030D-6E8A-4147-A177-3AD203B41FA5}">
                      <a16:colId xmlns="" xmlns:a16="http://schemas.microsoft.com/office/drawing/2014/main" val="3164172208"/>
                    </a:ext>
                  </a:extLst>
                </a:gridCol>
                <a:gridCol w="1008112">
                  <a:extLst>
                    <a:ext uri="{9D8B030D-6E8A-4147-A177-3AD203B41FA5}">
                      <a16:colId xmlns="" xmlns:a16="http://schemas.microsoft.com/office/drawing/2014/main" val="3291251607"/>
                    </a:ext>
                  </a:extLst>
                </a:gridCol>
                <a:gridCol w="3528392">
                  <a:extLst>
                    <a:ext uri="{9D8B030D-6E8A-4147-A177-3AD203B41FA5}">
                      <a16:colId xmlns="" xmlns:a16="http://schemas.microsoft.com/office/drawing/2014/main" val="1159445661"/>
                    </a:ext>
                  </a:extLst>
                </a:gridCol>
                <a:gridCol w="1035224">
                  <a:extLst>
                    <a:ext uri="{9D8B030D-6E8A-4147-A177-3AD203B41FA5}">
                      <a16:colId xmlns="" xmlns:a16="http://schemas.microsoft.com/office/drawing/2014/main" val="2968563020"/>
                    </a:ext>
                  </a:extLst>
                </a:gridCol>
              </a:tblGrid>
              <a:tr h="301144"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1" dirty="0" smtClean="0">
                          <a:solidFill>
                            <a:srgbClr val="00206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5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Качество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290919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Пермяковская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СОШ», </a:t>
                      </a:r>
                      <a:r>
                        <a:rPr lang="ru-RU" sz="15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82,35</a:t>
                      </a:r>
                      <a:endParaRPr lang="ru-RU" sz="15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 20», г. Междуреченска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80,00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8432754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Филиал ЦМШ «Сибирский»,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№35 им. А.И. 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Герлингер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», г. Новокузнецка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84,31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8238711"/>
                  </a:ext>
                </a:extLst>
              </a:tr>
              <a:tr h="477748">
                <a:tc>
                  <a:txBody>
                    <a:bodyPr/>
                    <a:lstStyle/>
                    <a:p>
                      <a:pPr lvl="0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ГБНОУ «ГМЛИ», г. Кемерово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76,62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 НОУ «Лицей №84 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им.В.А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 Власова», г. Новокузнецка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97,41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6537733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«СОШ № 14»,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89,06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«Гимназия №32», г. Новокузнецка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84,06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68336067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ФГКОУ «Кемеровское ПКУ»,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МБНОУ «Гимназия №44», г. Новокузнецка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70,37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430576742"/>
                  </a:ext>
                </a:extLst>
              </a:tr>
              <a:tr h="3766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АНО «СОШ «ШАНС»,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81,82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№34», г. Новокузнецка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78,38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475293975"/>
                  </a:ext>
                </a:extLst>
              </a:tr>
              <a:tr h="149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 62»,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81,01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 НОУ «Лицей №11», г. Новокузнецка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72,97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517813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№ 23»,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86,96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«СОШ №72», г. Новокузнецка</a:t>
                      </a:r>
                      <a:endParaRPr kumimoji="0" lang="ru-RU" sz="1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82,81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9957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МБНОУ «ГКЛ», г. Кемерово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95,28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МАОУ «Гимназия города Юрги»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84,72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2673197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/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«Гимназия № 21», г. Кемерово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75,34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«Лицей города Юрги»,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73,47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5588516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МКОУ «ООШ № 164», 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Таштагольский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МКОУ «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Кураковская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ООШ», 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Таштагольский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район 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8069128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ГБНОУ ГЖГИ Кемеровский район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71,88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МБОУ «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Пашковская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СОШ </a:t>
                      </a:r>
                      <a:r>
                        <a:rPr kumimoji="0" lang="ru-RU" sz="15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Яшкинского</a:t>
                      </a: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МО»</a:t>
                      </a:r>
                      <a:endParaRPr lang="ru-RU" sz="15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5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100,00</a:t>
                      </a:r>
                      <a:endParaRPr lang="ru-RU" sz="15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336186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36031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12572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Планируемые и фактические показатели выполнения заданий первой части работы </a:t>
            </a:r>
            <a:b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2019-2022 гг.</a:t>
            </a: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8765357"/>
              </p:ext>
            </p:extLst>
          </p:nvPr>
        </p:nvGraphicFramePr>
        <p:xfrm>
          <a:off x="179512" y="2143116"/>
          <a:ext cx="8821644" cy="3889742"/>
        </p:xfrm>
        <a:graphic>
          <a:graphicData uri="http://schemas.openxmlformats.org/drawingml/2006/table">
            <a:tbl>
              <a:tblPr/>
              <a:tblGrid>
                <a:gridCol w="24881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774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3155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476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39289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418879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Уровень выполнения выпускниками заданий экзаменационной работы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Планируемый уровень (кол-во заданий)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Фактический уровень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Times New Roman"/>
                          <a:ea typeface="TimesNewRomanPSMT"/>
                          <a:cs typeface="Times New Roman"/>
                        </a:rPr>
                        <a:t>(кол-во заданий)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943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2019 г.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2021 г.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latin typeface="Times New Roman"/>
                          <a:ea typeface="TimesNewRomanPSMT"/>
                          <a:cs typeface="Times New Roman"/>
                        </a:rPr>
                        <a:t>2022 г.</a:t>
                      </a:r>
                      <a:endParaRPr lang="ru-RU" sz="2000" dirty="0" smtClean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88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80–90%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8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14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5 заданий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5 заданий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443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70–80%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8 заданий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4 задания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4 задания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6 заданий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886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60–70%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4 задания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 задание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6 заданий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2 заданий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73303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менее 60 %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не планировалось 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Times New Roman"/>
                          <a:ea typeface="TimesNewRomanPSMT"/>
                          <a:cs typeface="Times New Roman"/>
                        </a:rPr>
                        <a:t>1 задание</a:t>
                      </a:r>
                      <a:endParaRPr lang="ru-RU" sz="20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4 задания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i="1" dirty="0">
                          <a:effectLst/>
                          <a:latin typeface="Times New Roman" panose="02020603050405020304" pitchFamily="18" charset="0"/>
                          <a:ea typeface="TimesNewRomanPSMT"/>
                        </a:rPr>
                        <a:t>6 задания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3770210"/>
              </p:ext>
            </p:extLst>
          </p:nvPr>
        </p:nvGraphicFramePr>
        <p:xfrm>
          <a:off x="395535" y="1916832"/>
          <a:ext cx="8208914" cy="33843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51187">
                  <a:extLst>
                    <a:ext uri="{9D8B030D-6E8A-4147-A177-3AD203B41FA5}">
                      <a16:colId xmlns="" xmlns:a16="http://schemas.microsoft.com/office/drawing/2014/main" val="1967873521"/>
                    </a:ext>
                  </a:extLst>
                </a:gridCol>
                <a:gridCol w="1576111">
                  <a:extLst>
                    <a:ext uri="{9D8B030D-6E8A-4147-A177-3AD203B41FA5}">
                      <a16:colId xmlns="" xmlns:a16="http://schemas.microsoft.com/office/drawing/2014/main" val="4033865989"/>
                    </a:ext>
                  </a:extLst>
                </a:gridCol>
                <a:gridCol w="1574470">
                  <a:extLst>
                    <a:ext uri="{9D8B030D-6E8A-4147-A177-3AD203B41FA5}">
                      <a16:colId xmlns="" xmlns:a16="http://schemas.microsoft.com/office/drawing/2014/main" val="1819747853"/>
                    </a:ext>
                  </a:extLst>
                </a:gridCol>
                <a:gridCol w="1574470">
                  <a:extLst>
                    <a:ext uri="{9D8B030D-6E8A-4147-A177-3AD203B41FA5}">
                      <a16:colId xmlns="" xmlns:a16="http://schemas.microsoft.com/office/drawing/2014/main" val="1260588121"/>
                    </a:ext>
                  </a:extLst>
                </a:gridCol>
                <a:gridCol w="1351187">
                  <a:extLst>
                    <a:ext uri="{9D8B030D-6E8A-4147-A177-3AD203B41FA5}">
                      <a16:colId xmlns="" xmlns:a16="http://schemas.microsoft.com/office/drawing/2014/main" val="2638325199"/>
                    </a:ext>
                  </a:extLst>
                </a:gridCol>
                <a:gridCol w="781489">
                  <a:extLst>
                    <a:ext uri="{9D8B030D-6E8A-4147-A177-3AD203B41FA5}">
                      <a16:colId xmlns="" xmlns:a16="http://schemas.microsoft.com/office/drawing/2014/main" val="1284064073"/>
                    </a:ext>
                  </a:extLst>
                </a:gridCol>
              </a:tblGrid>
              <a:tr h="4121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КИМ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091165733"/>
                  </a:ext>
                </a:extLst>
              </a:tr>
              <a:tr h="3054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50839026"/>
                  </a:ext>
                </a:extLst>
              </a:tr>
              <a:tr h="46175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94,55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70,03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94,31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38455681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42,82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30,01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77,57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83758265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15,63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44,95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634044234"/>
                  </a:ext>
                </a:extLst>
              </a:tr>
              <a:tr h="432048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54,56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14,34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80,25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94,85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33921212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25,03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9,37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13,13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40,26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69,49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39910895"/>
                  </a:ext>
                </a:extLst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1560" y="404664"/>
            <a:ext cx="78488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 №1-№5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 ОГЭ в 2022 году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3818537"/>
              </p:ext>
            </p:extLst>
          </p:nvPr>
        </p:nvGraphicFramePr>
        <p:xfrm>
          <a:off x="3851920" y="5661248"/>
          <a:ext cx="4608512" cy="1046537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451931481"/>
                    </a:ext>
                  </a:extLst>
                </a:gridCol>
              </a:tblGrid>
              <a:tr h="314652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80–90</a:t>
                      </a:r>
                      <a:r>
                        <a:rPr lang="ru-RU" sz="20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 - высокий уровень освоения</a:t>
                      </a:r>
                      <a:endParaRPr lang="ru-RU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173682"/>
                  </a:ext>
                </a:extLst>
              </a:tr>
              <a:tr h="26637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70–80</a:t>
                      </a:r>
                      <a:r>
                        <a:rPr lang="ru-RU" sz="20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 - средний уровень освоения</a:t>
                      </a:r>
                      <a:endParaRPr lang="ru-RU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4699644"/>
                  </a:ext>
                </a:extLst>
              </a:tr>
              <a:tr h="427085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60–70</a:t>
                      </a:r>
                      <a:r>
                        <a:rPr lang="ru-RU" sz="20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%- допустимый уровень освоения</a:t>
                      </a:r>
                      <a:endParaRPr lang="ru-RU" sz="20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35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411760" y="174741"/>
            <a:ext cx="330186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Задания № 1-5</a:t>
            </a:r>
            <a:r>
              <a:rPr lang="ru-RU" sz="32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3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 descr="https://gdzotvet.ru/images/matematika/oge/06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836712"/>
            <a:ext cx="5688632" cy="3528392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73848" y="4519495"/>
            <a:ext cx="8674104" cy="20517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входе на участок слева от ворот находится гараж. Справа от ворот находится сарай площадью 24 кв. м, а чуть подальше ‒ жилой дом. Напротив жилого дома расположены яблоневые посадки. Также на участке есть баня, к которой ведёт дорожка, выложенная плиткой, и огород с теплицей внутри (огород отмечен на плане цифрой 6).</a:t>
            </a:r>
          </a:p>
          <a:p>
            <a:pPr indent="450215"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Все дорожки внутри участка имеют ширину 1 м и вымощены тротуарной плиткой размером 1 м×1 м. Между гаражом и сараем находится площадка, вымощенная такой же плиткой. К участку подведено электричество. Имеется магистральное газоснабжение.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40152" y="1291896"/>
            <a:ext cx="2808312" cy="261802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На плане изображён дачный участок по адресу: п. Сосновка, ул. Зелёная, д. 19 (сторона каждой клетки на плане равна 2 м). Участок имеет прямоугольную форму. Выезд и въезд осуществляются через единственные ворота.</a:t>
            </a:r>
          </a:p>
        </p:txBody>
      </p:sp>
    </p:spTree>
    <p:extLst>
      <p:ext uri="{BB962C8B-B14F-4D97-AF65-F5344CB8AC3E}">
        <p14:creationId xmlns:p14="http://schemas.microsoft.com/office/powerpoint/2010/main" val="1472273447"/>
      </p:ext>
    </p:extLst>
  </p:cSld>
  <p:clrMapOvr>
    <a:masterClrMapping/>
  </p:clrMapOvr>
  <p:transition spd="slow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/>
          </p:nvPr>
        </p:nvSpPr>
        <p:spPr>
          <a:xfrm>
            <a:off x="251837" y="188640"/>
            <a:ext cx="8502779" cy="3168352"/>
          </a:xfrm>
          <a:solidFill>
            <a:schemeClr val="bg1"/>
          </a:solidFill>
        </p:spPr>
        <p:txBody>
          <a:bodyPr/>
          <a:lstStyle/>
          <a:p>
            <a:r>
              <a:rPr lang="ru-RU" sz="1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Задание 1.</a:t>
            </a:r>
            <a:r>
              <a:rPr lang="ru-RU" sz="1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объектов, указанных в таблице, определите, какими цифрами они обозначены на плане</a:t>
            </a:r>
            <a:r>
              <a:rPr lang="ru-RU" sz="17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450850" algn="just">
              <a:spcBef>
                <a:spcPct val="0"/>
              </a:spcBef>
              <a:buClrTx/>
              <a:buSzTx/>
              <a:buNone/>
            </a:pPr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2.</a:t>
            </a:r>
            <a:r>
              <a:rPr lang="ru-RU" alt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Плитки для садовых дорожек продаются в упаковках по 6 штук. Сколько упаковок плиток понадобилось, чтобы выложить все дорожки и площадку между сараем и гаражом</a:t>
            </a:r>
            <a:r>
              <a:rPr lang="ru-RU" alt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altLang="ru-RU" sz="1700" i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450850" algn="just">
              <a:spcBef>
                <a:spcPct val="0"/>
              </a:spcBef>
              <a:buClrTx/>
              <a:buSzTx/>
              <a:buNone/>
            </a:pPr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</a:t>
            </a:r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altLang="ru-RU" sz="17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altLang="ru-RU" sz="17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периметр фундамента жилого дома. Ответ дайте в метрах.</a:t>
            </a:r>
            <a:endParaRPr lang="ru-RU" altLang="ru-RU" sz="1700" dirty="0"/>
          </a:p>
          <a:p>
            <a:pPr marL="0" lvl="0" indent="450850" algn="just">
              <a:spcBef>
                <a:spcPct val="0"/>
              </a:spcBef>
              <a:buClrTx/>
              <a:buSzTx/>
              <a:buNone/>
            </a:pPr>
            <a:r>
              <a:rPr lang="ru-RU" altLang="ru-RU" sz="17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4. </a:t>
            </a:r>
            <a:r>
              <a:rPr lang="ru-RU" altLang="ru-RU" sz="17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Найдите площадь открытого грунта огорода (вне теплицы). Ответ дайте в квадратных метрах. </a:t>
            </a:r>
            <a:endParaRPr lang="ru-RU" altLang="ru-RU" sz="17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450850" algn="just">
              <a:spcBef>
                <a:spcPct val="0"/>
              </a:spcBef>
              <a:buClrTx/>
              <a:buSzTx/>
              <a:buNone/>
            </a:pPr>
            <a:r>
              <a:rPr lang="ru-RU" altLang="ru-RU" sz="17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Задание 5.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Хозяин участка планирует установить в жилом доме систему отопления. Он рассматривает два варианта: электрическое или газовое отопление. Цены на оборудование и стоимость его установки, данные о расходе газа, электроэнергии и их стоимости даны в </a:t>
            </a:r>
            <a:r>
              <a:rPr lang="ru-RU" altLang="ru-RU" sz="17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таблице</a:t>
            </a:r>
            <a:r>
              <a:rPr lang="ru-RU" altLang="ru-RU" sz="17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800" dirty="0"/>
          </a:p>
          <a:p>
            <a:endParaRPr lang="ru-RU" alt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2685195"/>
              </p:ext>
            </p:extLst>
          </p:nvPr>
        </p:nvGraphicFramePr>
        <p:xfrm>
          <a:off x="107504" y="3472044"/>
          <a:ext cx="8964488" cy="2020062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1512168">
                  <a:extLst>
                    <a:ext uri="{9D8B030D-6E8A-4147-A177-3AD203B41FA5}">
                      <a16:colId xmlns="" xmlns:a16="http://schemas.microsoft.com/office/drawing/2014/main" val="1694196466"/>
                    </a:ext>
                  </a:extLst>
                </a:gridCol>
                <a:gridCol w="1518501">
                  <a:extLst>
                    <a:ext uri="{9D8B030D-6E8A-4147-A177-3AD203B41FA5}">
                      <a16:colId xmlns="" xmlns:a16="http://schemas.microsoft.com/office/drawing/2014/main" val="1142195772"/>
                    </a:ext>
                  </a:extLst>
                </a:gridCol>
                <a:gridCol w="2108251">
                  <a:extLst>
                    <a:ext uri="{9D8B030D-6E8A-4147-A177-3AD203B41FA5}">
                      <a16:colId xmlns="" xmlns:a16="http://schemas.microsoft.com/office/drawing/2014/main" val="1289540226"/>
                    </a:ext>
                  </a:extLst>
                </a:gridCol>
                <a:gridCol w="1978872">
                  <a:extLst>
                    <a:ext uri="{9D8B030D-6E8A-4147-A177-3AD203B41FA5}">
                      <a16:colId xmlns="" xmlns:a16="http://schemas.microsoft.com/office/drawing/2014/main" val="493893596"/>
                    </a:ext>
                  </a:extLst>
                </a:gridCol>
                <a:gridCol w="1846696">
                  <a:extLst>
                    <a:ext uri="{9D8B030D-6E8A-4147-A177-3AD203B41FA5}">
                      <a16:colId xmlns="" xmlns:a16="http://schemas.microsoft.com/office/drawing/2014/main" val="880087755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Нагреватель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(котёл)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Прочее оборудование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 монтаж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расход газа/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потребл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мощность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Стоимость газа</a:t>
                      </a: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электроэнергии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2795678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Газовое отопление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15 370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 куб. м/ч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 руб./куб. м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63123572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Электр. отопление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15 000 руб.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14 000 руб.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 кВт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4,2 руб./(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кВт⋅ч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="" xmlns:a16="http://schemas.microsoft.com/office/drawing/2014/main" val="1106038281"/>
                  </a:ext>
                </a:extLst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07504" y="5539722"/>
            <a:ext cx="9030661" cy="127156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700" dirty="0">
                <a:solidFill>
                  <a:srgbClr val="333333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Обдумав оба варианта, хозяин решил установить газовое отопление. Через сколько часов непрерывной работы отопления экономия от использования газа вместо электричества компенсирует разницу в стоимости покупки и установки газового и электрического оборудования?</a:t>
            </a:r>
            <a:endParaRPr lang="ru-RU" sz="17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302935"/>
      </p:ext>
    </p:extLst>
  </p:cSld>
  <p:clrMapOvr>
    <a:masterClrMapping/>
  </p:clrMapOvr>
  <p:transition spd="slow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1686145415"/>
              </p:ext>
            </p:extLst>
          </p:nvPr>
        </p:nvGraphicFramePr>
        <p:xfrm>
          <a:off x="179512" y="1052736"/>
          <a:ext cx="8856985" cy="48275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57860">
                  <a:extLst>
                    <a:ext uri="{9D8B030D-6E8A-4147-A177-3AD203B41FA5}">
                      <a16:colId xmlns="" xmlns:a16="http://schemas.microsoft.com/office/drawing/2014/main" val="3211554666"/>
                    </a:ext>
                  </a:extLst>
                </a:gridCol>
                <a:gridCol w="1700540">
                  <a:extLst>
                    <a:ext uri="{9D8B030D-6E8A-4147-A177-3AD203B41FA5}">
                      <a16:colId xmlns="" xmlns:a16="http://schemas.microsoft.com/office/drawing/2014/main" val="3965064741"/>
                    </a:ext>
                  </a:extLst>
                </a:gridCol>
                <a:gridCol w="1698770">
                  <a:extLst>
                    <a:ext uri="{9D8B030D-6E8A-4147-A177-3AD203B41FA5}">
                      <a16:colId xmlns="" xmlns:a16="http://schemas.microsoft.com/office/drawing/2014/main" val="2474626877"/>
                    </a:ext>
                  </a:extLst>
                </a:gridCol>
                <a:gridCol w="1698770">
                  <a:extLst>
                    <a:ext uri="{9D8B030D-6E8A-4147-A177-3AD203B41FA5}">
                      <a16:colId xmlns="" xmlns:a16="http://schemas.microsoft.com/office/drawing/2014/main" val="3374910650"/>
                    </a:ext>
                  </a:extLst>
                </a:gridCol>
                <a:gridCol w="1457860">
                  <a:extLst>
                    <a:ext uri="{9D8B030D-6E8A-4147-A177-3AD203B41FA5}">
                      <a16:colId xmlns="" xmlns:a16="http://schemas.microsoft.com/office/drawing/2014/main" val="2143503725"/>
                    </a:ext>
                  </a:extLst>
                </a:gridCol>
                <a:gridCol w="843185">
                  <a:extLst>
                    <a:ext uri="{9D8B030D-6E8A-4147-A177-3AD203B41FA5}">
                      <a16:colId xmlns="" xmlns:a16="http://schemas.microsoft.com/office/drawing/2014/main" val="1566680846"/>
                    </a:ext>
                  </a:extLst>
                </a:gridCol>
              </a:tblGrid>
              <a:tr h="58401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КИМ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92246283"/>
                  </a:ext>
                </a:extLst>
              </a:tr>
              <a:tr h="40677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8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892846360"/>
                  </a:ext>
                </a:extLst>
              </a:tr>
              <a:tr h="417808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34,01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97,53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99,26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3365559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87,96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38,47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85,61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97,50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31486596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75,58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11,31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68,39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93,42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43256915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77,77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13,54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95,92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10596976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11,74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62,07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98,38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48709640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71,52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24,86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62,78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89,02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96,54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8135182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56,37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5,62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38,82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97,87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30723517"/>
                  </a:ext>
                </a:extLst>
              </a:tr>
              <a:tr h="444822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62,32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25,22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50,46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82,49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94,26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56089587"/>
                  </a:ext>
                </a:extLst>
              </a:tr>
              <a:tr h="302175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60,50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15,42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48,97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81,47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91,25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56713647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44763" y="196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39552" y="116632"/>
            <a:ext cx="78488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 №6-№14 (алгебра)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 ОГЭ в 2022 году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92648"/>
              </p:ext>
            </p:extLst>
          </p:nvPr>
        </p:nvGraphicFramePr>
        <p:xfrm>
          <a:off x="3779912" y="5968177"/>
          <a:ext cx="4608512" cy="839906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451931481"/>
                    </a:ext>
                  </a:extLst>
                </a:gridCol>
              </a:tblGrid>
              <a:tr h="2528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80–90</a:t>
                      </a:r>
                      <a:r>
                        <a:rPr lang="ru-RU" sz="16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 - высокий уровень освоения</a:t>
                      </a:r>
                      <a:endParaRPr lang="ru-RU" sz="16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173682"/>
                  </a:ext>
                </a:extLst>
              </a:tr>
              <a:tr h="2140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70–80</a:t>
                      </a:r>
                      <a:r>
                        <a:rPr lang="ru-RU" sz="16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 - средний уровень освоения</a:t>
                      </a:r>
                      <a:endParaRPr lang="ru-RU" sz="16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4699644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60–70</a:t>
                      </a:r>
                      <a:r>
                        <a:rPr lang="ru-RU" sz="16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%- допустимый уровень освоения</a:t>
                      </a:r>
                      <a:endParaRPr lang="ru-RU" sz="16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35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Объект 1"/>
              <p:cNvSpPr>
                <a:spLocks noGrp="1"/>
              </p:cNvSpPr>
              <p:nvPr>
                <p:ph/>
              </p:nvPr>
            </p:nvSpPr>
            <p:spPr>
              <a:xfrm>
                <a:off x="683568" y="1988840"/>
                <a:ext cx="7894761" cy="2520280"/>
              </a:xfrm>
              <a:solidFill>
                <a:schemeClr val="bg1"/>
              </a:solidFill>
            </p:spPr>
            <p:txBody>
              <a:bodyPr/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Чтобы перевести значение температуры по шкале Цельсия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в шкалу Фаренгейта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 пользуются формулой 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=1,8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+32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𝐶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— температура в градусах Цельсия,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</a:rPr>
                          <m:t>𝐹</m:t>
                        </m:r>
                      </m:sub>
                    </m:sSub>
                    <m:r>
                      <a:rPr lang="ru-RU" sz="2400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‒ температура в градусах Фаренгейта. Какая температура по шкале Фаренгейта соответствует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</a:rPr>
                      <m:t>−85°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по шкале Цельсия? </a:t>
                </a:r>
              </a:p>
            </p:txBody>
          </p:sp>
        </mc:Choice>
        <mc:Fallback xmlns="">
          <p:sp>
            <p:nvSpPr>
              <p:cNvPr id="2" name="Объект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/>
              </p:nvPr>
            </p:nvSpPr>
            <p:spPr>
              <a:xfrm>
                <a:off x="683568" y="1988840"/>
                <a:ext cx="7894761" cy="2520280"/>
              </a:xfrm>
              <a:blipFill>
                <a:blip r:embed="rId2"/>
                <a:stretch>
                  <a:fillRect l="-309" t="-1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699792" y="764704"/>
            <a:ext cx="33123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12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33037" y="5124481"/>
            <a:ext cx="130484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254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56,37 %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86118"/>
      </p:ext>
    </p:extLst>
  </p:cSld>
  <p:clrMapOvr>
    <a:masterClrMapping/>
  </p:clrMapOvr>
  <p:transition spd="slow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116632"/>
            <a:ext cx="7848872" cy="8309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 №7-№19 (геометрия)  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 ОГЭ в 2022 году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7234060"/>
              </p:ext>
            </p:extLst>
          </p:nvPr>
        </p:nvGraphicFramePr>
        <p:xfrm>
          <a:off x="401828" y="1124744"/>
          <a:ext cx="8412351" cy="381642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84673">
                  <a:extLst>
                    <a:ext uri="{9D8B030D-6E8A-4147-A177-3AD203B41FA5}">
                      <a16:colId xmlns="" xmlns:a16="http://schemas.microsoft.com/office/drawing/2014/main" val="1863634399"/>
                    </a:ext>
                  </a:extLst>
                </a:gridCol>
                <a:gridCol w="1615171">
                  <a:extLst>
                    <a:ext uri="{9D8B030D-6E8A-4147-A177-3AD203B41FA5}">
                      <a16:colId xmlns="" xmlns:a16="http://schemas.microsoft.com/office/drawing/2014/main" val="969944727"/>
                    </a:ext>
                  </a:extLst>
                </a:gridCol>
                <a:gridCol w="1613489">
                  <a:extLst>
                    <a:ext uri="{9D8B030D-6E8A-4147-A177-3AD203B41FA5}">
                      <a16:colId xmlns="" xmlns:a16="http://schemas.microsoft.com/office/drawing/2014/main" val="545406914"/>
                    </a:ext>
                  </a:extLst>
                </a:gridCol>
                <a:gridCol w="1613489">
                  <a:extLst>
                    <a:ext uri="{9D8B030D-6E8A-4147-A177-3AD203B41FA5}">
                      <a16:colId xmlns="" xmlns:a16="http://schemas.microsoft.com/office/drawing/2014/main" val="2664316294"/>
                    </a:ext>
                  </a:extLst>
                </a:gridCol>
                <a:gridCol w="1384673">
                  <a:extLst>
                    <a:ext uri="{9D8B030D-6E8A-4147-A177-3AD203B41FA5}">
                      <a16:colId xmlns="" xmlns:a16="http://schemas.microsoft.com/office/drawing/2014/main" val="2945237022"/>
                    </a:ext>
                  </a:extLst>
                </a:gridCol>
                <a:gridCol w="800856">
                  <a:extLst>
                    <a:ext uri="{9D8B030D-6E8A-4147-A177-3AD203B41FA5}">
                      <a16:colId xmlns="" xmlns:a16="http://schemas.microsoft.com/office/drawing/2014/main" val="3422003781"/>
                    </a:ext>
                  </a:extLst>
                </a:gridCol>
              </a:tblGrid>
              <a:tr h="663001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КИМ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180275114"/>
                  </a:ext>
                </a:extLst>
              </a:tr>
              <a:tr h="51837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412349694"/>
                  </a:ext>
                </a:extLst>
              </a:tr>
              <a:tr h="485153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87,49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18,66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86,86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988637593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71,91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7,78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92,81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96,76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072612668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50,10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34,32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76,33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94,26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24733010"/>
                  </a:ext>
                </a:extLst>
              </a:tr>
              <a:tr h="530260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86,16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20,89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84,29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96,92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99,41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222915038"/>
                  </a:ext>
                </a:extLst>
              </a:tr>
              <a:tr h="559114"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70,84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33,93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61,32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88,04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96,62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01128726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749550" y="2689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0544295"/>
              </p:ext>
            </p:extLst>
          </p:nvPr>
        </p:nvGraphicFramePr>
        <p:xfrm>
          <a:off x="2303747" y="5373216"/>
          <a:ext cx="4608512" cy="839906"/>
        </p:xfrm>
        <a:graphic>
          <a:graphicData uri="http://schemas.openxmlformats.org/drawingml/2006/table">
            <a:tbl>
              <a:tblPr/>
              <a:tblGrid>
                <a:gridCol w="4608512">
                  <a:extLst>
                    <a:ext uri="{9D8B030D-6E8A-4147-A177-3AD203B41FA5}">
                      <a16:colId xmlns="" xmlns:a16="http://schemas.microsoft.com/office/drawing/2014/main" val="2451931481"/>
                    </a:ext>
                  </a:extLst>
                </a:gridCol>
              </a:tblGrid>
              <a:tr h="252857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80–90</a:t>
                      </a:r>
                      <a:r>
                        <a:rPr lang="ru-RU" sz="16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 - высокий уровень освоения</a:t>
                      </a:r>
                      <a:endParaRPr lang="ru-RU" sz="16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8173682"/>
                  </a:ext>
                </a:extLst>
              </a:tr>
              <a:tr h="214061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70–80</a:t>
                      </a:r>
                      <a:r>
                        <a:rPr lang="ru-RU" sz="16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 - средний уровень освоения</a:t>
                      </a:r>
                      <a:endParaRPr lang="ru-RU" sz="16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04699644"/>
                  </a:ext>
                </a:extLst>
              </a:tr>
              <a:tr h="34320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i="1" baseline="0" dirty="0">
                          <a:latin typeface="Times New Roman"/>
                          <a:ea typeface="TimesNewRomanPSMT"/>
                          <a:cs typeface="Times New Roman"/>
                        </a:rPr>
                        <a:t>60–70</a:t>
                      </a:r>
                      <a:r>
                        <a:rPr lang="ru-RU" sz="1600" i="1" baseline="0" dirty="0" smtClean="0">
                          <a:latin typeface="Times New Roman"/>
                          <a:ea typeface="TimesNewRomanPSMT"/>
                          <a:cs typeface="Times New Roman"/>
                        </a:rPr>
                        <a:t>%- допустимый уровень освоения</a:t>
                      </a:r>
                      <a:endParaRPr lang="ru-RU" sz="1600" baseline="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295" marR="682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22352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/>
          </p:nvPr>
        </p:nvSpPr>
        <p:spPr>
          <a:xfrm>
            <a:off x="539552" y="1844824"/>
            <a:ext cx="8071048" cy="1152128"/>
          </a:xfrm>
          <a:solidFill>
            <a:schemeClr val="bg1"/>
          </a:solidFill>
        </p:spPr>
        <p:txBody>
          <a:bodyPr/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ромбе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угол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ABC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равен 72°. Найдите угол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ACD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Ответ дайте в градусах.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979712" y="404664"/>
            <a:ext cx="33123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17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429000"/>
            <a:ext cx="4032448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7029381" y="4725144"/>
            <a:ext cx="1304845" cy="4608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2545"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50,10 %</a:t>
            </a:r>
            <a:endParaRPr lang="ru-RU" sz="2400" b="1" dirty="0">
              <a:solidFill>
                <a:srgbClr val="C0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248061"/>
      </p:ext>
    </p:extLst>
  </p:cSld>
  <p:clrMapOvr>
    <a:masterClrMapping/>
  </p:clrMapOvr>
  <p:transition spd="slow">
    <p:wipe dir="r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568952" cy="1440160"/>
          </a:xfrm>
          <a:prstGeom prst="rect">
            <a:avLst/>
          </a:prstGeom>
          <a:solidFill>
            <a:schemeClr val="bg2"/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NewRomanPSMT"/>
              </a:rPr>
              <a:t>Планируемые и фактические показатели выполнения </a:t>
            </a:r>
            <a:endParaRPr lang="ru-RU" sz="2800" b="1" dirty="0">
              <a:solidFill>
                <a:srgbClr val="00206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ctr">
              <a:spcAft>
                <a:spcPts val="0"/>
              </a:spcAft>
            </a:pP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NewRomanPSMT"/>
              </a:rPr>
              <a:t>заданий второй части работы в 2022 г.</a:t>
            </a:r>
            <a:endParaRPr lang="ru-RU" sz="28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1335600"/>
              </p:ext>
            </p:extLst>
          </p:nvPr>
        </p:nvGraphicFramePr>
        <p:xfrm>
          <a:off x="53752" y="2204864"/>
          <a:ext cx="8964488" cy="2813260"/>
        </p:xfrm>
        <a:graphic>
          <a:graphicData uri="http://schemas.openxmlformats.org/drawingml/2006/table">
            <a:tbl>
              <a:tblPr firstRow="1" firstCol="1" bandRow="1">
                <a:tableStyleId>{BC89EF96-8CEA-46FF-86C4-4CE0E7609802}</a:tableStyleId>
              </a:tblPr>
              <a:tblGrid>
                <a:gridCol w="2267741">
                  <a:extLst>
                    <a:ext uri="{9D8B030D-6E8A-4147-A177-3AD203B41FA5}">
                      <a16:colId xmlns="" xmlns:a16="http://schemas.microsoft.com/office/drawing/2014/main" val="102081702"/>
                    </a:ext>
                  </a:extLst>
                </a:gridCol>
                <a:gridCol w="1491561">
                  <a:extLst>
                    <a:ext uri="{9D8B030D-6E8A-4147-A177-3AD203B41FA5}">
                      <a16:colId xmlns="" xmlns:a16="http://schemas.microsoft.com/office/drawing/2014/main" val="3587868451"/>
                    </a:ext>
                  </a:extLst>
                </a:gridCol>
                <a:gridCol w="867531">
                  <a:extLst>
                    <a:ext uri="{9D8B030D-6E8A-4147-A177-3AD203B41FA5}">
                      <a16:colId xmlns="" xmlns:a16="http://schemas.microsoft.com/office/drawing/2014/main" val="3706925313"/>
                    </a:ext>
                  </a:extLst>
                </a:gridCol>
                <a:gridCol w="867531">
                  <a:extLst>
                    <a:ext uri="{9D8B030D-6E8A-4147-A177-3AD203B41FA5}">
                      <a16:colId xmlns="" xmlns:a16="http://schemas.microsoft.com/office/drawing/2014/main" val="2543528715"/>
                    </a:ext>
                  </a:extLst>
                </a:gridCol>
                <a:gridCol w="867531">
                  <a:extLst>
                    <a:ext uri="{9D8B030D-6E8A-4147-A177-3AD203B41FA5}">
                      <a16:colId xmlns="" xmlns:a16="http://schemas.microsoft.com/office/drawing/2014/main" val="1629733478"/>
                    </a:ext>
                  </a:extLst>
                </a:gridCol>
                <a:gridCol w="867531">
                  <a:extLst>
                    <a:ext uri="{9D8B030D-6E8A-4147-A177-3AD203B41FA5}">
                      <a16:colId xmlns="" xmlns:a16="http://schemas.microsoft.com/office/drawing/2014/main" val="1207395282"/>
                    </a:ext>
                  </a:extLst>
                </a:gridCol>
                <a:gridCol w="867531">
                  <a:extLst>
                    <a:ext uri="{9D8B030D-6E8A-4147-A177-3AD203B41FA5}">
                      <a16:colId xmlns="" xmlns:a16="http://schemas.microsoft.com/office/drawing/2014/main" val="3040819556"/>
                    </a:ext>
                  </a:extLst>
                </a:gridCol>
                <a:gridCol w="867531">
                  <a:extLst>
                    <a:ext uri="{9D8B030D-6E8A-4147-A177-3AD203B41FA5}">
                      <a16:colId xmlns="" xmlns:a16="http://schemas.microsoft.com/office/drawing/2014/main" val="2052281929"/>
                    </a:ext>
                  </a:extLst>
                </a:gridCol>
              </a:tblGrid>
              <a:tr h="41529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задания экзаменационной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работы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938165641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Планируемый процент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заданий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30-50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15-30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3-15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322061032"/>
                  </a:ext>
                </a:extLst>
              </a:tr>
              <a:tr h="556604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Фактический процент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выполнения заданий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300197752"/>
                  </a:ext>
                </a:extLst>
              </a:tr>
              <a:tr h="504056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2021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13,34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10,71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1,82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4,57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3,12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0,25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812789644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2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14,42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14,16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3,53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4,99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3,41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1,24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45782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77482015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98178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Рекомендуемый минимальный критерий</a:t>
            </a:r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28003" name="Содержимое 2"/>
          <p:cNvSpPr>
            <a:spLocks noGrp="1"/>
          </p:cNvSpPr>
          <p:nvPr>
            <p:ph idx="1"/>
          </p:nvPr>
        </p:nvSpPr>
        <p:spPr>
          <a:xfrm>
            <a:off x="285750" y="2071688"/>
            <a:ext cx="8643938" cy="407193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8 баллов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набранные по всей работе, 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 них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не менее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eaLnBrk="1" hangingPunct="1">
              <a:buFont typeface="Arial" charset="0"/>
              <a:buNone/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-х баллов по модулю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Геометрия»</a:t>
            </a:r>
            <a:endParaRPr lang="ru-RU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514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562442"/>
              </p:ext>
            </p:extLst>
          </p:nvPr>
        </p:nvGraphicFramePr>
        <p:xfrm>
          <a:off x="323528" y="1772816"/>
          <a:ext cx="8352927" cy="4802632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74892">
                  <a:extLst>
                    <a:ext uri="{9D8B030D-6E8A-4147-A177-3AD203B41FA5}">
                      <a16:colId xmlns="" xmlns:a16="http://schemas.microsoft.com/office/drawing/2014/main" val="2316070905"/>
                    </a:ext>
                  </a:extLst>
                </a:gridCol>
                <a:gridCol w="1603762">
                  <a:extLst>
                    <a:ext uri="{9D8B030D-6E8A-4147-A177-3AD203B41FA5}">
                      <a16:colId xmlns="" xmlns:a16="http://schemas.microsoft.com/office/drawing/2014/main" val="3563759956"/>
                    </a:ext>
                  </a:extLst>
                </a:gridCol>
                <a:gridCol w="1602091">
                  <a:extLst>
                    <a:ext uri="{9D8B030D-6E8A-4147-A177-3AD203B41FA5}">
                      <a16:colId xmlns="" xmlns:a16="http://schemas.microsoft.com/office/drawing/2014/main" val="2321521961"/>
                    </a:ext>
                  </a:extLst>
                </a:gridCol>
                <a:gridCol w="1602091">
                  <a:extLst>
                    <a:ext uri="{9D8B030D-6E8A-4147-A177-3AD203B41FA5}">
                      <a16:colId xmlns="" xmlns:a16="http://schemas.microsoft.com/office/drawing/2014/main" val="3347189196"/>
                    </a:ext>
                  </a:extLst>
                </a:gridCol>
                <a:gridCol w="1374892">
                  <a:extLst>
                    <a:ext uri="{9D8B030D-6E8A-4147-A177-3AD203B41FA5}">
                      <a16:colId xmlns="" xmlns:a16="http://schemas.microsoft.com/office/drawing/2014/main" val="2948904682"/>
                    </a:ext>
                  </a:extLst>
                </a:gridCol>
                <a:gridCol w="795199">
                  <a:extLst>
                    <a:ext uri="{9D8B030D-6E8A-4147-A177-3AD203B41FA5}">
                      <a16:colId xmlns="" xmlns:a16="http://schemas.microsoft.com/office/drawing/2014/main" val="2258367100"/>
                    </a:ext>
                  </a:extLst>
                </a:gridCol>
              </a:tblGrid>
              <a:tr h="412115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задания в КИМ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Средний процент выполнения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Процент выполнения по региону в группах, получивших отметку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92701102"/>
                  </a:ext>
                </a:extLst>
              </a:tr>
              <a:tr h="49276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65775449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12,07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0,88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93,82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76085008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10,29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88,49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95947956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24,19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922714136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4,58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0,17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4,43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59,82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918970395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2,97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1,84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46,54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758583971"/>
                  </a:ext>
                </a:extLst>
              </a:tr>
              <a:tr h="143510"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42545"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0,19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20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0,01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3,75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55102915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749550" y="2598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23528" y="260648"/>
            <a:ext cx="8352928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Статистический а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нализ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выполнения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№20-№25 (с развернутым ответом)   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КИМ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ОГЭ в 2022 году</a:t>
            </a:r>
            <a:endParaRPr 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61628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1124744"/>
                <a:ext cx="6120680" cy="325044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Пример.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endParaRPr lang="ru-RU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18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=4</m:t>
                      </m:r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</m:oMath>
                  </m:oMathPara>
                </a14:m>
                <a:endParaRPr lang="en-US" sz="2000" b="0" dirty="0" smtClean="0">
                  <a:effectLst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или</a:t>
                </a:r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2000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ru-RU" sz="20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dirty="0" smtClean="0"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2;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</m:t>
                    </m:r>
                  </m:oMath>
                </a14:m>
                <a:endParaRPr lang="ru-RU" sz="2000" b="0" dirty="0" smtClean="0"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;−2;2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124744"/>
                <a:ext cx="6120680" cy="3250442"/>
              </a:xfrm>
              <a:prstGeom prst="rect">
                <a:avLst/>
              </a:prstGeom>
              <a:blipFill>
                <a:blip r:embed="rId2"/>
                <a:stretch>
                  <a:fillRect t="-375" b="-16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979712" y="404664"/>
            <a:ext cx="33123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20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809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323528" y="1340768"/>
                <a:ext cx="8676456" cy="361733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i="1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Пример.</a:t>
                </a:r>
                <a:r>
                  <a:rPr lang="ru-RU" sz="2000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0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sSup>
                      <m:sSupPr>
                        <m:ctrlP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20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ru-RU" sz="20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endParaRPr lang="ru-RU" sz="20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ru-RU" sz="20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3</m:t>
                          </m:r>
                        </m:sup>
                      </m:sSup>
                      <m:r>
                        <a:rPr lang="ru-RU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+4</m:t>
                      </m:r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pPr>
                        <m:e>
                          <m:r>
                            <a:rPr lang="ru-RU" sz="20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b="0" i="1"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2</m:t>
                          </m:r>
                        </m:sup>
                      </m:sSup>
                      <m:r>
                        <a:rPr lang="ru-RU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ru-RU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4</m:t>
                      </m:r>
                      <m:r>
                        <a:rPr lang="ru-RU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𝑥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−</m:t>
                      </m:r>
                      <m:r>
                        <a:rPr lang="ru-RU" sz="2000" b="0" i="1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16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=0</m:t>
                      </m:r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b="0" i="1" smtClean="0">
                              <a:effectLst/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ru-RU" sz="2000" b="0" i="1" smtClean="0">
                          <a:effectLst/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effectLst/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r>
                        <a:rPr lang="en-US" sz="2000" i="1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4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ru-RU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+4</m:t>
                          </m:r>
                        </m:e>
                      </m: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−4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 smtClean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+4=0</m:t>
                    </m:r>
                  </m:oMath>
                </a14:m>
                <a:r>
                  <a:rPr lang="en-US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или</a:t>
                </a:r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endParaRPr lang="ru-RU" sz="2000" b="0" dirty="0" smtClean="0">
                  <a:latin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         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 </m:t>
                    </m:r>
                  </m:oMath>
                </a14:m>
                <a:endParaRPr lang="ru-RU" sz="2000" b="0" i="0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dirty="0" smtClean="0">
                    <a:cs typeface="Times New Roman" panose="02020603050405020304" pitchFamily="18" charset="0"/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2;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2.</m:t>
                    </m:r>
                  </m:oMath>
                </a14:m>
                <a:endParaRPr lang="ru-RU" sz="2000" b="0" dirty="0" smtClean="0">
                  <a:cs typeface="Times New Roman" panose="02020603050405020304" pitchFamily="18" charset="0"/>
                </a:endParaRPr>
              </a:p>
              <a:p>
                <a:pPr indent="450215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i="1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Ответ:</a:t>
                </a:r>
                <a:r>
                  <a:rPr lang="ru-RU" sz="2000" dirty="0" smtClean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;−2;2</m:t>
                    </m:r>
                  </m:oMath>
                </a14:m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340768"/>
                <a:ext cx="8676456" cy="3617337"/>
              </a:xfrm>
              <a:prstGeom prst="rect">
                <a:avLst/>
              </a:prstGeom>
              <a:blipFill>
                <a:blip r:embed="rId2"/>
                <a:stretch>
                  <a:fillRect t="-337" b="-202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979712" y="404664"/>
            <a:ext cx="33123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20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9188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107504" y="1556792"/>
                <a:ext cx="8964488" cy="48705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Пример.</a:t>
                </a:r>
                <a:r>
                  <a:rPr lang="ru-RU" i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Решите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𝟑</m:t>
                        </m:r>
                      </m:sup>
                    </m:sSup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sSup>
                      <m:sSupPr>
                        <m:ctrlP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sSupPr>
                      <m:e>
                        <m: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𝒙</m:t>
                        </m:r>
                      </m:e>
                      <m:sup>
                        <m:r>
                          <a:rPr lang="ru-RU" sz="1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𝟐</m:t>
                        </m:r>
                      </m:sup>
                    </m:sSup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𝟒</m:t>
                    </m:r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𝒙</m:t>
                    </m:r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+</m:t>
                    </m:r>
                    <m:r>
                      <a:rPr lang="ru-RU" sz="1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𝟏𝟔</m:t>
                    </m:r>
                  </m:oMath>
                </a14:m>
                <a:endParaRPr lang="ru-RU" sz="1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18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Типичные ошибки:</a:t>
                </a:r>
                <a:endParaRPr lang="ru-RU" sz="18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раскладывают на множители правую и левую часть уравнения и сокращают на одинаковый множитель, теряя при этом корень уравнения;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путаются в знаках при разложении на множители или теряют знаки действий, например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d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−16</m:t>
                        </m:r>
                      </m:e>
                    </m: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 умеют решать простейшие квадратные уравнения. Например, в ходе преобразований получается простейшее уравнение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ru-RU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ru-RU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=4.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В решении получается,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второй корень уравнения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теряется или не учитывают, что необходимо извлечь квадратный корень, получают в ответ </a:t>
                </a:r>
                <a14:m>
                  <m:oMath xmlns:m="http://schemas.openxmlformats.org/officeDocument/2006/math"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или </a:t>
                </a:r>
                <a14:m>
                  <m:oMath xmlns:m="http://schemas.openxmlformats.org/officeDocument/2006/math">
                    <m:r>
                      <a:rPr lang="ru-RU" sz="18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±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записывают ответ в круглых скобках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2; 2</m:t>
                        </m:r>
                      </m:e>
                    </m:d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или как координаты точек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8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4;</m:t>
                        </m:r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ru-RU" sz="18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d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и (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ru-RU" sz="18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4;2)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что демонстрирует непонимание того, что значит решить уравнение, что является корнем уравнения.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пропускали шаги решения, не показывая, как раскладывали на множители, сразу переходя к решению двух уравнений. </a:t>
                </a:r>
                <a:endParaRPr lang="ru-RU" sz="16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1556792"/>
                <a:ext cx="8964488" cy="4870564"/>
              </a:xfrm>
              <a:prstGeom prst="rect">
                <a:avLst/>
              </a:prstGeom>
              <a:blipFill>
                <a:blip r:embed="rId2"/>
                <a:stretch>
                  <a:fillRect l="-476" t="-125" r="-544" b="-6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979712" y="404664"/>
            <a:ext cx="3312368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20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6751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04664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21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1700808"/>
            <a:ext cx="8640960" cy="378565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Примеры задания № 21.</a:t>
            </a:r>
            <a:endParaRPr lang="ru-RU" sz="2000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Велосипедист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выехал с постоянной скоростью из города А в город В, расстояние между которыми равно 60 км. На следующий день он отправился обратно в А, увеличив скорость на 10 км/ч. По пути он сделал остановку на 3 часа, в результате чего затратил на обратный путь столько же времени, сколько на путь из А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Найдите скорость велосипедиста на пути из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Aft>
                <a:spcPts val="0"/>
              </a:spcAft>
              <a:buAutoNum type="arabicParenR"/>
            </a:pP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NewRoman"/>
              </a:rPr>
              <a:t>2) Теплоход </a:t>
            </a:r>
            <a:r>
              <a:rPr lang="ru-RU" sz="2000" dirty="0">
                <a:latin typeface="Times New Roman" panose="02020603050405020304" pitchFamily="18" charset="0"/>
                <a:ea typeface="TimesNewRoman"/>
              </a:rPr>
              <a:t>проходит по течению реки до пункта назначения 80 км и после стоянки возвращается в пункт отправления. Найдите скорость теплохода в неподвижной воде, если скорость течения равна 5 км/ч, стоянка длится 23 часа, а в пункт отправления теплоход возвращается через 35 часов после отплытия из него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704636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16632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21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836712"/>
            <a:ext cx="8640960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AutoNum type="arabicParenR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Велосипедист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выехал с постоянной скоростью из города А в город В, расстояние между которыми равно 60 км. На следующий день он отправился обратно в А, увеличив скорость на 10 км/ч. По пути он сделал остановку на 3 часа, в результате чего затратил на обратный путь столько же времени, сколько на путь из А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 Найдите скорость велосипедиста на пути из В </a:t>
            </a:r>
            <a:r>
              <a:rPr lang="ru-RU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860696"/>
                  </p:ext>
                </p:extLst>
              </p:nvPr>
            </p:nvGraphicFramePr>
            <p:xfrm>
              <a:off x="323528" y="2964460"/>
              <a:ext cx="7488832" cy="17613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0320">
                      <a:extLst>
                        <a:ext uri="{9D8B030D-6E8A-4147-A177-3AD203B41FA5}">
                          <a16:colId xmlns="" xmlns:a16="http://schemas.microsoft.com/office/drawing/2014/main" val="4098410177"/>
                        </a:ext>
                      </a:extLst>
                    </a:gridCol>
                    <a:gridCol w="1332148">
                      <a:extLst>
                        <a:ext uri="{9D8B030D-6E8A-4147-A177-3AD203B41FA5}">
                          <a16:colId xmlns="" xmlns:a16="http://schemas.microsoft.com/office/drawing/2014/main" val="4264985420"/>
                        </a:ext>
                      </a:extLst>
                    </a:gridCol>
                    <a:gridCol w="1260140">
                      <a:extLst>
                        <a:ext uri="{9D8B030D-6E8A-4147-A177-3AD203B41FA5}">
                          <a16:colId xmlns="" xmlns:a16="http://schemas.microsoft.com/office/drawing/2014/main" val="11505348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="" xmlns:a16="http://schemas.microsoft.com/office/drawing/2014/main" val="652261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 км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ru-RU" sz="2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км/ч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ч</m:t>
                              </m:r>
                            </m:oMath>
                          </a14:m>
                          <a:endParaRPr lang="ru-RU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74356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 города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 в город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В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dirty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483935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 города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</a:t>
                          </a:r>
                          <a:r>
                            <a:rPr lang="ru-RU" sz="2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город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</a:p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+10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60</m:t>
                                    </m:r>
                                  </m:num>
                                  <m:den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+10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dirty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13830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Таблица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33860696"/>
                  </p:ext>
                </p:extLst>
              </p:nvPr>
            </p:nvGraphicFramePr>
            <p:xfrm>
              <a:off x="323528" y="2964460"/>
              <a:ext cx="7488832" cy="176136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0320">
                      <a:extLst>
                        <a:ext uri="{9D8B030D-6E8A-4147-A177-3AD203B41FA5}">
                          <a16:colId xmlns:a16="http://schemas.microsoft.com/office/drawing/2014/main" val="4098410177"/>
                        </a:ext>
                      </a:extLst>
                    </a:gridCol>
                    <a:gridCol w="1332148">
                      <a:extLst>
                        <a:ext uri="{9D8B030D-6E8A-4147-A177-3AD203B41FA5}">
                          <a16:colId xmlns:a16="http://schemas.microsoft.com/office/drawing/2014/main" val="4264985420"/>
                        </a:ext>
                      </a:extLst>
                    </a:gridCol>
                    <a:gridCol w="1260140">
                      <a:extLst>
                        <a:ext uri="{9D8B030D-6E8A-4147-A177-3AD203B41FA5}">
                          <a16:colId xmlns:a16="http://schemas.microsoft.com/office/drawing/2014/main" val="11505348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65226149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17431" t="-7692" r="-247706" b="-34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4300" t="-7692" r="-160870" b="-34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71601" t="-7692" r="-604" b="-349231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356796"/>
                      </a:ext>
                    </a:extLst>
                  </a:tr>
                  <a:tr h="664083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 города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 в город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В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4300" t="-63636" r="-160870" b="-1063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71601" t="-63636" r="-604" b="-1063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39351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из города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 </a:t>
                          </a:r>
                          <a:r>
                            <a:rPr lang="ru-RU" sz="2000" dirty="0" err="1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в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город</a:t>
                          </a:r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А</a:t>
                          </a:r>
                        </a:p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60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334300" t="-156522" r="-160870" b="-17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2"/>
                          <a:stretch>
                            <a:fillRect l="-271601" t="-156522" r="-604" b="-173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3830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4869160"/>
                <a:ext cx="8895256" cy="185890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условию задачи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0.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Так как он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сделал остановку на 3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часа, следуя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из города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 </a:t>
                </a:r>
                <a:r>
                  <a:rPr lang="ru-RU" sz="2000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город</a:t>
                </a:r>
                <a:r>
                  <a:rPr lang="en-US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А и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затратил </a:t>
                </a:r>
                <a:endParaRPr lang="ru-RU" sz="2000" dirty="0" smtClean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на обратный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путь столько же времени, сколько на путь из А в </a:t>
                </a:r>
                <a:r>
                  <a:rPr lang="ru-RU" sz="2000" dirty="0" err="1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В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то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больше, 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на 3 час. Составляем 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000" dirty="0"/>
                          <m:t> </m:t>
                        </m:r>
                      </m:den>
                    </m:f>
                    <m:r>
                      <a:rPr lang="ru-RU" sz="2000" b="0" i="1" dirty="0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ru-RU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=3,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где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−1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869160"/>
                <a:ext cx="8895256" cy="1858907"/>
              </a:xfrm>
              <a:prstGeom prst="rect">
                <a:avLst/>
              </a:prstGeom>
              <a:blipFill>
                <a:blip r:embed="rId3"/>
                <a:stretch>
                  <a:fillRect l="-685" t="-19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491289" y="2571232"/>
            <a:ext cx="153599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69939586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рямоугольник 2"/>
              <p:cNvSpPr/>
              <p:nvPr/>
            </p:nvSpPr>
            <p:spPr>
              <a:xfrm>
                <a:off x="683568" y="1764683"/>
                <a:ext cx="6273962" cy="44777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Решаем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уравнение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nor/>
                          </m:rPr>
                          <a:rPr lang="ru-RU" sz="2000" dirty="0"/>
                          <m:t> </m:t>
                        </m:r>
                      </m:den>
                    </m:f>
                    <m:r>
                      <a:rPr lang="ru-RU" sz="2000" i="1" dirty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60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+10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ru-RU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/>
                </a:r>
                <a:b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</a:b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60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60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</m:oMath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60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+600−60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</m:oMath>
                  </m:oMathPara>
                </a14:m>
                <a:endParaRPr lang="ru-RU" sz="2000" dirty="0" smtClean="0"/>
              </a:p>
              <a:p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+10</m:t>
                        </m:r>
                      </m:e>
                    </m:d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=600</m:t>
                    </m:r>
                  </m:oMath>
                </a14:m>
                <a:r>
                  <a:rPr lang="ru-RU" sz="2000" b="0" dirty="0" smtClean="0"/>
                  <a:t>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+10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00</m:t>
                      </m:r>
                    </m:oMath>
                  </m:oMathPara>
                </a14:m>
                <a:endParaRPr lang="ru-RU" sz="2000" dirty="0" smtClean="0"/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+10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200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=100+800=900</m:t>
                      </m:r>
                    </m:oMath>
                  </m:oMathPara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−10−30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0, 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удовлетворяет условию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−10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Нужно найти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скорость велосипедиста на пути из В </a:t>
                </a:r>
                <a:r>
                  <a:rPr lang="ru-RU" sz="2000" dirty="0" err="1">
                    <a:latin typeface="Times New Roman" panose="02020603050405020304" pitchFamily="18" charset="0"/>
                    <a:ea typeface="Calibri" panose="020F0502020204030204" pitchFamily="34" charset="0"/>
                  </a:rPr>
                  <a:t>в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А.</a:t>
                </a:r>
              </a:p>
              <a:p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+10=10+10=20</m:t>
                    </m:r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(км/ч).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20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км/ч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1764683"/>
                <a:ext cx="6273962" cy="4477764"/>
              </a:xfrm>
              <a:prstGeom prst="rect">
                <a:avLst/>
              </a:prstGeom>
              <a:blipFill rotWithShape="0">
                <a:blip r:embed="rId2"/>
                <a:stretch>
                  <a:fillRect l="-972" r="-194" b="-14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107504" y="69592"/>
            <a:ext cx="8640960" cy="107721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buAutoNum type="arabicParenR"/>
            </a:pP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Велосипедист 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выехал с постоянной скоростью из города А в город В, расстояние между которыми равно 60 км. На следующий день он отправился обратно в А, увеличив скорость на 10 км/ч. По пути он сделал остановку на 3 часа, в результате чего затратил на обратный путь столько же времени, сколько на путь из А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. Найдите скорость велосипедиста на пути из В </a:t>
            </a:r>
            <a:r>
              <a:rPr lang="ru-RU" sz="16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А</a:t>
            </a:r>
            <a:r>
              <a:rPr lang="ru-RU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9982016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835696" y="116632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21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753891"/>
            <a:ext cx="864096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NewRoman"/>
              </a:rPr>
              <a:t>2)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Теплоход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проходит по течению реки до пункта назначения 80 км и после стоянки возвращается в пункт отправления. Найдите скорость теплохода в неподвижной воде, если скорость течения равна 5 км/ч, стоянка длится 23 часа, а в пункт отправления теплоход возвращается через 35 часов после отплытия из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него.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73212" y="2037481"/>
                <a:ext cx="7488832" cy="129266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РЕШЕНИЕ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</a:t>
                </a:r>
                <a:r>
                  <a:rPr lang="ru-RU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км/ч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скорость </a:t>
                </a:r>
                <a:r>
                  <a:rPr lang="ru-RU" sz="2000" dirty="0">
                    <a:latin typeface="Times New Roman" panose="02020603050405020304" pitchFamily="18" charset="0"/>
                    <a:ea typeface="TimesNewRoman"/>
                  </a:rPr>
                  <a:t>теплохода в неподвижной </a:t>
                </a:r>
                <a:r>
                  <a:rPr lang="ru-RU" sz="2000" dirty="0" smtClean="0">
                    <a:latin typeface="Times New Roman" panose="02020603050405020304" pitchFamily="18" charset="0"/>
                    <a:ea typeface="TimesNewRoman"/>
                  </a:rPr>
                  <a:t>воде,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ea typeface="TimesNewRoman"/>
                  </a:rPr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b="1" dirty="0"/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12" y="2037481"/>
                <a:ext cx="7488832" cy="1292662"/>
              </a:xfrm>
              <a:prstGeom prst="rect">
                <a:avLst/>
              </a:prstGeom>
              <a:blipFill>
                <a:blip r:embed="rId2"/>
                <a:stretch>
                  <a:fillRect l="-814" t="-235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217763"/>
                  </p:ext>
                </p:extLst>
              </p:nvPr>
            </p:nvGraphicFramePr>
            <p:xfrm>
              <a:off x="359532" y="2780928"/>
              <a:ext cx="7488832" cy="17664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0320">
                      <a:extLst>
                        <a:ext uri="{9D8B030D-6E8A-4147-A177-3AD203B41FA5}">
                          <a16:colId xmlns="" xmlns:a16="http://schemas.microsoft.com/office/drawing/2014/main" val="4098410177"/>
                        </a:ext>
                      </a:extLst>
                    </a:gridCol>
                    <a:gridCol w="1332148">
                      <a:extLst>
                        <a:ext uri="{9D8B030D-6E8A-4147-A177-3AD203B41FA5}">
                          <a16:colId xmlns="" xmlns:a16="http://schemas.microsoft.com/office/drawing/2014/main" val="4264985420"/>
                        </a:ext>
                      </a:extLst>
                    </a:gridCol>
                    <a:gridCol w="1260140">
                      <a:extLst>
                        <a:ext uri="{9D8B030D-6E8A-4147-A177-3AD203B41FA5}">
                          <a16:colId xmlns="" xmlns:a16="http://schemas.microsoft.com/office/drawing/2014/main" val="11505348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="" xmlns:a16="http://schemas.microsoft.com/office/drawing/2014/main" val="652261494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𝑺</m:t>
                                </m:r>
                                <m:r>
                                  <a:rPr lang="ru-RU" sz="2000" smtClean="0">
                                    <a:latin typeface="Cambria Math" panose="02040503050406030204" pitchFamily="18" charset="0"/>
                                  </a:rPr>
                                  <m:t> км</m:t>
                                </m:r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m:rPr>
                                    <m:nor/>
                                  </m:rPr>
                                  <a:rPr lang="en-US" sz="2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V</m:t>
                                </m:r>
                                <m:r>
                                  <m:rPr>
                                    <m:nor/>
                                  </m:rPr>
                                  <a:rPr lang="ru-RU" sz="2000" dirty="0" smtClean="0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 км/ч</m:t>
                                </m:r>
                              </m:oMath>
                            </m:oMathPara>
                          </a14:m>
                          <a:endParaRPr lang="ru-RU" sz="2000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t </a:t>
                          </a:r>
                          <a14:m>
                            <m:oMath xmlns:m="http://schemas.openxmlformats.org/officeDocument/2006/math">
                              <m:r>
                                <a:rPr lang="ru-RU" sz="2000" smtClean="0">
                                  <a:latin typeface="Cambria Math" panose="02040503050406030204" pitchFamily="18" charset="0"/>
                                </a:rPr>
                                <m:t>ч</m:t>
                              </m:r>
                            </m:oMath>
                          </a14:m>
                          <a:endParaRPr lang="ru-RU" sz="2000" b="1" dirty="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074356796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 течению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000" b="0" i="0" smtClean="0">
                                    <a:latin typeface="Cambria Math" panose="02040503050406030204" pitchFamily="18" charset="0"/>
                                  </a:rPr>
                                  <m:t>+5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ru-RU" sz="2000" b="0" i="0" smtClean="0">
                                        <a:latin typeface="Cambria Math" panose="02040503050406030204" pitchFamily="18" charset="0"/>
                                      </a:rPr>
                                      <m:t>+5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dirty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114839351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Против течения</a:t>
                          </a:r>
                        </a:p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000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ru-RU" sz="2000" b="0" i="0" smtClean="0">
                                    <a:latin typeface="Cambria Math" panose="02040503050406030204" pitchFamily="18" charset="0"/>
                                  </a:rPr>
                                  <m:t>−5</m:t>
                                </m:r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ru-RU" sz="20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0" smtClean="0">
                                        <a:latin typeface="Cambria Math" panose="02040503050406030204" pitchFamily="18" charset="0"/>
                                      </a:rPr>
                                      <m:t>8</m:t>
                                    </m:r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num>
                                  <m:den>
                                    <m:r>
                                      <a:rPr lang="en-US" sz="2000" smtClean="0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ru-RU" sz="2000" b="0" i="0" smtClean="0">
                                        <a:latin typeface="Cambria Math" panose="02040503050406030204" pitchFamily="18" charset="0"/>
                                      </a:rPr>
                                      <m:t>−5</m:t>
                                    </m:r>
                                    <m:r>
                                      <m:rPr>
                                        <m:nor/>
                                      </m:rPr>
                                      <a:rPr lang="ru-RU" sz="2000" dirty="0">
                                        <a:latin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 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="" xmlns:a16="http://schemas.microsoft.com/office/drawing/2014/main" val="351383089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8217763"/>
                  </p:ext>
                </p:extLst>
              </p:nvPr>
            </p:nvGraphicFramePr>
            <p:xfrm>
              <a:off x="359532" y="2780928"/>
              <a:ext cx="7488832" cy="1766443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2880320">
                      <a:extLst>
                        <a:ext uri="{9D8B030D-6E8A-4147-A177-3AD203B41FA5}">
                          <a16:colId xmlns:a16="http://schemas.microsoft.com/office/drawing/2014/main" val="4098410177"/>
                        </a:ext>
                      </a:extLst>
                    </a:gridCol>
                    <a:gridCol w="1332148">
                      <a:extLst>
                        <a:ext uri="{9D8B030D-6E8A-4147-A177-3AD203B41FA5}">
                          <a16:colId xmlns:a16="http://schemas.microsoft.com/office/drawing/2014/main" val="4264985420"/>
                        </a:ext>
                      </a:extLst>
                    </a:gridCol>
                    <a:gridCol w="1260140">
                      <a:extLst>
                        <a:ext uri="{9D8B030D-6E8A-4147-A177-3AD203B41FA5}">
                          <a16:colId xmlns:a16="http://schemas.microsoft.com/office/drawing/2014/main" val="1150534800"/>
                        </a:ext>
                      </a:extLst>
                    </a:gridCol>
                    <a:gridCol w="2016224">
                      <a:extLst>
                        <a:ext uri="{9D8B030D-6E8A-4147-A177-3AD203B41FA5}">
                          <a16:colId xmlns:a16="http://schemas.microsoft.com/office/drawing/2014/main" val="652261494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16438" t="-7692" r="-246575" b="-3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34783" t="-7692" r="-160870" b="-35076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71903" t="-7692" r="-604" b="-35076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074356796"/>
                      </a:ext>
                    </a:extLst>
                  </a:tr>
                  <a:tr h="669163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По течению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34783" t="-63636" r="-160870" b="-10727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71903" t="-63636" r="-604" b="-10727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148393510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Против течения</a:t>
                          </a:r>
                        </a:p>
                        <a:p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ru-RU" sz="2000" dirty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a:t>80</a:t>
                          </a:r>
                          <a:endPara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endParaRPr>
                        </a:p>
                      </a:txBody>
                      <a:tcPr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334783" t="-156522" r="-160870" b="-260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>
                          <a:blip r:embed="rId3"/>
                          <a:stretch>
                            <a:fillRect l="-271903" t="-156522" r="-604" b="-26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1383089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373212" y="4653136"/>
                <a:ext cx="6828921" cy="1145057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35−23=12 (ч)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-время, которое теплоход был в пути. </a:t>
                </a: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Составляем уравнение: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ru-RU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ru-RU" sz="20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=12, где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−5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5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3212" y="4653136"/>
                <a:ext cx="6828921" cy="1145057"/>
              </a:xfrm>
              <a:prstGeom prst="rect">
                <a:avLst/>
              </a:prstGeom>
              <a:blipFill>
                <a:blip r:embed="rId4"/>
                <a:stretch>
                  <a:fillRect l="-893" t="-26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552832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260648"/>
            <a:ext cx="8640960" cy="123110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2000" dirty="0" smtClean="0">
                <a:latin typeface="Times New Roman" panose="02020603050405020304" pitchFamily="18" charset="0"/>
                <a:ea typeface="TimesNewRoman"/>
              </a:rPr>
              <a:t>2)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Теплоход </a:t>
            </a:r>
            <a:r>
              <a:rPr lang="ru-RU" dirty="0">
                <a:latin typeface="Times New Roman" panose="02020603050405020304" pitchFamily="18" charset="0"/>
                <a:ea typeface="TimesNewRoman"/>
              </a:rPr>
              <a:t>проходит по течению реки до пункта назначения 80 км и после стоянки возвращается в пункт отправления. Найдите скорость теплохода в неподвижной воде, если скорость течения равна 5 км/ч, стоянка длится 23 часа, а в пункт отправления теплоход возвращается через 35 часов после отплытия из </a:t>
            </a:r>
            <a:r>
              <a:rPr lang="ru-RU" dirty="0" smtClean="0">
                <a:latin typeface="Times New Roman" panose="02020603050405020304" pitchFamily="18" charset="0"/>
                <a:ea typeface="TimesNewRoman"/>
              </a:rPr>
              <a:t>него.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187624" y="1844824"/>
                <a:ext cx="6173165" cy="479438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>
                <a:spAutoFit/>
              </a:bodyPr>
              <a:lstStyle/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Решаем уравнение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+5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ru-RU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ru-RU" sz="2000">
                            <a:latin typeface="Cambria Math" panose="02040503050406030204" pitchFamily="18" charset="0"/>
                          </a:rPr>
                          <m:t>−5</m:t>
                        </m:r>
                        <m:r>
                          <m:rPr>
                            <m:nor/>
                          </m:rPr>
                          <a:rPr lang="ru-RU" sz="2000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den>
                    </m:f>
                    <m:r>
                      <a:rPr lang="ru-RU" sz="20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endParaRPr lang="ru-RU" sz="2000" i="1" dirty="0" smtClean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=12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−5</m:t>
                          </m:r>
                        </m:e>
                      </m:d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</a:rPr>
                            <m:t>+5</m:t>
                          </m:r>
                        </m:e>
                      </m:d>
                    </m:oMath>
                  </m:oMathPara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</a:rPr>
                        <m:t>−400+80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+400=12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</m:oMath>
                  </m:oMathPara>
                </a14:m>
                <a:endParaRPr lang="ru-RU" sz="200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i="1">
                          <a:latin typeface="Cambria Math" panose="02040503050406030204" pitchFamily="18" charset="0"/>
                        </a:rPr>
                        <m:t>12 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160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i="1" dirty="0" smtClean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ru-RU" sz="20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−25</m:t>
                          </m:r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4</m:t>
                      </m:r>
                      <m:r>
                        <a:rPr lang="ru-RU" sz="2000" i="1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ru-RU" sz="200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ru-RU" sz="2000" dirty="0" smtClean="0"/>
                  <a:t>3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ru-RU" sz="20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2000" i="1">
                        <a:latin typeface="Cambria Math" panose="02040503050406030204" pitchFamily="18" charset="0"/>
                      </a:rPr>
                      <m:t>−40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−7</m:t>
                    </m:r>
                    <m:r>
                      <a:rPr lang="ru-RU" sz="2000" i="1">
                        <a:latin typeface="Cambria Math" panose="02040503050406030204" pitchFamily="18" charset="0"/>
                      </a:rPr>
                      <m:t>5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ru-RU" sz="2000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=1600+900=2500</m:t>
                      </m:r>
                    </m:oMath>
                  </m:oMathPara>
                </a14:m>
                <a:endParaRPr lang="en-US" sz="200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0−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удовлетворяет условию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</m:t>
                    </m:r>
                  </m:oMath>
                </a14:m>
                <a:endParaRPr lang="ru-RU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40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000" dirty="0" smtClean="0"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Нужно найти </a:t>
                </a:r>
                <a:r>
                  <a:rPr lang="ru-RU" sz="2000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скорость </a:t>
                </a:r>
                <a:r>
                  <a:rPr lang="ru-RU" sz="2000" dirty="0">
                    <a:latin typeface="Times New Roman" panose="02020603050405020304" pitchFamily="18" charset="0"/>
                    <a:ea typeface="TimesNewRoman"/>
                  </a:rPr>
                  <a:t>теплохода в неподвижной воде</a:t>
                </a:r>
                <a:r>
                  <a:rPr lang="ru-RU" sz="2000" dirty="0" smtClean="0">
                    <a:latin typeface="Times New Roman" panose="02020603050405020304" pitchFamily="18" charset="0"/>
                    <a:ea typeface="Calibri" panose="020F0502020204030204" pitchFamily="34" charset="0"/>
                  </a:rPr>
                  <a:t>.</a:t>
                </a:r>
              </a:p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=45</m:t>
                    </m:r>
                  </m:oMath>
                </a14:m>
                <a:r>
                  <a:rPr lang="ru-RU" sz="2000" dirty="0" smtClean="0"/>
                  <a:t> </a:t>
                </a: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(км/ч).</a:t>
                </a:r>
              </a:p>
              <a:p>
                <a:r>
                  <a:rPr lang="ru-RU" sz="20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Ответ: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45</m:t>
                    </m:r>
                  </m:oMath>
                </a14:m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км/ч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1844824"/>
                <a:ext cx="6173165" cy="4794389"/>
              </a:xfrm>
              <a:prstGeom prst="rect">
                <a:avLst/>
              </a:prstGeom>
              <a:blipFill>
                <a:blip r:embed="rId2"/>
                <a:stretch>
                  <a:fillRect l="-1087" r="-99" b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234641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404664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21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340768"/>
            <a:ext cx="8856984" cy="32778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Типичные ошибки: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Неумение правильно составить математическую модель задачи. </a:t>
            </a: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Неумение грамотно оформить решение задачи: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нет пояснений как получается математическая модель. </a:t>
            </a:r>
            <a:endParaRPr lang="ru-RU" dirty="0" smtClean="0">
              <a:latin typeface="Times New Roman" panose="02020603050405020304" pitchFamily="18" charset="0"/>
              <a:ea typeface="TimesNewRoman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Обучающиеся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пропускают отдельные шаги решения (нахождение ОДЗ, решение квадратного уравнения), что расценивается как неполное и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приводит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 снижению баллов.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Ошибки в преобразовании алгебраического выражения при решении дробно-рационального уравнения.</a:t>
            </a:r>
            <a:endParaRPr lang="ru-RU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Без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каких-либо пояснений «отбрасывают» один из корней уравнения.</a:t>
            </a:r>
            <a:endParaRPr lang="ru-RU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02559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740080" cy="1916832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 smtClean="0">
                <a:effectLst/>
              </a:rPr>
              <a:t/>
            </a:r>
            <a:br>
              <a:rPr lang="ru-RU" sz="2400" b="1" i="1" dirty="0" smtClean="0">
                <a:effectLst/>
              </a:rPr>
            </a:b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Шкала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пересчета первичного балла за выполнение экзаменационной </a:t>
            </a:r>
            <a:r>
              <a:rPr lang="ru-RU" sz="2400" b="1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работы </a:t>
            </a:r>
            <a:r>
              <a:rPr lang="ru-RU" sz="2400" b="1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отметку по пятибалльной шкале в Кемеровской области в 2016 году </a:t>
            </a: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58038622"/>
              </p:ext>
            </p:extLst>
          </p:nvPr>
        </p:nvGraphicFramePr>
        <p:xfrm>
          <a:off x="142844" y="2143116"/>
          <a:ext cx="8843994" cy="1860423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{ED083AE6-46FA-4A59-8FB0-9F97EB10719F}</a:tableStyleId>
              </a:tblPr>
              <a:tblGrid>
                <a:gridCol w="37004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5732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4300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3565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28670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2937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Отметка по пятибалльной шкале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«2»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«3»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«4»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«5»</a:t>
                      </a:r>
                      <a:endParaRPr lang="ru-RU" sz="280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2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576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Общий балл</a:t>
                      </a:r>
                      <a:endParaRPr lang="ru-RU" sz="2800" dirty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Calibri" panose="020F0502020204030204" pitchFamily="34" charset="0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0 – 7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8 – 14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15 – 21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dirty="0">
                          <a:latin typeface="Times New Roman" pitchFamily="18" charset="0"/>
                          <a:ea typeface="Batang"/>
                          <a:cs typeface="Times New Roman" pitchFamily="18" charset="0"/>
                        </a:rPr>
                        <a:t>22 – 32</a:t>
                      </a:r>
                      <a:endParaRPr lang="ru-RU" sz="28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864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979712" y="179929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22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323528" y="836712"/>
                <a:ext cx="8352928" cy="229646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Примеры задания № 22.</a:t>
                </a:r>
                <a:endParaRPr lang="ru-RU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y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num>
                      <m:den>
                        <m:d>
                          <m:dPr>
                            <m:begChr m:val="|"/>
                            <m:endChr m:val="|"/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ru-RU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  <m:r>
                              <a:rPr lang="ru-RU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Определите при каких значениях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k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прямая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y</m:t>
                    </m:r>
                    <m:r>
                      <a:rPr lang="ru-RU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kx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 не имеет с графиком общих точек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endParaRPr lang="ru-RU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Постройте график функции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y</m:t>
                    </m:r>
                    <m:r>
                      <a:rPr lang="ru-RU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=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r>
                      <a:rPr lang="ru-RU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4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−</m:t>
                    </m:r>
                    <m:f>
                      <m:fPr>
                        <m:ctrlP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</m:ctrlPr>
                      </m:fPr>
                      <m:num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+1</m:t>
                        </m:r>
                      </m:num>
                      <m:den>
                        <m:sSup>
                          <m:sSupPr>
                            <m:ctrlPr>
                              <a:rPr lang="ru-RU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</m:ctrlPr>
                          </m:sSupPr>
                          <m:e>
                            <m:r>
                              <a:rPr lang="ru-RU" i="1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ru-RU">
                                <a:solidFill>
                                  <a:srgbClr val="00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2</m:t>
                            </m:r>
                          </m:sup>
                        </m:sSup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+</m:t>
                        </m:r>
                        <m:r>
                          <a:rPr lang="ru-RU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</a:rPr>
                          <m:t>𝑥</m:t>
                        </m:r>
                      </m:den>
                    </m:f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и </a:t>
                </a: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NewRomanPSMT"/>
                  </a:rPr>
                  <a:t>определите при каких значениях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NewRomanPSMT"/>
                      </a:rPr>
                      <m:t>m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NewRomanPSMT"/>
                  </a:rPr>
                  <a:t> прямая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NewRomanPSMT"/>
                      </a:rPr>
                      <m:t>y</m:t>
                    </m:r>
                    <m:r>
                      <a:rPr lang="ru-RU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NewRomanPSMT"/>
                      </a:rPr>
                      <m:t>=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NewRomanPSMT"/>
                      </a:rPr>
                      <m:t>m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NewRomanPSMT"/>
                  </a:rPr>
                  <a:t> имеет с графиком три общих точки.</a:t>
                </a:r>
                <a:endParaRPr lang="ru-RU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836712"/>
                <a:ext cx="8352928" cy="2296463"/>
              </a:xfrm>
              <a:prstGeom prst="rect">
                <a:avLst/>
              </a:prstGeom>
              <a:blipFill>
                <a:blip r:embed="rId2"/>
                <a:stretch>
                  <a:fillRect l="-438" t="-531" b="-318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07504" y="3789040"/>
                <a:ext cx="8917624" cy="26152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i="1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Типичные ошибки:</a:t>
                </a:r>
                <a:endParaRPr lang="ru-RU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Ошибки при открытии модуля или нет пояснениях при каких ограничениях его </a:t>
                </a: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открыли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 указывается полностью алгоритм построения гиперболы.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Графики строятся схематично и не проходят через точки, взятые в таблице значений.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 выкалываются точки, в которых функция не определена, или не определяется значение функции в этих точках. 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Times New Roman" panose="02020603050405020304" pitchFamily="18" charset="0"/>
                  <a:buChar char="‒"/>
                </a:pPr>
                <a:r>
                  <a:rPr lang="ru-RU" dirty="0" smtClean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Нет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пояснений как получается </a:t>
                </a:r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значения </a:t>
                </a:r>
                <a14:m>
                  <m:oMath xmlns:m="http://schemas.openxmlformats.org/officeDocument/2006/math">
                    <m:r>
                      <a:rPr lang="ru-RU" b="0" i="0" smtClean="0">
                        <a:effectLst/>
                        <a:latin typeface="Cambria Math" panose="02040503050406030204" pitchFamily="18" charset="0"/>
                        <a:ea typeface="TimesNewRomanPSMT"/>
                        <a:cs typeface="Times New Roman" panose="02020603050405020304" pitchFamily="18" charset="0"/>
                      </a:rPr>
                      <m:t>параметра</m:t>
                    </m:r>
                  </m:oMath>
                </a14:m>
                <a:r>
                  <a:rPr lang="ru-RU" dirty="0">
                    <a:effectLst/>
                    <a:latin typeface="Times New Roman" panose="02020603050405020304" pitchFamily="18" charset="0"/>
                    <a:ea typeface="TimesNewRomanPSMT"/>
                    <a:cs typeface="Times New Roman" panose="02020603050405020304" pitchFamily="18" charset="0"/>
                  </a:rPr>
                  <a:t>, просто фиксируется ответ.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3789040"/>
                <a:ext cx="8917624" cy="2615203"/>
              </a:xfrm>
              <a:prstGeom prst="rect">
                <a:avLst/>
              </a:prstGeom>
              <a:blipFill>
                <a:blip r:embed="rId3"/>
                <a:stretch>
                  <a:fillRect l="-478" t="-699" r="-547" b="-27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576101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16632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23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107504" y="836712"/>
                <a:ext cx="8856984" cy="28377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Примеры задания № 23.</a:t>
                </a:r>
                <a:endParaRPr lang="ru-RU" sz="2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Отрезки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и 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являются хордами окружности. Найдите расстояние от центра окружности до хорды CD, если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=30,  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𝐶𝐷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=40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а расстояние от центра окружности до хорды AB равно 20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2)   Отрезки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являются хордами окружности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длину хорды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</a:rPr>
                      <m:t>АВ=18,</m:t>
                    </m:r>
                  </m:oMath>
                </a14:m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расстояние от центра окружности до хорд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АВ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равны соответственно 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04" y="836712"/>
                <a:ext cx="8856984" cy="2837765"/>
              </a:xfrm>
              <a:prstGeom prst="rect">
                <a:avLst/>
              </a:prstGeom>
              <a:blipFill>
                <a:blip r:embed="rId2"/>
                <a:stretch>
                  <a:fillRect l="-757" t="-429" r="-688" b="-27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05425"/>
      </p:ext>
    </p:extLst>
  </p:cSld>
  <p:clrMapOvr>
    <a:masterClrMapping/>
  </p:clrMapOvr>
  <p:transition spd="slow">
    <p:wipe dir="r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Прямоугольник 2"/>
              <p:cNvSpPr/>
              <p:nvPr/>
            </p:nvSpPr>
            <p:spPr>
              <a:xfrm>
                <a:off x="539552" y="836712"/>
                <a:ext cx="8064896" cy="1355564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Отрезки 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АВ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являются хордами окружности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Найдите длину хорды 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latin typeface="Cambria Math" panose="02040503050406030204" pitchFamily="18" charset="0"/>
                      </a:rPr>
                      <m:t>АВ=18,</m:t>
                    </m:r>
                  </m:oMath>
                </a14:m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 расстояние от центра окружности до хорд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АВ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</a:t>
                </a:r>
                <a:r>
                  <a:rPr lang="en-US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равны соответственно 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12 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19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9.</a:t>
                </a:r>
                <a:endParaRPr lang="ru-RU" sz="19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836712"/>
                <a:ext cx="8064896" cy="1355564"/>
              </a:xfrm>
              <a:prstGeom prst="rect">
                <a:avLst/>
              </a:prstGeom>
              <a:blipFill>
                <a:blip r:embed="rId2"/>
                <a:stretch>
                  <a:fillRect l="-680" r="-982" b="-6222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Прямоугольник 3"/>
          <p:cNvSpPr/>
          <p:nvPr/>
        </p:nvSpPr>
        <p:spPr>
          <a:xfrm>
            <a:off x="2123728" y="116632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23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2327581"/>
            <a:ext cx="2945627" cy="280831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64720" y="2420887"/>
                <a:ext cx="4572000" cy="18466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  <a:r>
                  <a:rPr lang="ru-RU" sz="19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 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центр </a:t>
                </a:r>
                <a:r>
                  <a:rPr lang="ru-RU" sz="1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окр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АВ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хорды,</a:t>
                </a: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АВ=18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=12, 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𝑂𝑁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𝑂𝑁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</m:t>
                    </m:r>
                  </m:oMath>
                </a14:m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Найти</a:t>
                </a: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4720" y="2420887"/>
                <a:ext cx="4572000" cy="1846659"/>
              </a:xfrm>
              <a:prstGeom prst="rect">
                <a:avLst/>
              </a:prstGeom>
              <a:blipFill>
                <a:blip r:embed="rId4"/>
                <a:stretch>
                  <a:fillRect l="-1333" b="-198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2125722"/>
      </p:ext>
    </p:extLst>
  </p:cSld>
  <p:clrMapOvr>
    <a:masterClrMapping/>
  </p:clrMapOvr>
  <p:transition spd="slow">
    <p:wipe dir="r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23728" y="116632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23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827584" y="844720"/>
                <a:ext cx="4572000" cy="184665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Дано:</a:t>
                </a:r>
                <a:r>
                  <a:rPr lang="ru-RU" sz="1900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О 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центр </a:t>
                </a:r>
                <a:r>
                  <a:rPr lang="ru-RU" sz="1900" dirty="0" err="1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окр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АВ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и</a:t>
                </a: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хорды,</a:t>
                </a: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АВ=18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𝐴𝐵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𝑂𝑀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=12, 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𝑂𝑁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⊥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𝐶𝐷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𝑂𝑁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</m:t>
                    </m:r>
                  </m:oMath>
                </a14:m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Найти</a:t>
                </a: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</m:t>
                    </m:r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844720"/>
                <a:ext cx="4572000" cy="1846659"/>
              </a:xfrm>
              <a:prstGeom prst="rect">
                <a:avLst/>
              </a:prstGeom>
              <a:blipFill>
                <a:blip r:embed="rId2"/>
                <a:stretch>
                  <a:fillRect l="-1333" b="-23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94944" y="2691379"/>
                <a:ext cx="8594072" cy="410830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Решение.</a:t>
                </a:r>
                <a:r>
                  <a:rPr lang="ru-RU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АО=ОВ=СО=О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АОВ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</a:t>
                </a: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равнобедренные.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ОМ 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высота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АОВ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ОМ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медиана, 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высота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СО</a:t>
                </a:r>
                <a:r>
                  <a:rPr lang="en-US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медиана.</a:t>
                </a:r>
                <a:endParaRPr lang="ru-RU" sz="1800" i="1" dirty="0" smtClean="0">
                  <a:effectLst/>
                  <a:latin typeface="Cambria Math" panose="020405030504060302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 МОА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прямоугольный,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АМ=</m:t>
                    </m:r>
                    <m:f>
                      <m:fPr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АВ=9,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ОМ=12.</m:t>
                    </m:r>
                  </m:oMath>
                </a14:m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ОА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гипотенуза,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ОА=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ОМ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АМ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12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теореме Пифагора.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прямоугольный,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ru-RU" sz="18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−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гипотенуза и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=ОА=15,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катет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𝑁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=9.</m:t>
                    </m:r>
                  </m:oMath>
                </a14:m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𝐶𝑁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ОС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О</m:t>
                            </m:r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15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ru-RU" sz="1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9</m:t>
                            </m:r>
                          </m:e>
                          <m:sup>
                            <m:r>
                              <a:rPr lang="ru-RU" sz="1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(по теореме Пифагора). 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Получаем, </a:t>
                </a:r>
                <a14:m>
                  <m:oMath xmlns:m="http://schemas.openxmlformats.org/officeDocument/2006/math"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</m:t>
                    </m:r>
                    <m:r>
                      <a:rPr lang="en-US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𝐶𝑁</m:t>
                    </m:r>
                    <m:r>
                      <a:rPr lang="ru-RU" sz="1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=24.</m:t>
                    </m:r>
                  </m:oMath>
                </a14:m>
                <a:r>
                  <a:rPr lang="ru-RU" sz="1400" dirty="0" smtClean="0">
                    <a:effectLst/>
                    <a:latin typeface="Calibri" panose="020F050202020403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                                </a:t>
                </a:r>
                <a:r>
                  <a:rPr lang="ru-RU" sz="1800" b="1" i="1" dirty="0" smtClean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Ответ</a:t>
                </a:r>
                <a:r>
                  <a:rPr lang="ru-RU" sz="1800" b="1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18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24.</a:t>
                </a:r>
                <a:endParaRPr lang="ru-RU" sz="14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44" y="2691379"/>
                <a:ext cx="8594072" cy="4108304"/>
              </a:xfrm>
              <a:prstGeom prst="rect">
                <a:avLst/>
              </a:prstGeom>
              <a:blipFill>
                <a:blip r:embed="rId3"/>
                <a:stretch>
                  <a:fillRect l="-639" b="-2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40152" y="700287"/>
            <a:ext cx="2748864" cy="262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6454263"/>
      </p:ext>
    </p:extLst>
  </p:cSld>
  <p:clrMapOvr>
    <a:masterClrMapping/>
  </p:clrMapOvr>
  <p:transition spd="slow">
    <p:wipe dir="r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23728" y="116632"/>
            <a:ext cx="4536504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just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23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179512" y="1268760"/>
                <a:ext cx="8856984" cy="295927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marL="457200"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b="1" i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Типичные ошибки</a:t>
                </a:r>
                <a:endParaRPr lang="ru-RU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Решают задачу без каких либо, обоснований, просто фиксируются отдельные арифметические моменты. </a:t>
                </a: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Вносятся при построении чертежа данные, которых нет в условии о том, что хорды параллельны, и ошибочно обосновывается, что треугольники </a:t>
                </a:r>
                <a14:m>
                  <m:oMath xmlns:m="http://schemas.openxmlformats.org/officeDocument/2006/math"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и 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подобны, и исходя из этого находится неизвестный элемент. 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Небрежные чертежи, на которых не отображаются необходимые элементы или чертеж отсутствует.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Symbol" panose="05050102010706020507" pitchFamily="18" charset="2"/>
                  <a:buChar char=""/>
                </a:pPr>
                <a:r>
                  <a:rPr lang="ru-RU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Незнание свойств геометрических фигур и неверное их применение.</a:t>
                </a:r>
                <a:endParaRPr lang="ru-RU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1268760"/>
                <a:ext cx="8856984" cy="2959272"/>
              </a:xfrm>
              <a:prstGeom prst="rect">
                <a:avLst/>
              </a:prstGeom>
              <a:blipFill>
                <a:blip r:embed="rId2"/>
                <a:stretch>
                  <a:fillRect l="-551" t="-412" r="-619" b="-144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3804989"/>
      </p:ext>
    </p:extLst>
  </p:cSld>
  <p:clrMapOvr>
    <a:masterClrMapping/>
  </p:clrMapOvr>
  <p:transition spd="slow">
    <p:wipe dir="r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3"/>
            <a:ext cx="69847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24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9532" y="738060"/>
            <a:ext cx="8424936" cy="102245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Внутри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параллелограмма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ABCD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выбрали произвольную точку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 Докажите, что сумма площадей треугольников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BEC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AED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равна половине площади параллелограмма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elf-edu.ru/htm/oge2016_36/files/13_25.files/image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1512" y="1797171"/>
            <a:ext cx="3339852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59532" y="1886825"/>
                <a:ext cx="5220580" cy="441479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r>
                  <a:rPr lang="ru-RU" b="1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Решение.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Проведем в параллелограмме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𝐴𝐵𝐶𝐷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высоту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𝑀𝑁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равную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 проходящую через точку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𝐸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Пусть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𝑀𝐸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тогда </a:t>
                </a:r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𝑁𝐸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𝐴𝐵𝐶𝐷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и 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𝐵𝐸𝐶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</m:oMath>
                </a14:m>
                <a:r>
                  <a:rPr lang="ru-RU" sz="18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𝐴𝐸𝐷</m:t>
                        </m:r>
                      </m:sub>
                    </m:sSub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∙(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)</m:t>
                    </m:r>
                  </m:oMath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𝐵𝐸𝐶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𝐴𝐸𝐷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𝐵𝐶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𝑥</m:t>
                      </m:r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𝐴𝐷</m:t>
                      </m:r>
                      <m:r>
                        <a:rPr lang="ru-RU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∙</m:t>
                      </m:r>
                      <m:d>
                        <m:d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h</m:t>
                          </m:r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−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ru-RU" sz="18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(противоположные стороны параллелограмма) Тогда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𝐵𝐸𝐶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𝑆</m:t>
                        </m:r>
                      </m:e>
                      <m:sub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∆</m:t>
                        </m:r>
                        <m:r>
                          <a:rPr lang="en-US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𝐴𝐸𝐷</m:t>
                        </m:r>
                      </m:sub>
                    </m:sSub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+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𝑥</m:t>
                    </m:r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ru-RU" sz="18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∙</m:t>
                    </m:r>
                    <m:r>
                      <a:rPr lang="ru-RU" sz="18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h</m:t>
                    </m:r>
                  </m:oMath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𝐵𝐸𝐶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∆</m:t>
                          </m:r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𝐴𝐸𝐷</m:t>
                          </m:r>
                        </m:sub>
                      </m:sSub>
                      <m:r>
                        <a:rPr lang="en-US" sz="1800" i="1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ru-RU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sz="1800" i="1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  <m:t>𝐴𝐵𝐶𝐷</m:t>
                          </m:r>
                        </m:sub>
                      </m:sSub>
                    </m:oMath>
                  </m:oMathPara>
                </a14:m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r>
                  <a:rPr lang="ru-RU" sz="1800" b="1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Утверждение доказано.</a:t>
                </a:r>
                <a:endParaRPr lang="ru-RU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ru-RU" sz="1050" dirty="0">
                    <a:effectLst/>
                    <a:latin typeface="Calibri" panose="020F050202020403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 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1886825"/>
                <a:ext cx="5220580" cy="4414798"/>
              </a:xfrm>
              <a:prstGeom prst="rect">
                <a:avLst/>
              </a:prstGeom>
              <a:blipFill>
                <a:blip r:embed="rId3"/>
                <a:stretch>
                  <a:fillRect l="-1051" t="-82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5184625"/>
      </p:ext>
    </p:extLst>
  </p:cSld>
  <p:clrMapOvr>
    <a:masterClrMapping/>
  </p:clrMapOvr>
  <p:transition spd="slow">
    <p:wipe dir="r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3"/>
            <a:ext cx="69847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24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836712"/>
            <a:ext cx="8424936" cy="13665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Примеры задания № 24.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Внутри параллелограмма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ABCD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выбрали произвольную точку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 Докажите, что сумма площадей треугольников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BEC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AED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равна половине площади параллелограмма</a:t>
            </a:r>
            <a:r>
              <a:rPr lang="ru-RU" dirty="0" smtClean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9723"/>
      </p:ext>
    </p:extLst>
  </p:cSld>
  <p:clrMapOvr>
    <a:masterClrMapping/>
  </p:clrMapOvr>
  <p:transition spd="slow">
    <p:wipe dir="r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43608" y="101534"/>
            <a:ext cx="69847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24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467544" y="722020"/>
                <a:ext cx="8374112" cy="140807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Через точку пересечения диагоналей параллелограмма проведена прямая, пересекающая стороны</a:t>
                </a:r>
                <a:r>
                  <a:rPr lang="ru-RU" sz="19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B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CD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 точках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E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19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сотвественно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ru-RU" sz="19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ru-RU" sz="19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Докажите</a:t>
                </a:r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что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latin typeface="Cambria Math" panose="020405030504060302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E</m:t>
                    </m:r>
                    <m:r>
                      <a:rPr lang="ru-RU" sz="19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900">
                        <a:latin typeface="Cambria Math" panose="020405030504060302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1900">
                        <a:latin typeface="Cambria Math" panose="02040503050406030204" pitchFamily="18" charset="0"/>
                      </a:rPr>
                      <m:t>F</m:t>
                    </m:r>
                  </m:oMath>
                </a14:m>
                <a:r>
                  <a:rPr lang="ru-RU" sz="19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722020"/>
                <a:ext cx="8374112" cy="1408078"/>
              </a:xfrm>
              <a:prstGeom prst="rect">
                <a:avLst/>
              </a:prstGeom>
              <a:blipFill>
                <a:blip r:embed="rId3"/>
                <a:stretch>
                  <a:fillRect l="-655" b="-2575"/>
                </a:stretch>
              </a:blipFill>
              <a:ln>
                <a:solidFill>
                  <a:schemeClr val="bg2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6384" y="2287394"/>
                <a:ext cx="4572000" cy="1799852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Дано</a:t>
                </a:r>
                <a:r>
                  <a:rPr lang="ru-RU" sz="19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параллелограмм, </a:t>
                </a:r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− точка пересечения диагоналей, </a:t>
                </a:r>
                <a:endParaRPr lang="ru-RU" sz="1900" dirty="0" smtClean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О∈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i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Доказать</a:t>
                </a: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19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384" y="2287394"/>
                <a:ext cx="4572000" cy="1799852"/>
              </a:xfrm>
              <a:prstGeom prst="rect">
                <a:avLst/>
              </a:prstGeom>
              <a:blipFill>
                <a:blip r:embed="rId4"/>
                <a:stretch>
                  <a:fillRect l="-1333" b="-474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17220" y="1984455"/>
            <a:ext cx="3924436" cy="2136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179512" y="4087245"/>
                <a:ext cx="8662144" cy="233019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2000" b="1" i="1" dirty="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Доказательство</a:t>
                </a:r>
                <a:r>
                  <a:rPr lang="ru-RU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Рассмотрим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AE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С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О=ОС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свойству диагоналей параллелограмма, </a:t>
                </a:r>
                <a14:m>
                  <m:oMath xmlns:m="http://schemas.openxmlformats.org/officeDocument/2006/math"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СО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как накрест лежащие углы при </a:t>
                </a:r>
                <a14:m>
                  <m:oMath xmlns:m="http://schemas.openxmlformats.org/officeDocument/2006/math">
                    <m:r>
                      <a:rPr lang="en-US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║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CD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и секущей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EF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:pPr>
                  <a:lnSpc>
                    <a:spcPct val="150000"/>
                  </a:lnSpc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Cambria Math" panose="02040503050406030204" pitchFamily="18" charset="0"/>
                      </a:rPr>
                      <m:t>∠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ОС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как вертикальные углы ⟹ </a:t>
                </a:r>
                <a14:m>
                  <m:oMath xmlns:m="http://schemas.openxmlformats.org/officeDocument/2006/math"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AE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О=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С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  <m: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О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по стороне и двум прилежащим к ней углам ⟹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E</m:t>
                    </m:r>
                    <m:r>
                      <a:rPr lang="ru-RU" sz="19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ru-RU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m:rPr>
                        <m:sty m:val="p"/>
                      </m:rPr>
                      <a:rPr lang="en-US" sz="19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F</m:t>
                    </m:r>
                  </m:oMath>
                </a14:m>
                <a:r>
                  <a:rPr lang="ru-RU" sz="19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087245"/>
                <a:ext cx="8662144" cy="2330190"/>
              </a:xfrm>
              <a:prstGeom prst="rect">
                <a:avLst/>
              </a:prstGeom>
              <a:blipFill>
                <a:blip r:embed="rId6"/>
                <a:stretch>
                  <a:fillRect l="-704" b="-13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971057"/>
      </p:ext>
    </p:extLst>
  </p:cSld>
  <p:clrMapOvr>
    <a:masterClrMapping/>
  </p:clrMapOvr>
  <p:transition spd="slow">
    <p:wipe dir="r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3"/>
            <a:ext cx="69847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24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1124744"/>
            <a:ext cx="8928992" cy="2959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доказательство верное, но записи неаккуратные, иногда просто невозможно понять, что написано учеником;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четких обоснований доказываемых фактов,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только отдельные факты, по сути, не связанные с тем, что необходимо доказать;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опираются при решении на факты, которых нет в условии, например, что точка Е-точка пересечения диагоналей;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неправильное применение геометрических понятий, то есть отсутствие основательности в теоретической подготовке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9225906"/>
      </p:ext>
    </p:extLst>
  </p:cSld>
  <p:clrMapOvr>
    <a:masterClrMapping/>
  </p:clrMapOvr>
  <p:transition spd="slow">
    <p:wipe dir="r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15616" y="116633"/>
            <a:ext cx="69847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24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764704"/>
            <a:ext cx="8424936" cy="264072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Примеры задания № 24.</a:t>
            </a: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Внутри параллелограмма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ABCD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выбрали произвольную точку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E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. Докажите, что сумма площадей треугольников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BEC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AED </a:t>
            </a:r>
            <a:r>
              <a:rPr lang="ru-RU" dirty="0">
                <a:latin typeface="Times New Roman" panose="02020603050405020304" pitchFamily="18" charset="0"/>
                <a:ea typeface="TimesNewRoman"/>
                <a:cs typeface="Times New Roman" panose="02020603050405020304" pitchFamily="18" charset="0"/>
              </a:rPr>
              <a:t>равна половине площади параллелограмма.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+mj-lt"/>
              <a:buAutoNum type="arabicParenR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Через точку O пересечения диагоналей параллелограмма ABCD проведена прямая, пересекающая стороны AB и CD в точках P и Q соответственно. Докажите, что отрезки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BP и DQ равны.</a:t>
            </a:r>
            <a:endParaRPr lang="ru-RU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3508" y="3645024"/>
            <a:ext cx="8928992" cy="2959272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Типичные ошибки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доказательство верное, но записи неаккуратные, иногда просто невозможно понять, что написано учеником;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отсутствие четких обоснований доказываемых фактов,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присутствуют только отдельные факты, по сути, не связанные с тем, что необходимо доказать;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опираются при решении на факты, которых нет в условии, например, что точка Е-точка пересечения диагоналей; </a:t>
            </a:r>
            <a:endParaRPr lang="ru-RU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Font typeface="Times New Roman" panose="02020603050405020304" pitchFamily="18" charset="0"/>
              <a:buChar char="–"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неправильное применение геометрических понятий, то есть отсутствие основательности в теоретической подготовке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08680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ДИНАМИКА </a:t>
            </a:r>
            <a:r>
              <a:rPr lang="ru-RU" dirty="0" err="1" smtClean="0"/>
              <a:t>РезультатОВ</a:t>
            </a:r>
            <a:r>
              <a:rPr lang="ru-RU" dirty="0" smtClean="0"/>
              <a:t> ОГЭ по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11166084"/>
              </p:ext>
            </p:extLst>
          </p:nvPr>
        </p:nvGraphicFramePr>
        <p:xfrm>
          <a:off x="179510" y="1700808"/>
          <a:ext cx="8812089" cy="3775153"/>
        </p:xfrm>
        <a:graphic>
          <a:graphicData uri="http://schemas.openxmlformats.org/drawingml/2006/table">
            <a:tbl>
              <a:tblPr firstRow="1" firstCol="1" bandRow="1" bandCol="1">
                <a:tableStyleId>{FABFCF23-3B69-468F-B69F-88F6DE6A72F2}</a:tableStyleId>
              </a:tblPr>
              <a:tblGrid>
                <a:gridCol w="1573089">
                  <a:extLst>
                    <a:ext uri="{9D8B030D-6E8A-4147-A177-3AD203B41FA5}">
                      <a16:colId xmlns="" xmlns:a16="http://schemas.microsoft.com/office/drawing/2014/main" val="2166467311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477256317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1442110187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3700193997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3004071651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3015079733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3161953095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2666099023"/>
                    </a:ext>
                  </a:extLst>
                </a:gridCol>
                <a:gridCol w="904875">
                  <a:extLst>
                    <a:ext uri="{9D8B030D-6E8A-4147-A177-3AD203B41FA5}">
                      <a16:colId xmlns="" xmlns:a16="http://schemas.microsoft.com/office/drawing/2014/main" val="2021203355"/>
                    </a:ext>
                  </a:extLst>
                </a:gridCol>
              </a:tblGrid>
              <a:tr h="339837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Получили отметку</a:t>
                      </a: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2018 г.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2019 г.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2021 г.</a:t>
                      </a: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2022 г.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699917861"/>
                  </a:ext>
                </a:extLst>
              </a:tr>
              <a:tr h="36970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91190059"/>
                  </a:ext>
                </a:extLst>
              </a:tr>
              <a:tr h="7306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4,48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2131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8,01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1388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80149750"/>
                  </a:ext>
                </a:extLst>
              </a:tr>
              <a:tr h="70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28,72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6319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14027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52,74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15298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55,73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263760612"/>
                  </a:ext>
                </a:extLst>
              </a:tr>
              <a:tr h="70954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13976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56,23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16025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61,23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9411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35,39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9404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34,26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4234684"/>
                  </a:ext>
                </a:extLst>
              </a:tr>
              <a:tr h="90521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10,57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2943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11,24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1026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3,86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1360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4,95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53430901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631950" y="3181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ru-RU" alt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ru-RU" alt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853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476672"/>
            <a:ext cx="6984776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indent="450215" algn="ctr">
              <a:spcAft>
                <a:spcPts val="0"/>
              </a:spcAft>
            </a:pPr>
            <a:r>
              <a:rPr lang="ru-RU" sz="3200" b="1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Задание № 25</a:t>
            </a:r>
            <a:endParaRPr lang="ru-RU" sz="3200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251520" y="1700808"/>
                <a:ext cx="8424936" cy="25415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i="1" dirty="0">
                    <a:solidFill>
                      <a:srgbClr val="000000"/>
                    </a:solidFill>
                    <a:latin typeface="Times New Roman" panose="02020603050405020304" pitchFamily="18" charset="0"/>
                    <a:ea typeface="Calibri" panose="020F0502020204030204" pitchFamily="34" charset="0"/>
                  </a:rPr>
                  <a:t>Примеры задания № 25.</a:t>
                </a:r>
                <a:endParaRPr lang="ru-RU" sz="2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000" dirty="0">
                    <a:effectLst/>
                    <a:latin typeface="Times New Roman" panose="02020603050405020304" pitchFamily="18" charset="0"/>
                    <a:ea typeface="TimesNewRoman"/>
                    <a:cs typeface="Times New Roman" panose="02020603050405020304" pitchFamily="18" charset="0"/>
                  </a:rPr>
                  <a:t>В равнобедренную трапецию, периметр которой равен 120, а площадь равна 540, можно вписать окружность. Найдите расстояние от точки пересечения диагоналей трапеции до её меньшего основания.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342900" lvl="0" indent="-342900" algn="just">
                  <a:lnSpc>
                    <a:spcPct val="115000"/>
                  </a:lnSpc>
                  <a:spcAft>
                    <a:spcPts val="0"/>
                  </a:spcAft>
                  <a:buFont typeface="+mj-lt"/>
                  <a:buAutoNum type="arabicParenR"/>
                </a:pP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В трапеции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𝐴𝐵𝐶𝐷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боковая сторона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перпендикулярна основанию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𝐵𝐶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indent="450215" algn="just">
                  <a:lnSpc>
                    <a:spcPct val="115000"/>
                  </a:lnSpc>
                  <a:spcAft>
                    <a:spcPts val="0"/>
                  </a:spcAft>
                </a:pPr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Окружность проходит через точки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и 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и касается прямой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в точке E. Найдите расстояние от точки E до прямой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𝐶𝐷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если </a:t>
                </a:r>
                <a14:m>
                  <m:oMath xmlns:m="http://schemas.openxmlformats.org/officeDocument/2006/math"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𝐴𝐷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=14, 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𝐵𝐶</m:t>
                    </m:r>
                    <m:r>
                      <a:rPr lang="ru-RU" sz="20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=12</m:t>
                    </m:r>
                  </m:oMath>
                </a14:m>
                <a:r>
                  <a:rPr lang="ru-RU" sz="20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</a:t>
                </a:r>
                <a:endParaRPr lang="ru-RU" sz="2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700808"/>
                <a:ext cx="8424936" cy="2541530"/>
              </a:xfrm>
              <a:prstGeom prst="rect">
                <a:avLst/>
              </a:prstGeom>
              <a:blipFill>
                <a:blip r:embed="rId2"/>
                <a:stretch>
                  <a:fillRect l="-724" t="-480" r="-796" b="-33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3382371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4866690"/>
              </p:ext>
            </p:extLst>
          </p:nvPr>
        </p:nvGraphicFramePr>
        <p:xfrm>
          <a:off x="179512" y="1268760"/>
          <a:ext cx="8424935" cy="515694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4248472">
                  <a:extLst>
                    <a:ext uri="{9D8B030D-6E8A-4147-A177-3AD203B41FA5}">
                      <a16:colId xmlns="" xmlns:a16="http://schemas.microsoft.com/office/drawing/2014/main" val="2807124677"/>
                    </a:ext>
                  </a:extLst>
                </a:gridCol>
                <a:gridCol w="2592288">
                  <a:extLst>
                    <a:ext uri="{9D8B030D-6E8A-4147-A177-3AD203B41FA5}">
                      <a16:colId xmlns="" xmlns:a16="http://schemas.microsoft.com/office/drawing/2014/main" val="716970864"/>
                    </a:ext>
                  </a:extLst>
                </a:gridCol>
                <a:gridCol w="1584175">
                  <a:extLst>
                    <a:ext uri="{9D8B030D-6E8A-4147-A177-3AD203B41FA5}">
                      <a16:colId xmlns="" xmlns:a16="http://schemas.microsoft.com/office/drawing/2014/main" val="2185512731"/>
                    </a:ext>
                  </a:extLst>
                </a:gridCol>
              </a:tblGrid>
              <a:tr h="12961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Готовимся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 ОГЭ «Решаем, правильно оформляем задачи 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и № 21»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КРИПКиПРО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hlinkClick r:id="rId2" tooltip="https://do.kuz-edu.ru/"/>
                        </a:rPr>
                        <a:t>https://do.kuz-edu.ru/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20.10.2022</a:t>
                      </a: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72944283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Готовимся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ОГЭ «Решаем, правильно оформляем задачи № 23 и № 24»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КРИПКиПРО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tooltip="https://do.kuz-edu.ru/"/>
                        </a:rPr>
                        <a:t>https://do.kuz-edu.ru/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10.11.2022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53321665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Готовимся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ОГЭ «Решаем, правильно оформляем задачи № 22»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tooltip="https://do.kuz-edu.ru/"/>
                        </a:rPr>
                        <a:t>https://do.kuz-edu.ru/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КРИПКиПРО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15.12.2022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938781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Готовимся 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 ОГЭ «Решаем, правильно оформляем задачи № 25»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u="sng" dirty="0">
                          <a:solidFill>
                            <a:srgbClr val="0563C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  <a:hlinkClick r:id="rId2" tooltip="https://do.kuz-edu.ru/"/>
                        </a:rPr>
                        <a:t>https://do.kuz-edu.ru/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КРИПКиПРО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12.01.2022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15.00</a:t>
                      </a:r>
                      <a:endParaRPr lang="ru-RU" sz="2000" dirty="0" smtClean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524669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err="1">
                          <a:solidFill>
                            <a:srgbClr val="4B4F58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Воркшоп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Готовимся к ГИА по математике «Находки, эффективные приемы, </a:t>
                      </a: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лайфаки</a:t>
                      </a: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от учителей»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КРИПКиПРО</a:t>
                      </a:r>
                      <a:endParaRPr lang="ru-RU" sz="20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29.03.2023</a:t>
                      </a:r>
                    </a:p>
                  </a:txBody>
                  <a:tcPr marL="68580" marR="6858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24250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987824" y="332656"/>
            <a:ext cx="3125920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>
            <a:spAutoFit/>
          </a:bodyPr>
          <a:lstStyle/>
          <a:p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Готовимся к ОГЭ </a:t>
            </a:r>
            <a:endParaRPr lang="ru-RU" sz="2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26117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82" y="285728"/>
            <a:ext cx="8777318" cy="121444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Основной Государственной Аттестации По Математике </a:t>
            </a:r>
            <a:b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2019-2022 годы (в %) </a:t>
            </a:r>
            <a:endParaRPr lang="ru-RU" sz="28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745773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6682" y="285728"/>
            <a:ext cx="8777318" cy="121444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группам участников экзамена с различным уровнем подготовки </a:t>
            </a:r>
            <a: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типа ОО</a:t>
            </a:r>
            <a:endParaRPr lang="ru-RU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11198840"/>
              </p:ext>
            </p:extLst>
          </p:nvPr>
        </p:nvGraphicFramePr>
        <p:xfrm>
          <a:off x="304800" y="1554163"/>
          <a:ext cx="86868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35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 АТЕ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Наименьшее количество отрицательных результатов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1336442"/>
              </p:ext>
            </p:extLst>
          </p:nvPr>
        </p:nvGraphicFramePr>
        <p:xfrm>
          <a:off x="107503" y="1196752"/>
          <a:ext cx="8884100" cy="4968552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6225">
                  <a:extLst>
                    <a:ext uri="{9D8B030D-6E8A-4147-A177-3AD203B41FA5}">
                      <a16:colId xmlns="" xmlns:a16="http://schemas.microsoft.com/office/drawing/2014/main" val="4129523991"/>
                    </a:ext>
                  </a:extLst>
                </a:gridCol>
                <a:gridCol w="694627">
                  <a:extLst>
                    <a:ext uri="{9D8B030D-6E8A-4147-A177-3AD203B41FA5}">
                      <a16:colId xmlns="" xmlns:a16="http://schemas.microsoft.com/office/drawing/2014/main" val="3909740354"/>
                    </a:ext>
                  </a:extLst>
                </a:gridCol>
                <a:gridCol w="804548">
                  <a:extLst>
                    <a:ext uri="{9D8B030D-6E8A-4147-A177-3AD203B41FA5}">
                      <a16:colId xmlns="" xmlns:a16="http://schemas.microsoft.com/office/drawing/2014/main" val="2850871697"/>
                    </a:ext>
                  </a:extLst>
                </a:gridCol>
                <a:gridCol w="804548">
                  <a:extLst>
                    <a:ext uri="{9D8B030D-6E8A-4147-A177-3AD203B41FA5}">
                      <a16:colId xmlns="" xmlns:a16="http://schemas.microsoft.com/office/drawing/2014/main" val="1181799020"/>
                    </a:ext>
                  </a:extLst>
                </a:gridCol>
                <a:gridCol w="912452">
                  <a:extLst>
                    <a:ext uri="{9D8B030D-6E8A-4147-A177-3AD203B41FA5}">
                      <a16:colId xmlns="" xmlns:a16="http://schemas.microsoft.com/office/drawing/2014/main" val="3001257692"/>
                    </a:ext>
                  </a:extLst>
                </a:gridCol>
                <a:gridCol w="912452">
                  <a:extLst>
                    <a:ext uri="{9D8B030D-6E8A-4147-A177-3AD203B41FA5}">
                      <a16:colId xmlns="" xmlns:a16="http://schemas.microsoft.com/office/drawing/2014/main" val="4004899130"/>
                    </a:ext>
                  </a:extLst>
                </a:gridCol>
                <a:gridCol w="698537">
                  <a:extLst>
                    <a:ext uri="{9D8B030D-6E8A-4147-A177-3AD203B41FA5}">
                      <a16:colId xmlns="" xmlns:a16="http://schemas.microsoft.com/office/drawing/2014/main" val="774525667"/>
                    </a:ext>
                  </a:extLst>
                </a:gridCol>
                <a:gridCol w="698537">
                  <a:extLst>
                    <a:ext uri="{9D8B030D-6E8A-4147-A177-3AD203B41FA5}">
                      <a16:colId xmlns="" xmlns:a16="http://schemas.microsoft.com/office/drawing/2014/main" val="2573408517"/>
                    </a:ext>
                  </a:extLst>
                </a:gridCol>
                <a:gridCol w="671087">
                  <a:extLst>
                    <a:ext uri="{9D8B030D-6E8A-4147-A177-3AD203B41FA5}">
                      <a16:colId xmlns="" xmlns:a16="http://schemas.microsoft.com/office/drawing/2014/main" val="18800799"/>
                    </a:ext>
                  </a:extLst>
                </a:gridCol>
                <a:gridCol w="671087">
                  <a:extLst>
                    <a:ext uri="{9D8B030D-6E8A-4147-A177-3AD203B41FA5}">
                      <a16:colId xmlns="" xmlns:a16="http://schemas.microsoft.com/office/drawing/2014/main" val="3336087946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1168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842209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Прокопьевский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316755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Кемеровский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24,11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2,15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3686721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Новокузнецкий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67,71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28,91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1116407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</a:t>
                      </a:r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Анжеро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  <a:p>
                      <a:pPr algn="just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Судженск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1,32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68,99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26,56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9602180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Промышленовский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0,41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0764079"/>
                  </a:ext>
                </a:extLst>
              </a:tr>
              <a:tr h="50807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Тайга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60,00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35,71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2,38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1931238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Крапивинский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72,68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20,98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33725438"/>
                  </a:ext>
                </a:extLst>
              </a:tr>
              <a:tr h="520432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 Кемерово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47,04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41,28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50760125"/>
                  </a:ext>
                </a:extLst>
              </a:tr>
              <a:tr h="504056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Беловский</a:t>
                      </a: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2,85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31,67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1,42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5027036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3478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 АТЕ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высокие </a:t>
            </a:r>
            <a:r>
              <a:rPr lang="ru-RU" sz="2000" i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по Качеству </a:t>
            </a:r>
            <a:r>
              <a:rPr lang="ru-RU" sz="2000" i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 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714751"/>
              </p:ext>
            </p:extLst>
          </p:nvPr>
        </p:nvGraphicFramePr>
        <p:xfrm>
          <a:off x="107503" y="1196752"/>
          <a:ext cx="8884100" cy="2835989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6225">
                  <a:extLst>
                    <a:ext uri="{9D8B030D-6E8A-4147-A177-3AD203B41FA5}">
                      <a16:colId xmlns="" xmlns:a16="http://schemas.microsoft.com/office/drawing/2014/main" val="4129523991"/>
                    </a:ext>
                  </a:extLst>
                </a:gridCol>
                <a:gridCol w="694627">
                  <a:extLst>
                    <a:ext uri="{9D8B030D-6E8A-4147-A177-3AD203B41FA5}">
                      <a16:colId xmlns="" xmlns:a16="http://schemas.microsoft.com/office/drawing/2014/main" val="3909740354"/>
                    </a:ext>
                  </a:extLst>
                </a:gridCol>
                <a:gridCol w="804548">
                  <a:extLst>
                    <a:ext uri="{9D8B030D-6E8A-4147-A177-3AD203B41FA5}">
                      <a16:colId xmlns="" xmlns:a16="http://schemas.microsoft.com/office/drawing/2014/main" val="2850871697"/>
                    </a:ext>
                  </a:extLst>
                </a:gridCol>
                <a:gridCol w="804548">
                  <a:extLst>
                    <a:ext uri="{9D8B030D-6E8A-4147-A177-3AD203B41FA5}">
                      <a16:colId xmlns="" xmlns:a16="http://schemas.microsoft.com/office/drawing/2014/main" val="1181799020"/>
                    </a:ext>
                  </a:extLst>
                </a:gridCol>
                <a:gridCol w="912452">
                  <a:extLst>
                    <a:ext uri="{9D8B030D-6E8A-4147-A177-3AD203B41FA5}">
                      <a16:colId xmlns="" xmlns:a16="http://schemas.microsoft.com/office/drawing/2014/main" val="3001257692"/>
                    </a:ext>
                  </a:extLst>
                </a:gridCol>
                <a:gridCol w="912452">
                  <a:extLst>
                    <a:ext uri="{9D8B030D-6E8A-4147-A177-3AD203B41FA5}">
                      <a16:colId xmlns="" xmlns:a16="http://schemas.microsoft.com/office/drawing/2014/main" val="4004899130"/>
                    </a:ext>
                  </a:extLst>
                </a:gridCol>
                <a:gridCol w="698537">
                  <a:extLst>
                    <a:ext uri="{9D8B030D-6E8A-4147-A177-3AD203B41FA5}">
                      <a16:colId xmlns="" xmlns:a16="http://schemas.microsoft.com/office/drawing/2014/main" val="774525667"/>
                    </a:ext>
                  </a:extLst>
                </a:gridCol>
                <a:gridCol w="698537">
                  <a:extLst>
                    <a:ext uri="{9D8B030D-6E8A-4147-A177-3AD203B41FA5}">
                      <a16:colId xmlns="" xmlns:a16="http://schemas.microsoft.com/office/drawing/2014/main" val="2573408517"/>
                    </a:ext>
                  </a:extLst>
                </a:gridCol>
                <a:gridCol w="671087">
                  <a:extLst>
                    <a:ext uri="{9D8B030D-6E8A-4147-A177-3AD203B41FA5}">
                      <a16:colId xmlns="" xmlns:a16="http://schemas.microsoft.com/office/drawing/2014/main" val="18800799"/>
                    </a:ext>
                  </a:extLst>
                </a:gridCol>
                <a:gridCol w="671087">
                  <a:extLst>
                    <a:ext uri="{9D8B030D-6E8A-4147-A177-3AD203B41FA5}">
                      <a16:colId xmlns="" xmlns:a16="http://schemas.microsoft.com/office/drawing/2014/main" val="3336087946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1168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842209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Белово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7316755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Кемерово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5589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2629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47,04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41,28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9,09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23686721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Междуреченск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1075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4,84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50,88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37,77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6,51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151116407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Мыски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479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55,11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35,49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5,43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89602180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Новокузнецк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5119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4,38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2693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52,61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1884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36,80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6,21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620764079"/>
                  </a:ext>
                </a:extLst>
              </a:tr>
              <a:tr h="508079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Полысаево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291931238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Юрга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="" xmlns:a16="http://schemas.microsoft.com/office/drawing/2014/main" val="13337254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12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686800" cy="8382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ОГЭ по АТЕ </a:t>
            </a:r>
            <a: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</a:t>
            </a:r>
            <a:br>
              <a:rPr lang="ru-RU" sz="2400" b="1" dirty="0" smtClean="0">
                <a:solidFill>
                  <a:srgbClr val="00206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низкие результаты по уровню обученности</a:t>
            </a:r>
            <a:endParaRPr lang="ru-RU" sz="20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365998"/>
              </p:ext>
            </p:extLst>
          </p:nvPr>
        </p:nvGraphicFramePr>
        <p:xfrm>
          <a:off x="107504" y="1026081"/>
          <a:ext cx="8884100" cy="5756354"/>
        </p:xfrm>
        <a:graphic>
          <a:graphicData uri="http://schemas.openxmlformats.org/drawingml/2006/table">
            <a:tbl>
              <a:tblPr firstRow="1" firstCol="1" bandRow="1">
                <a:tableStyleId>{22838BEF-8BB2-4498-84A7-C5851F593DF1}</a:tableStyleId>
              </a:tblPr>
              <a:tblGrid>
                <a:gridCol w="2016225">
                  <a:extLst>
                    <a:ext uri="{9D8B030D-6E8A-4147-A177-3AD203B41FA5}">
                      <a16:colId xmlns="" xmlns:a16="http://schemas.microsoft.com/office/drawing/2014/main" val="4129523991"/>
                    </a:ext>
                  </a:extLst>
                </a:gridCol>
                <a:gridCol w="694627">
                  <a:extLst>
                    <a:ext uri="{9D8B030D-6E8A-4147-A177-3AD203B41FA5}">
                      <a16:colId xmlns="" xmlns:a16="http://schemas.microsoft.com/office/drawing/2014/main" val="3909740354"/>
                    </a:ext>
                  </a:extLst>
                </a:gridCol>
                <a:gridCol w="804548">
                  <a:extLst>
                    <a:ext uri="{9D8B030D-6E8A-4147-A177-3AD203B41FA5}">
                      <a16:colId xmlns="" xmlns:a16="http://schemas.microsoft.com/office/drawing/2014/main" val="2850871697"/>
                    </a:ext>
                  </a:extLst>
                </a:gridCol>
                <a:gridCol w="804548">
                  <a:extLst>
                    <a:ext uri="{9D8B030D-6E8A-4147-A177-3AD203B41FA5}">
                      <a16:colId xmlns="" xmlns:a16="http://schemas.microsoft.com/office/drawing/2014/main" val="1181799020"/>
                    </a:ext>
                  </a:extLst>
                </a:gridCol>
                <a:gridCol w="912452">
                  <a:extLst>
                    <a:ext uri="{9D8B030D-6E8A-4147-A177-3AD203B41FA5}">
                      <a16:colId xmlns="" xmlns:a16="http://schemas.microsoft.com/office/drawing/2014/main" val="3001257692"/>
                    </a:ext>
                  </a:extLst>
                </a:gridCol>
                <a:gridCol w="912452">
                  <a:extLst>
                    <a:ext uri="{9D8B030D-6E8A-4147-A177-3AD203B41FA5}">
                      <a16:colId xmlns="" xmlns:a16="http://schemas.microsoft.com/office/drawing/2014/main" val="4004899130"/>
                    </a:ext>
                  </a:extLst>
                </a:gridCol>
                <a:gridCol w="698537">
                  <a:extLst>
                    <a:ext uri="{9D8B030D-6E8A-4147-A177-3AD203B41FA5}">
                      <a16:colId xmlns="" xmlns:a16="http://schemas.microsoft.com/office/drawing/2014/main" val="774525667"/>
                    </a:ext>
                  </a:extLst>
                </a:gridCol>
                <a:gridCol w="698537">
                  <a:extLst>
                    <a:ext uri="{9D8B030D-6E8A-4147-A177-3AD203B41FA5}">
                      <a16:colId xmlns="" xmlns:a16="http://schemas.microsoft.com/office/drawing/2014/main" val="2573408517"/>
                    </a:ext>
                  </a:extLst>
                </a:gridCol>
                <a:gridCol w="671087">
                  <a:extLst>
                    <a:ext uri="{9D8B030D-6E8A-4147-A177-3AD203B41FA5}">
                      <a16:colId xmlns="" xmlns:a16="http://schemas.microsoft.com/office/drawing/2014/main" val="18800799"/>
                    </a:ext>
                  </a:extLst>
                </a:gridCol>
                <a:gridCol w="671087">
                  <a:extLst>
                    <a:ext uri="{9D8B030D-6E8A-4147-A177-3AD203B41FA5}">
                      <a16:colId xmlns="" xmlns:a16="http://schemas.microsoft.com/office/drawing/2014/main" val="3336087946"/>
                    </a:ext>
                  </a:extLst>
                </a:gridCol>
              </a:tblGrid>
              <a:tr h="24384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АТЕ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Всего участников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«2»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«3»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«4»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«5»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68116843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чел.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72842209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Березовский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13,89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316755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Белово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1522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51,18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3686721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Киселевск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647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61,04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3,21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51116407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Краснобродский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7,63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61,83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89602180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Ленинск-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Кузнецкий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1122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7,58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58,56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620764079"/>
                  </a:ext>
                </a:extLst>
              </a:tr>
              <a:tr h="271859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Осинники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9,37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58,70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30,59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1,34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91931238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Полысаево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50,44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33372543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г. Юрга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52,08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281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34,44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4,90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7890840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Гурьевский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7,96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54,73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1,49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074909117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Ленинск-Кузнецкий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68,68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24,18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54035343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Мариинский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58,13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31,14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2,25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19912706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Таштагольский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6,83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57,79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186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32,57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24188268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Тисульский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67,48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410983554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Тяжинский район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10,80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51,20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35,20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2,80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730917849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Чебулинский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145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8,28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53,10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38,62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0,00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120441471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Юргинский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24,42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52,91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19,77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2,91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57987932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Яйский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178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7,87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65,17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25,84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1,12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1014365096"/>
                  </a:ext>
                </a:extLst>
              </a:tr>
              <a:tr h="266065">
                <a:tc>
                  <a:txBody>
                    <a:bodyPr/>
                    <a:lstStyle/>
                    <a:p>
                      <a:pPr algn="just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Яшкинский район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316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63,92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92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29,11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4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0,95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271048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05340206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де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Идея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Идея 1">
        <a:dk1>
          <a:srgbClr val="080808"/>
        </a:dk1>
        <a:lt1>
          <a:srgbClr val="F8F8F8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ADAAAA"/>
        </a:accent3>
        <a:accent4>
          <a:srgbClr val="D4D4D4"/>
        </a:accent4>
        <a:accent5>
          <a:srgbClr val="FFCAAA"/>
        </a:accent5>
        <a:accent6>
          <a:srgbClr val="B92D00"/>
        </a:accent6>
        <a:hlink>
          <a:srgbClr val="CC66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2">
        <a:dk1>
          <a:srgbClr val="333333"/>
        </a:dk1>
        <a:lt1>
          <a:srgbClr val="F8F8F8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666666"/>
        </a:accent2>
        <a:accent3>
          <a:srgbClr val="C0AAAA"/>
        </a:accent3>
        <a:accent4>
          <a:srgbClr val="D4D4D4"/>
        </a:accent4>
        <a:accent5>
          <a:srgbClr val="E2CAAA"/>
        </a:accent5>
        <a:accent6>
          <a:srgbClr val="5C5C5C"/>
        </a:accent6>
        <a:hlink>
          <a:srgbClr val="CC6600"/>
        </a:hlink>
        <a:folHlink>
          <a:srgbClr val="95A58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3">
        <a:dk1>
          <a:srgbClr val="5F5F5F"/>
        </a:dk1>
        <a:lt1>
          <a:srgbClr val="A4BEE0"/>
        </a:lt1>
        <a:dk2>
          <a:srgbClr val="013253"/>
        </a:dk2>
        <a:lt2>
          <a:srgbClr val="FFFFFF"/>
        </a:lt2>
        <a:accent1>
          <a:srgbClr val="588480"/>
        </a:accent1>
        <a:accent2>
          <a:srgbClr val="6600FF"/>
        </a:accent2>
        <a:accent3>
          <a:srgbClr val="AAADB3"/>
        </a:accent3>
        <a:accent4>
          <a:srgbClr val="8BA2BF"/>
        </a:accent4>
        <a:accent5>
          <a:srgbClr val="B4C2C0"/>
        </a:accent5>
        <a:accent6>
          <a:srgbClr val="5C00E7"/>
        </a:accent6>
        <a:hlink>
          <a:srgbClr val="CCCC00"/>
        </a:hlink>
        <a:folHlink>
          <a:srgbClr val="5F5F5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4">
        <a:dk1>
          <a:srgbClr val="003300"/>
        </a:dk1>
        <a:lt1>
          <a:srgbClr val="F8F8F8"/>
        </a:lt1>
        <a:dk2>
          <a:srgbClr val="3D4A1C"/>
        </a:dk2>
        <a:lt2>
          <a:srgbClr val="FFFFFF"/>
        </a:lt2>
        <a:accent1>
          <a:srgbClr val="99CC00"/>
        </a:accent1>
        <a:accent2>
          <a:srgbClr val="669900"/>
        </a:accent2>
        <a:accent3>
          <a:srgbClr val="AFB1AB"/>
        </a:accent3>
        <a:accent4>
          <a:srgbClr val="D4D4D4"/>
        </a:accent4>
        <a:accent5>
          <a:srgbClr val="CAE2AA"/>
        </a:accent5>
        <a:accent6>
          <a:srgbClr val="5C8A00"/>
        </a:accent6>
        <a:hlink>
          <a:srgbClr val="CC9900"/>
        </a:hlink>
        <a:folHlink>
          <a:srgbClr val="B2B28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5">
        <a:dk1>
          <a:srgbClr val="333333"/>
        </a:dk1>
        <a:lt1>
          <a:srgbClr val="F8F8F8"/>
        </a:lt1>
        <a:dk2>
          <a:srgbClr val="005D8C"/>
        </a:dk2>
        <a:lt2>
          <a:srgbClr val="FFFFFF"/>
        </a:lt2>
        <a:accent1>
          <a:srgbClr val="00CC99"/>
        </a:accent1>
        <a:accent2>
          <a:srgbClr val="0099CC"/>
        </a:accent2>
        <a:accent3>
          <a:srgbClr val="AAB6C5"/>
        </a:accent3>
        <a:accent4>
          <a:srgbClr val="D4D4D4"/>
        </a:accent4>
        <a:accent5>
          <a:srgbClr val="AAE2CA"/>
        </a:accent5>
        <a:accent6>
          <a:srgbClr val="008AB9"/>
        </a:accent6>
        <a:hlink>
          <a:srgbClr val="FFCC00"/>
        </a:hlink>
        <a:folHlink>
          <a:srgbClr val="D8D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Идея 6">
        <a:dk1>
          <a:srgbClr val="000000"/>
        </a:dk1>
        <a:lt1>
          <a:srgbClr val="ECAE00"/>
        </a:lt1>
        <a:dk2>
          <a:srgbClr val="FFFFFF"/>
        </a:dk2>
        <a:lt2>
          <a:srgbClr val="333333"/>
        </a:lt2>
        <a:accent1>
          <a:srgbClr val="CC6600"/>
        </a:accent1>
        <a:accent2>
          <a:srgbClr val="BA6D10"/>
        </a:accent2>
        <a:accent3>
          <a:srgbClr val="F4D3AA"/>
        </a:accent3>
        <a:accent4>
          <a:srgbClr val="000000"/>
        </a:accent4>
        <a:accent5>
          <a:srgbClr val="E2B8AA"/>
        </a:accent5>
        <a:accent6>
          <a:srgbClr val="A8620D"/>
        </a:accent6>
        <a:hlink>
          <a:srgbClr val="666633"/>
        </a:hlink>
        <a:folHlink>
          <a:srgbClr val="8D996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7">
        <a:dk1>
          <a:srgbClr val="000000"/>
        </a:dk1>
        <a:lt1>
          <a:srgbClr val="FFFFFF"/>
        </a:lt1>
        <a:dk2>
          <a:srgbClr val="372221"/>
        </a:dk2>
        <a:lt2>
          <a:srgbClr val="808080"/>
        </a:lt2>
        <a:accent1>
          <a:srgbClr val="009999"/>
        </a:accent1>
        <a:accent2>
          <a:srgbClr val="9AAC98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B9B89"/>
        </a:accent6>
        <a:hlink>
          <a:srgbClr val="6666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Идея 8">
        <a:dk1>
          <a:srgbClr val="292929"/>
        </a:dk1>
        <a:lt1>
          <a:srgbClr val="FFFFFF"/>
        </a:lt1>
        <a:dk2>
          <a:srgbClr val="000000"/>
        </a:dk2>
        <a:lt2>
          <a:srgbClr val="808080"/>
        </a:lt2>
        <a:accent1>
          <a:srgbClr val="CC9900"/>
        </a:accent1>
        <a:accent2>
          <a:srgbClr val="CCCC99"/>
        </a:accent2>
        <a:accent3>
          <a:srgbClr val="FFFFFF"/>
        </a:accent3>
        <a:accent4>
          <a:srgbClr val="212121"/>
        </a:accent4>
        <a:accent5>
          <a:srgbClr val="E2CAAA"/>
        </a:accent5>
        <a:accent6>
          <a:srgbClr val="B9B98A"/>
        </a:accent6>
        <a:hlink>
          <a:srgbClr val="9999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Метро">
    <a:dk1>
      <a:sysClr val="windowText" lastClr="000000"/>
    </a:dk1>
    <a:lt1>
      <a:sysClr val="window" lastClr="FFFFFF"/>
    </a:lt1>
    <a:dk2>
      <a:srgbClr val="4E5B6F"/>
    </a:dk2>
    <a:lt2>
      <a:srgbClr val="D6ECFF"/>
    </a:lt2>
    <a:accent1>
      <a:srgbClr val="7FD13B"/>
    </a:accent1>
    <a:accent2>
      <a:srgbClr val="EA157A"/>
    </a:accent2>
    <a:accent3>
      <a:srgbClr val="FEB80A"/>
    </a:accent3>
    <a:accent4>
      <a:srgbClr val="00ADDC"/>
    </a:accent4>
    <a:accent5>
      <a:srgbClr val="738AC8"/>
    </a:accent5>
    <a:accent6>
      <a:srgbClr val="1AB39F"/>
    </a:accent6>
    <a:hlink>
      <a:srgbClr val="EB8803"/>
    </a:hlink>
    <a:folHlink>
      <a:srgbClr val="5F7791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Axis</Template>
  <TotalTime>5675</TotalTime>
  <Words>3435</Words>
  <Application>Microsoft Office PowerPoint</Application>
  <PresentationFormat>Экран (4:3)</PresentationFormat>
  <Paragraphs>1045</Paragraphs>
  <Slides>41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41</vt:i4>
      </vt:variant>
    </vt:vector>
  </HeadingPairs>
  <TitlesOfParts>
    <vt:vector size="55" baseType="lpstr">
      <vt:lpstr>Batang</vt:lpstr>
      <vt:lpstr>Arial</vt:lpstr>
      <vt:lpstr>Calibri</vt:lpstr>
      <vt:lpstr>Cambria Math</vt:lpstr>
      <vt:lpstr>Franklin Gothic Book</vt:lpstr>
      <vt:lpstr>Franklin Gothic Medium</vt:lpstr>
      <vt:lpstr>Symbol</vt:lpstr>
      <vt:lpstr>Times New Roman</vt:lpstr>
      <vt:lpstr>TimesNewRoman</vt:lpstr>
      <vt:lpstr>TimesNewRomanPSMT</vt:lpstr>
      <vt:lpstr>Wingdings</vt:lpstr>
      <vt:lpstr>Wingdings 2</vt:lpstr>
      <vt:lpstr>Идея</vt:lpstr>
      <vt:lpstr>1_Трек</vt:lpstr>
      <vt:lpstr>Презентация PowerPoint</vt:lpstr>
      <vt:lpstr>Рекомендуемый минимальный критерий:</vt:lpstr>
      <vt:lpstr> Шкала пересчета первичного балла за выполнение экзаменационной  работы в отметку по пятибалльной шкале в Кемеровской области в 2016 году  </vt:lpstr>
      <vt:lpstr>ДИНАМИКА РезультатОВ ОГЭ по</vt:lpstr>
      <vt:lpstr>Результаты Основной Государственной Аттестации По Математике   2019-2022 годы (в %) </vt:lpstr>
      <vt:lpstr>Результаты по группам участников экзамена с различным уровнем подготовки  с учетом типа ОО</vt:lpstr>
      <vt:lpstr>Результаты ОГЭ по АТЕ региона Наименьшее количество отрицательных результатов </vt:lpstr>
      <vt:lpstr>Результаты ОГЭ по АТЕ региона наиболее высокие результаты по Качеству обучения </vt:lpstr>
      <vt:lpstr>Результаты ОГЭ по АТЕ региона низкие результаты по уровню обученности</vt:lpstr>
      <vt:lpstr>перечень ОО, продемонстрировавших наиболее высокие результаты ОГЭ</vt:lpstr>
      <vt:lpstr> Планируемые и фактические показатели выполнения заданий первой части работы  в 2019-2022 гг.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Александр</dc:creator>
  <cp:lastModifiedBy>k302</cp:lastModifiedBy>
  <cp:revision>606</cp:revision>
  <cp:lastPrinted>2014-10-22T09:42:53Z</cp:lastPrinted>
  <dcterms:created xsi:type="dcterms:W3CDTF">2006-10-06T09:56:58Z</dcterms:created>
  <dcterms:modified xsi:type="dcterms:W3CDTF">2022-09-09T07:19:19Z</dcterms:modified>
</cp:coreProperties>
</file>