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764" r:id="rId1"/>
  </p:sldMasterIdLst>
  <p:notesMasterIdLst>
    <p:notesMasterId r:id="rId7"/>
  </p:notesMasterIdLst>
  <p:sldIdLst>
    <p:sldId id="461" r:id="rId2"/>
    <p:sldId id="460" r:id="rId3"/>
    <p:sldId id="451" r:id="rId4"/>
    <p:sldId id="452" r:id="rId5"/>
    <p:sldId id="462" r:id="rId6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0EB"/>
    <a:srgbClr val="72A7D7"/>
    <a:srgbClr val="29619C"/>
    <a:srgbClr val="2F559C"/>
    <a:srgbClr val="31629B"/>
    <a:srgbClr val="2228A4"/>
    <a:srgbClr val="2F558E"/>
    <a:srgbClr val="FFFFFF"/>
    <a:srgbClr val="59687E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33" autoAdjust="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3271C60-3481-4B2D-8D0F-93834CE9B8D3}" type="datetimeFigureOut">
              <a:rPr lang="ru-RU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239"/>
            <a:ext cx="5438775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46400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6899"/>
            <a:ext cx="2946400" cy="49418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DE6181A-63D6-42BE-AA23-6E568BBC87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2984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B4DE653-149C-49A5-8137-B649830FE318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571A6-CEA9-48BF-8755-CB889BC8790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9683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0FDD2-295B-4814-898D-C2CD7AE8B842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62D82-B44C-45AC-A059-107C6925937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06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D6BE02-1413-41DC-9608-AD0C0CC4389A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7EEBC-B040-43D3-A4B5-0D7788087D0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026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008E0-22DC-43EC-80BA-26A5B1F89096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0FEE9-14D7-464C-88A3-6E50A0562208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705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7CD866-7B87-4343-A671-F6AE76C294E4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D009D-D99A-476E-9FC4-5345497895D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87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5CDE8-D4A7-4A21-B50B-325117AD1634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F94AA-BCBF-4D47-B68A-0227F1E9D87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384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8975B-85D8-4D7D-B6EA-E40D5DBEAD56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143A46-EC1A-4FA9-9D56-174E7B0C664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43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C9F031-4C9C-4808-AAC4-FB1A0A6B674E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EA272-2E05-4B46-842E-35E5ADA3308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5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5DCC11-1426-4F0F-A250-EBF7D65BD014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426D8-C198-4D61-8CEC-DBF4FEB254C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133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036684-625E-467E-A0B1-49D5D2377929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407CB-B69B-4981-9151-5299C4D948D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817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D349CF-88C5-4674-AF50-BB67E401FC6F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9D5D52-02F2-49DC-8F7E-DD84CADA3E80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654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242C2818-2B30-41DA-BE2A-BAD36D7EAAD7}" type="datetimeFigureOut">
              <a:rPr lang="ru-RU" smtClean="0"/>
              <a:pPr>
                <a:defRPr/>
              </a:pPr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2AA2C1-849E-41A7-9A89-868021A441A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4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765" r:id="rId1"/>
    <p:sldLayoutId id="2147487766" r:id="rId2"/>
    <p:sldLayoutId id="2147487767" r:id="rId3"/>
    <p:sldLayoutId id="2147487768" r:id="rId4"/>
    <p:sldLayoutId id="2147487769" r:id="rId5"/>
    <p:sldLayoutId id="2147487770" r:id="rId6"/>
    <p:sldLayoutId id="2147487771" r:id="rId7"/>
    <p:sldLayoutId id="2147487772" r:id="rId8"/>
    <p:sldLayoutId id="2147487773" r:id="rId9"/>
    <p:sldLayoutId id="2147487774" r:id="rId10"/>
    <p:sldLayoutId id="21474877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564904"/>
            <a:ext cx="8892480" cy="238760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конкурсов профессионального мастерства как условие развития конкурсного движения в региональной системе образования»</a:t>
            </a:r>
            <a:endParaRPr lang="ru-RU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17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709" y="404664"/>
            <a:ext cx="8280920" cy="542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КОНКУРСОВ ПРОФЕССИОНАЛЬНОГО МАСТЕРСТВА, УЧРЕЖДЕННЫХ МИНИСТЕРСТВОМ ПРОСВЕЩЕНИЯ РФ</a:t>
            </a:r>
            <a:endParaRPr lang="ru-RU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089098"/>
              </p:ext>
            </p:extLst>
          </p:nvPr>
        </p:nvGraphicFramePr>
        <p:xfrm>
          <a:off x="200472" y="1124744"/>
          <a:ext cx="8856984" cy="5521071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4824536">
                  <a:extLst>
                    <a:ext uri="{9D8B030D-6E8A-4147-A177-3AD203B41FA5}">
                      <a16:colId xmlns="" xmlns:a16="http://schemas.microsoft.com/office/drawing/2014/main" val="3535623674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303739989"/>
                    </a:ext>
                  </a:extLst>
                </a:gridCol>
              </a:tblGrid>
              <a:tr h="1579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Региональные мероприятия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20503445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«Учитель года России»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«Учитель года России»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64585185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профессиональный конкурс «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года России»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«Воспитатель года России»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07464975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профессионального мастерства работников сферы дополнительного образования «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Сердце отдаю детям»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«Сердце отдаю детям»</a:t>
                      </a: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28957018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профессионального мастерства «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 России»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«Педагог-психолог России»</a:t>
                      </a: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541184349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на присуждение премий лучшим учителям за достижения в педагогической деятельности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конкурса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присуждение премий лучшим учителям за достижения в педагогической деятельности</a:t>
                      </a:r>
                      <a:endParaRPr lang="ru-RU" sz="12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21407002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педагогических работников «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Воспитать человека»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59795949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профессиональный конкурс педагогических работников «Учитель-международник»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930719143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профессионального мастерства «Мастер года»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98593257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 профессиональный конкурс «Флагманы образования. Школа»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конкурс «Лучшая управленческая команда образовательной организации Кузбасса»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71053776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профессиональный конкурс «Флагманы дополнительного образования»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88574743"/>
                  </a:ext>
                </a:extLst>
              </a:tr>
              <a:tr h="28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в области педагогики, воспитания и работы с детьми 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молодежью до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лет «За нравственный подвиг учителя»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«За нравственный подвиг учителя»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474737713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профессиональный конкурс «Директор года России»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Региональный этап «Лидеры перемен»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80692046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«Флагманы образования. Муниципалитет»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24211747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региональных моделей психологической службы в системе образования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94103110"/>
                  </a:ext>
                </a:extLst>
              </a:tr>
              <a:tr h="3159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киносценариев на создание кинофильмов, популяризирующих педагогическую профессию и ориентированных на повышение общественного статуса учителя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5551514"/>
                  </a:ext>
                </a:extLst>
              </a:tr>
              <a:tr h="157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«ПРО Образование» 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160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684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6328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РЕГИОНАЛЬНЫЕ ЭТАПЫ ВСЕРОССИЙСКИХ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КОНКУРСОВ: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9423"/>
              </p:ext>
            </p:extLst>
          </p:nvPr>
        </p:nvGraphicFramePr>
        <p:xfrm>
          <a:off x="395536" y="899836"/>
          <a:ext cx="8136904" cy="595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6292">
                  <a:extLst>
                    <a:ext uri="{9D8B030D-6E8A-4147-A177-3AD203B41FA5}">
                      <a16:colId xmlns="" xmlns:a16="http://schemas.microsoft.com/office/drawing/2014/main" val="1434276729"/>
                    </a:ext>
                  </a:extLst>
                </a:gridCol>
                <a:gridCol w="7650612">
                  <a:extLst>
                    <a:ext uri="{9D8B030D-6E8A-4147-A177-3AD203B41FA5}">
                      <a16:colId xmlns="" xmlns:a16="http://schemas.microsoft.com/office/drawing/2014/main" val="3535623674"/>
                    </a:ext>
                  </a:extLst>
                </a:gridCol>
              </a:tblGrid>
              <a:tr h="3107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0503445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«Учитель года России»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4585185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года России»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07464975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Сердце отдаю детям»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8957018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 России»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41184349"/>
                  </a:ext>
                </a:extLst>
              </a:tr>
              <a:tr h="6214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на присуждение премий лучшим учителям за достижения в педагогической деятельности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1407002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нравственный подвиг учителя»</a:t>
                      </a:r>
                      <a:endParaRPr lang="ru-RU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352" marR="55352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4737713"/>
                  </a:ext>
                </a:extLst>
              </a:tr>
              <a:tr h="310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«Воспитатели России»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692046"/>
                  </a:ext>
                </a:extLst>
              </a:tr>
              <a:tr h="9321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классных руководителей на лучшие методические разработки воспитательных мероприятий в Кемеровской области - Кузбассе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24211747"/>
                  </a:ext>
                </a:extLst>
              </a:tr>
              <a:tr h="114902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 </a:t>
                      </a:r>
                      <a:r>
                        <a:rPr lang="ru-RU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методических разработок, направленных на повышение финансовой грамотности обучающихся образовательных организаций Кемеровской области - Кузбасса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94103110"/>
                  </a:ext>
                </a:extLst>
              </a:tr>
              <a:tr h="78578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«Лучший учитель родного языка и родной литературы»</a:t>
                      </a:r>
                      <a:endParaRPr lang="ru-RU" sz="2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2A7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34905"/>
              </p:ext>
            </p:extLst>
          </p:nvPr>
        </p:nvGraphicFramePr>
        <p:xfrm>
          <a:off x="467544" y="701407"/>
          <a:ext cx="8352929" cy="569741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56553">
                  <a:extLst>
                    <a:ext uri="{9D8B030D-6E8A-4147-A177-3AD203B41FA5}">
                      <a16:colId xmlns="" xmlns:a16="http://schemas.microsoft.com/office/drawing/2014/main" val="2059569975"/>
                    </a:ext>
                  </a:extLst>
                </a:gridCol>
                <a:gridCol w="3559871">
                  <a:extLst>
                    <a:ext uri="{9D8B030D-6E8A-4147-A177-3AD203B41FA5}">
                      <a16:colId xmlns="" xmlns:a16="http://schemas.microsoft.com/office/drawing/2014/main" val="694418277"/>
                    </a:ext>
                  </a:extLst>
                </a:gridCol>
                <a:gridCol w="4536505">
                  <a:extLst>
                    <a:ext uri="{9D8B030D-6E8A-4147-A177-3AD203B41FA5}">
                      <a16:colId xmlns="" xmlns:a16="http://schemas.microsoft.com/office/drawing/2014/main" val="402444035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indent="95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конкурса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Организаторы конкурса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extLst>
                  <a:ext uri="{0D108BD9-81ED-4DB2-BD59-A6C34878D82A}">
                    <a16:rowId xmlns="" xmlns:a16="http://schemas.microsoft.com/office/drawing/2014/main" val="2584075282"/>
                  </a:ext>
                </a:extLst>
              </a:tr>
              <a:tr h="443250">
                <a:tc>
                  <a:txBody>
                    <a:bodyPr/>
                    <a:lstStyle/>
                    <a:p>
                      <a:pPr indent="95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«Успешная школа»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 «Издательский дом «Учительская газета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благотворительный фонд «Вклад в будущее» при участии Комитета Государственной Думы Федерального Собрания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РФ по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образованию и науке, Комитета Совета Федерации Федерального Собрания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РФ по науке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образованию и культуре и Агентства стратегических инициатив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73725400"/>
                  </a:ext>
                </a:extLst>
              </a:tr>
              <a:tr h="7273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конкурс имени Льва Выготского для педагогов дошкольного образования, организованный Рыбаков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Фондом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Рыбаков Фонд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19727717"/>
                  </a:ext>
                </a:extLst>
              </a:tr>
              <a:tr h="4135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конкурс творческих работ «Улыбка Гагарина»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Министерство образования Кузбасса совместно (по согласованию) с ГКУО «Центр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обеспечения организационно-технической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социально-экономической 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воспитательной работы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11955795"/>
                  </a:ext>
                </a:extLst>
              </a:tr>
              <a:tr h="7034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методических разработок для преподавателей русского государственного и родных языков народов Российской Федерации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ФГБУ «Федеральный институт родных языков народов Российской Федерации» при поддержке Министерства просвещения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969517016"/>
                  </a:ext>
                </a:extLst>
              </a:tr>
              <a:tr h="4030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конкурс «Педагогический дебют – 2022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Некоммерческое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партнерство «Ассоциация лучших школ» под патронатом Комитета Государственной Думы ФС РФ по образованию и науке и при поддержке Совета Федерации Федерального Собрания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РФ,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Министерства просвещения Российской Федерации, Министерства науки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высшего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РФ,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Общероссийского Профсоюза образования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62632269"/>
                  </a:ext>
                </a:extLst>
              </a:tr>
              <a:tr h="645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заочный конкурс лучших практик реализации программ наставничества «Вперед и вместе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Санкт-Петербургская академия постдипломного педагогического образования и Национальная ассоциация организаций дополнительного профессионального педагогического образования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573004550"/>
                  </a:ext>
                </a:extLst>
              </a:tr>
              <a:tr h="4886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  профессиональный конкурс «Флагманы образования. Школа»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20" marR="5842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АНО «Россия – страна возможностей» при поддержке Министерства просвещения РФ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71854106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475656" y="116632"/>
            <a:ext cx="64807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ИНФОРМАЦИОННО-МЕТОДИЧЕСКОЕ СОПРОВОЖДЕНИЕ 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КОНКУРСОВ:</a:t>
            </a:r>
          </a:p>
        </p:txBody>
      </p:sp>
    </p:spTree>
    <p:extLst>
      <p:ext uri="{BB962C8B-B14F-4D97-AF65-F5344CB8AC3E}">
        <p14:creationId xmlns:p14="http://schemas.microsoft.com/office/powerpoint/2010/main" val="183618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459432"/>
            <a:ext cx="8892480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Семинары, вебинары в 2022-2023 уч.году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661373"/>
              </p:ext>
            </p:extLst>
          </p:nvPr>
        </p:nvGraphicFramePr>
        <p:xfrm>
          <a:off x="38696" y="373954"/>
          <a:ext cx="9105304" cy="648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336"/>
                <a:gridCol w="1224136"/>
                <a:gridCol w="6192688"/>
                <a:gridCol w="1296144"/>
              </a:tblGrid>
              <a:tr h="314625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Дата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Название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Формат</a:t>
                      </a:r>
                      <a:endParaRPr lang="ru-RU" sz="1400" dirty="0"/>
                    </a:p>
                  </a:txBody>
                  <a:tcPr/>
                </a:tc>
              </a:tr>
              <a:tr h="18943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04.10.2023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«Подготовка педагога к участию в конкурсах профессионального мастерства»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  <a:endParaRPr lang="ru-RU" sz="1400" dirty="0"/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13.10.2022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«Актуальные вопросы подготовки педагогов дополнительного образования к конкурсам профессионального мастерства»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 </a:t>
                      </a:r>
                    </a:p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г.Новокузнецк</a:t>
                      </a:r>
                      <a:endParaRPr lang="ru-RU" sz="1400" dirty="0"/>
                    </a:p>
                  </a:txBody>
                  <a:tcPr/>
                </a:tc>
              </a:tr>
              <a:tr h="69386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19-20.10.2022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 для участников регионального этапа Всероссийского конкурса профессионального мастерства работников сферы дополнительного образования «Сердце отдаю детям» 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15.11.2022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«Конкурсы профессионального мастерства как эффективный механизм профессионального роста педагога»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29-30.11.2022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 для участников регионального этапа Всероссийского профессионального конкурса «Воспитатель года России» 2022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</a:t>
                      </a:r>
                      <a:endParaRPr lang="ru-RU" sz="1400" dirty="0"/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17.01.2023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 для участников регионального этапа Всероссийского конкурса профессионального мастерства «Педагог-психолог России» 2023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</a:t>
                      </a:r>
                      <a:endParaRPr lang="ru-RU" sz="1400" dirty="0"/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«Конкурсное движение в системе работы методического центра»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 </a:t>
                      </a:r>
                    </a:p>
                    <a:p>
                      <a:pPr algn="just"/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г.Прокопьевск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01-02.03.2023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 для участников регионального этапа Всероссийского конкурса «Учитель года России» 2023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семинар-тренинг</a:t>
                      </a:r>
                      <a:endParaRPr lang="ru-RU" sz="1400" dirty="0"/>
                    </a:p>
                  </a:txBody>
                  <a:tcPr/>
                </a:tc>
              </a:tr>
              <a:tr h="491487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05.04.2023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«Организационно-методические особенности подготовки к областному конкурсу «Лидеры перемен» 2023 г.»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/>
                </a:tc>
              </a:tr>
              <a:tr h="693864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20.04.2023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«Организационно-методическое сопровождение педагогов – участников областного этапа Всероссийского конкурса на присуждение премий лучшим учителям за достижения в педагогической деятельности»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вебинар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4461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27.04.2023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«Проблемы и перспективы методического сопровождения конкурсов профессионального мастерства в системе образования Кузбасса»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989525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12386</TotalTime>
  <Words>767</Words>
  <Application>Microsoft Office PowerPoint</Application>
  <PresentationFormat>Экран (4:3)</PresentationFormat>
  <Paragraphs>127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2</vt:lpstr>
      <vt:lpstr>HDOfficeLightV0</vt:lpstr>
      <vt:lpstr>«Сопровождение конкурсов профессионального мастерства как условие развития конкурсного движения в региональной системе образования»</vt:lpstr>
      <vt:lpstr>Презентация PowerPoint</vt:lpstr>
      <vt:lpstr>Презентация PowerPoint</vt:lpstr>
      <vt:lpstr>Презентация PowerPoint</vt:lpstr>
      <vt:lpstr>Семинары, вебинары в 2022-2023 уч.году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Приветствуем гостей и участников V Всероссийской выставки образовательных организаций на стенде государственного образовательного учреждения дополнительного профессионального образования (повышения квалификации) специалистов «Кузбасский региональный институт повышения квалификации и переподготовки работников образования»!</dc:title>
  <dc:creator>Пользователь Windows</dc:creator>
  <cp:lastModifiedBy>office</cp:lastModifiedBy>
  <cp:revision>1245</cp:revision>
  <cp:lastPrinted>2022-06-01T06:15:57Z</cp:lastPrinted>
  <dcterms:created xsi:type="dcterms:W3CDTF">2018-11-17T16:46:50Z</dcterms:created>
  <dcterms:modified xsi:type="dcterms:W3CDTF">2022-09-08T04:28:45Z</dcterms:modified>
</cp:coreProperties>
</file>