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8" r:id="rId10"/>
    <p:sldId id="280" r:id="rId11"/>
    <p:sldId id="270" r:id="rId12"/>
    <p:sldId id="271" r:id="rId13"/>
    <p:sldId id="272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DE50-82F2-4E07-BE38-4B254DEBB07B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834DC-F3C0-4F51-9157-422BE9F8B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107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21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70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819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953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74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764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662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19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3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36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08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53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44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44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4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0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4697-DD9D-4287-9E23-1A0719F04256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6E3C44-EA64-4B5C-8D7A-E57DFE09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00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85" r:id="rId12"/>
    <p:sldLayoutId id="2147484086" r:id="rId13"/>
    <p:sldLayoutId id="2147484087" r:id="rId14"/>
    <p:sldLayoutId id="2147484088" r:id="rId15"/>
    <p:sldLayoutId id="21474840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418011"/>
            <a:ext cx="10686360" cy="5199018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Организационно-методическое сопровождение конкурсов профессионального мастерства</a:t>
            </a: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681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15" y="143219"/>
            <a:ext cx="70451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07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202" y="416898"/>
            <a:ext cx="7001852" cy="60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9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430940"/>
              </p:ext>
            </p:extLst>
          </p:nvPr>
        </p:nvGraphicFramePr>
        <p:xfrm>
          <a:off x="803734" y="1134987"/>
          <a:ext cx="7993063" cy="518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окумент" r:id="rId3" imgW="5925852" imgH="3866797" progId="Word.Document.12">
                  <p:embed/>
                </p:oleObj>
              </mc:Choice>
              <mc:Fallback>
                <p:oleObj name="Документ" r:id="rId3" imgW="5925852" imgH="386679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734" y="1134987"/>
                        <a:ext cx="7993063" cy="518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6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286439" y="404814"/>
            <a:ext cx="9986275" cy="694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Должность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очерке должна совпадать с записью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трудовой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книжке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Должность </a:t>
            </a: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совмещению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записью в приказе о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совмещении</a:t>
            </a:r>
          </a:p>
          <a:p>
            <a:pPr eaLnBrk="1" hangingPunct="1"/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alt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Название </a:t>
            </a: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котором работает конкурсант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строго по уставу: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муниципальное» с большой или маленькой буквы, пробелы между номером и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цифрой</a:t>
            </a:r>
          </a:p>
          <a:p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Название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которую окончил конкурсант), специальность в очерке должны совпадать с записью в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дипломе</a:t>
            </a:r>
          </a:p>
          <a:p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Обязательное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педагогического/управленческого опыта, который будет продемонстрирован на всех этапах конкурса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фразой, начинающейся словами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опыт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….»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altLang="ru-RU" sz="1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alt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2063751" y="333375"/>
            <a:ext cx="8353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7200" b="1">
                <a:solidFill>
                  <a:srgbClr val="FF0000"/>
                </a:solidFill>
                <a:latin typeface="Times New Roman" panose="02020603050405020304" pitchFamily="18" charset="0"/>
              </a:rPr>
              <a:t>Портретное фото</a:t>
            </a:r>
            <a:endParaRPr lang="ru-RU" altLang="ru-RU" sz="7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2531" name="Picture 2" descr="C:\Users\Maks\Desktop\очеркуи\800x_mg_97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1844676"/>
            <a:ext cx="27368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3" descr="C:\Users\Maks\Desktop\очеркуи\s1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9" y="1844676"/>
            <a:ext cx="4537075" cy="410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множение 4"/>
          <p:cNvSpPr/>
          <p:nvPr/>
        </p:nvSpPr>
        <p:spPr>
          <a:xfrm>
            <a:off x="9321800" y="5157788"/>
            <a:ext cx="1346200" cy="1223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Фигура, имеющая форму буквы L 5"/>
          <p:cNvSpPr/>
          <p:nvPr/>
        </p:nvSpPr>
        <p:spPr>
          <a:xfrm rot="18914402">
            <a:off x="4310064" y="5297488"/>
            <a:ext cx="820737" cy="785812"/>
          </a:xfrm>
          <a:prstGeom prst="corner">
            <a:avLst>
              <a:gd name="adj1" fmla="val 23521"/>
              <a:gd name="adj2" fmla="val 21293"/>
            </a:avLst>
          </a:prstGeom>
          <a:solidFill>
            <a:srgbClr val="2B5F27">
              <a:lumMod val="60000"/>
              <a:lumOff val="40000"/>
            </a:srgbClr>
          </a:solidFill>
          <a:ln w="15875" cap="flat" cmpd="sng" algn="ctr">
            <a:solidFill>
              <a:srgbClr val="DDC855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C:\Users\Maks\Desktop\очеркуи\Students-with-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412876"/>
            <a:ext cx="407511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Прямоугольник 4"/>
          <p:cNvSpPr>
            <a:spLocks noChangeArrowheads="1"/>
          </p:cNvSpPr>
          <p:nvPr/>
        </p:nvSpPr>
        <p:spPr bwMode="auto">
          <a:xfrm>
            <a:off x="2782889" y="188913"/>
            <a:ext cx="6683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7200" b="1">
                <a:solidFill>
                  <a:srgbClr val="FF0000"/>
                </a:solidFill>
                <a:latin typeface="Times New Roman" panose="02020603050405020304" pitchFamily="18" charset="0"/>
              </a:rPr>
              <a:t>Сюжетное фото</a:t>
            </a:r>
            <a:endParaRPr lang="ru-RU" altLang="ru-RU" sz="7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3556" name="Picture 5" descr="C:\Users\Maks\Desktop\очеркуи\teacher classro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1" y="3357564"/>
            <a:ext cx="4424363" cy="294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Умножение 6"/>
          <p:cNvSpPr/>
          <p:nvPr/>
        </p:nvSpPr>
        <p:spPr>
          <a:xfrm>
            <a:off x="9321800" y="5634038"/>
            <a:ext cx="1346200" cy="1223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Фигура, имеющая форму буквы L 5"/>
          <p:cNvSpPr/>
          <p:nvPr/>
        </p:nvSpPr>
        <p:spPr>
          <a:xfrm rot="18914402">
            <a:off x="5318125" y="963613"/>
            <a:ext cx="820738" cy="785812"/>
          </a:xfrm>
          <a:prstGeom prst="corner">
            <a:avLst>
              <a:gd name="adj1" fmla="val 23521"/>
              <a:gd name="adj2" fmla="val 21293"/>
            </a:avLst>
          </a:prstGeom>
          <a:solidFill>
            <a:srgbClr val="2B5F27">
              <a:lumMod val="60000"/>
              <a:lumOff val="40000"/>
            </a:srgbClr>
          </a:solidFill>
          <a:ln w="15875" cap="flat" cmpd="sng" algn="ctr">
            <a:solidFill>
              <a:srgbClr val="DDC855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12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1919289" y="620713"/>
            <a:ext cx="8497887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 u="sng">
                <a:solidFill>
                  <a:srgbClr val="002060"/>
                </a:solidFill>
                <a:latin typeface="Times New Roman" panose="02020603050405020304" pitchFamily="18" charset="0"/>
              </a:rPr>
              <a:t>По вопросам регистрации обращаться по тел.:</a:t>
            </a:r>
            <a:endParaRPr lang="ru-RU" altLang="ru-RU" sz="2800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</a:rPr>
              <a:t>8(3842) 56-69-86  </a:t>
            </a:r>
          </a:p>
          <a:p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</a:rPr>
              <a:t>(grnp@mail.ru)</a:t>
            </a:r>
          </a:p>
          <a:p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</a:rPr>
              <a:t>Баркова Анна Юрьевна</a:t>
            </a:r>
          </a:p>
          <a:p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</a:rPr>
              <a:t>Борисова Наталья Валентиновна</a:t>
            </a:r>
          </a:p>
          <a:p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</a:rPr>
              <a:t>Долгих Дарья Юрьевна</a:t>
            </a:r>
          </a:p>
          <a:p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</a:rPr>
              <a:t>Михайлова Анна Викторовна</a:t>
            </a:r>
          </a:p>
          <a:p>
            <a:endParaRPr lang="ru-RU" altLang="ru-RU" sz="2800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u="sng">
                <a:solidFill>
                  <a:srgbClr val="002060"/>
                </a:solidFill>
                <a:latin typeface="Times New Roman" panose="02020603050405020304" pitchFamily="18" charset="0"/>
              </a:rPr>
              <a:t>По техническим вопросам обращаться по тел.:</a:t>
            </a:r>
            <a:endParaRPr lang="ru-RU" altLang="ru-RU" sz="2800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</a:rPr>
              <a:t>8(3842)77-04-88 Макаров Сергей Александрович</a:t>
            </a:r>
          </a:p>
          <a:p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</a:rPr>
              <a:t>(centrdot@rambler.ru)</a:t>
            </a:r>
          </a:p>
        </p:txBody>
      </p:sp>
    </p:spTree>
    <p:extLst>
      <p:ext uri="{BB962C8B-B14F-4D97-AF65-F5344CB8AC3E}">
        <p14:creationId xmlns:p14="http://schemas.microsoft.com/office/powerpoint/2010/main" val="14109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320" y="638978"/>
            <a:ext cx="10543142" cy="599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специалистов, ответственных за конкурс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мотивации участия в конкурсах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талантливых педагогов и инновационных идей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информирование о конкурсах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подготовке конкурсных материалов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участника на всех этапах конкурса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призеров и трансляция лучших педагогических практик</a:t>
            </a: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36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181" y="541109"/>
            <a:ext cx="10945462" cy="612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Стимулирование активности педагогов и повышение мотивации участия в конкурсах профессионального мастерства</a:t>
            </a:r>
          </a:p>
          <a:p>
            <a:pPr marL="0" indent="0">
              <a:buNone/>
            </a:pP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педагогу дает участие в конкурсах: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профессиональных задач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своей профессиональной деятельности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 эффективных практик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активного поиска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работу инновационных технологий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собственных находок и достижений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Самоанализ, рефлексия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3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97457" y="738130"/>
            <a:ext cx="10432972" cy="5651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талантливых педагогов и инновационных идей</a:t>
            </a:r>
          </a:p>
          <a:p>
            <a:pPr marL="0" indent="0">
              <a:buNone/>
            </a:pP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найти потенциальных участников: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Совещания, методические объединения, семинары и т.д.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кадры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Публикации, печатные издания, теле- радио- сюжеты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одного конкурса могут стать участниками других конкурсов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руководителями ОО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Отзывы коллег и учеников (достижения учеников)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5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84744" y="980501"/>
            <a:ext cx="10432972" cy="5651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Своевременная передача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актуальной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о конкурсах</a:t>
            </a:r>
          </a:p>
          <a:p>
            <a:pPr marL="0" indent="0">
              <a:buNone/>
            </a:pP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графика конкурсов на учебный год (сентябрь)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нормативной документации и сайта регистрации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муниципалитетов (рассылка в МС)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ОО специалистами муниципалитета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получением информации и наличием участников от муниципалитета</a:t>
            </a:r>
          </a:p>
        </p:txBody>
      </p:sp>
    </p:spTree>
    <p:extLst>
      <p:ext uri="{BB962C8B-B14F-4D97-AF65-F5344CB8AC3E}">
        <p14:creationId xmlns:p14="http://schemas.microsoft.com/office/powerpoint/2010/main" val="278251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6945" y="1101688"/>
            <a:ext cx="10135518" cy="6323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подготовка конкурсных материалов (обязательный контроль)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Сориентировать участника на основные моменты в Положении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материалы участника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оформлением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конкурсной документации и заполнением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177220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84742" y="638979"/>
            <a:ext cx="10135518" cy="6323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участников и призеров, трансляция опыта</a:t>
            </a:r>
          </a:p>
          <a:p>
            <a:pPr marL="0" indent="0">
              <a:buNone/>
            </a:pP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поощрения: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опыта участника в муниципалитете (приглашение на семинары,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консультации метод. объединения и т.д.)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призеров к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одготовке участников конкурсов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проф.мастерства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призеров к экспертизе муниципальных этапов конкурсов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возможности участия в других конкурсах </a:t>
            </a:r>
          </a:p>
        </p:txBody>
      </p:sp>
    </p:spTree>
    <p:extLst>
      <p:ext uri="{BB962C8B-B14F-4D97-AF65-F5344CB8AC3E}">
        <p14:creationId xmlns:p14="http://schemas.microsoft.com/office/powerpoint/2010/main" val="3266305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1058729" y="809243"/>
            <a:ext cx="84248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4800" b="1" i="1" dirty="0">
                <a:latin typeface="Times New Roman" panose="02020603050405020304" pitchFamily="18" charset="0"/>
              </a:rPr>
              <a:t>Представление материалов участников конкурсов профессионального мастерства, их подготовка и размещение в ходе электронной регистрации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245550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757" y="32863"/>
            <a:ext cx="8316486" cy="679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568</TotalTime>
  <Words>347</Words>
  <Application>Microsoft Office PowerPoint</Application>
  <PresentationFormat>Широкоэкранный</PresentationFormat>
  <Paragraphs>65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Грань</vt:lpstr>
      <vt:lpstr>Документ Microsoft Word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office</dc:creator>
  <cp:lastModifiedBy>office</cp:lastModifiedBy>
  <cp:revision>39</cp:revision>
  <dcterms:created xsi:type="dcterms:W3CDTF">2020-09-30T03:24:08Z</dcterms:created>
  <dcterms:modified xsi:type="dcterms:W3CDTF">2022-09-08T05:10:13Z</dcterms:modified>
</cp:coreProperties>
</file>