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notesMasterIdLst>
    <p:notesMasterId r:id="rId20"/>
  </p:notesMasterIdLst>
  <p:handoutMasterIdLst>
    <p:handoutMasterId r:id="rId21"/>
  </p:handoutMasterIdLst>
  <p:sldIdLst>
    <p:sldId id="266" r:id="rId2"/>
    <p:sldId id="281" r:id="rId3"/>
    <p:sldId id="294" r:id="rId4"/>
    <p:sldId id="295" r:id="rId5"/>
    <p:sldId id="296" r:id="rId6"/>
    <p:sldId id="292" r:id="rId7"/>
    <p:sldId id="293" r:id="rId8"/>
    <p:sldId id="279" r:id="rId9"/>
    <p:sldId id="268" r:id="rId10"/>
    <p:sldId id="291" r:id="rId11"/>
    <p:sldId id="284" r:id="rId12"/>
    <p:sldId id="285" r:id="rId13"/>
    <p:sldId id="286" r:id="rId14"/>
    <p:sldId id="288" r:id="rId15"/>
    <p:sldId id="287" r:id="rId16"/>
    <p:sldId id="283" r:id="rId17"/>
    <p:sldId id="282" r:id="rId18"/>
    <p:sldId id="289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F92"/>
    <a:srgbClr val="169E54"/>
    <a:srgbClr val="1DD771"/>
    <a:srgbClr val="2CC88D"/>
    <a:srgbClr val="ED8137"/>
    <a:srgbClr val="60B2EA"/>
    <a:srgbClr val="C5E0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27" autoAdjust="0"/>
    <p:restoredTop sz="95262" autoAdjust="0"/>
  </p:normalViewPr>
  <p:slideViewPr>
    <p:cSldViewPr snapToGrid="0">
      <p:cViewPr varScale="1">
        <p:scale>
          <a:sx n="115" d="100"/>
          <a:sy n="115" d="100"/>
        </p:scale>
        <p:origin x="49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1" d="100"/>
          <a:sy n="71" d="100"/>
        </p:scale>
        <p:origin x="3222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9FC853-7BCB-4BDF-B549-3C4AB8AD1444}" type="datetimeFigureOut">
              <a:rPr lang="ru-RU" smtClean="0"/>
              <a:t>28.04.2022 чт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2B4F48-3F12-4BC8-A723-D90510DBD6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5231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59CB8B-6CAC-40EF-9742-56094E109114}" type="datetimeFigureOut">
              <a:rPr lang="ru-RU" smtClean="0"/>
              <a:t>28.04.2022 чт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806741-1AF8-4A21-B3B6-30895A6AA2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366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AF886-095D-42C6-9B55-0730A3FE6C89}" type="datetimeFigureOut">
              <a:rPr lang="ru-RU" smtClean="0"/>
              <a:t>28.04.2022 чт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2EC4E-952B-44F9-83D9-91750D09B7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393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AF886-095D-42C6-9B55-0730A3FE6C89}" type="datetimeFigureOut">
              <a:rPr lang="ru-RU" smtClean="0"/>
              <a:t>28.04.2022 чт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2EC4E-952B-44F9-83D9-91750D09B7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674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AF886-095D-42C6-9B55-0730A3FE6C89}" type="datetimeFigureOut">
              <a:rPr lang="ru-RU" smtClean="0"/>
              <a:t>28.04.2022 чт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2EC4E-952B-44F9-83D9-91750D09B7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603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AF886-095D-42C6-9B55-0730A3FE6C89}" type="datetimeFigureOut">
              <a:rPr lang="ru-RU" smtClean="0"/>
              <a:t>28.04.2022 чт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2EC4E-952B-44F9-83D9-91750D09B7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666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AF886-095D-42C6-9B55-0730A3FE6C89}" type="datetimeFigureOut">
              <a:rPr lang="ru-RU" smtClean="0"/>
              <a:t>28.04.2022 чт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2EC4E-952B-44F9-83D9-91750D09B7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691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AF886-095D-42C6-9B55-0730A3FE6C89}" type="datetimeFigureOut">
              <a:rPr lang="ru-RU" smtClean="0"/>
              <a:t>28.04.2022 чт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2EC4E-952B-44F9-83D9-91750D09B7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254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AF886-095D-42C6-9B55-0730A3FE6C89}" type="datetimeFigureOut">
              <a:rPr lang="ru-RU" smtClean="0"/>
              <a:t>28.04.2022 чт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2EC4E-952B-44F9-83D9-91750D09B7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744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AF886-095D-42C6-9B55-0730A3FE6C89}" type="datetimeFigureOut">
              <a:rPr lang="ru-RU" smtClean="0"/>
              <a:t>28.04.2022 чт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2EC4E-952B-44F9-83D9-91750D09B7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675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AF886-095D-42C6-9B55-0730A3FE6C89}" type="datetimeFigureOut">
              <a:rPr lang="ru-RU" smtClean="0"/>
              <a:t>28.04.2022 чт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2EC4E-952B-44F9-83D9-91750D09B7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291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AF886-095D-42C6-9B55-0730A3FE6C89}" type="datetimeFigureOut">
              <a:rPr lang="ru-RU" smtClean="0"/>
              <a:t>28.04.2022 чт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2EC4E-952B-44F9-83D9-91750D09B7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958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AF886-095D-42C6-9B55-0730A3FE6C89}" type="datetimeFigureOut">
              <a:rPr lang="ru-RU" smtClean="0"/>
              <a:t>28.04.2022 чт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2EC4E-952B-44F9-83D9-91750D09B7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919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155225-24B8-4C80-BEA4-4671A39F617B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28.04.2022 чт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12EC4E-952B-44F9-83D9-91750D09B70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8079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ipk.kuz-edu.ru/index.php/struktura/8-kategoriya/168-deyatel-nost-innovatsionnykh-i-opornykh-ploshchadok" TargetMode="External"/><Relationship Id="rId2" Type="http://schemas.openxmlformats.org/officeDocument/2006/relationships/hyperlink" Target="https://ipk.kuz-edu.ru/index.php/struktura?id=50:laboratoriya-nauchno-metodicheskogo-soprovozhdeniya-innovatsionnoj-i-eksperimentalnoj-deyatelnosti-v-obrazovanii&amp;catid=9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nmcid@yandex.ru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cnppmkuzbass@mail.ru" TargetMode="External"/><Relationship Id="rId2" Type="http://schemas.openxmlformats.org/officeDocument/2006/relationships/hyperlink" Target="https://ipk.kuz-edu.ru/index.php/struktura/8-kategoriya/1865-regional-nye-stazhirovochnye-ploshchadki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hyperlink" Target="https://vk.com/cnppm_42/" TargetMode="External"/><Relationship Id="rId4" Type="http://schemas.openxmlformats.org/officeDocument/2006/relationships/hyperlink" Target="https://www.tiktok.com/@cnppm_42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93913" y="1177159"/>
            <a:ext cx="10020927" cy="4992413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Вебинар</a:t>
            </a:r>
            <a:r>
              <a:rPr lang="ru-RU" sz="3200" b="1" dirty="0">
                <a:solidFill>
                  <a:srgbClr val="0070C0"/>
                </a:solidFill>
              </a:rPr>
              <a:t/>
            </a:r>
            <a:br>
              <a:rPr lang="ru-RU" sz="3200" b="1" dirty="0">
                <a:solidFill>
                  <a:srgbClr val="0070C0"/>
                </a:solidFill>
              </a:rPr>
            </a:br>
            <a:r>
              <a:rPr lang="ru-RU" sz="3600" b="1" dirty="0">
                <a:solidFill>
                  <a:srgbClr val="0070C0"/>
                </a:solidFill>
              </a:rPr>
              <a:t>«Подготовка документов образовательной организацией на признание ее региональной инновационной площадкой</a:t>
            </a:r>
            <a:r>
              <a:rPr lang="ru-RU" sz="3600" b="1" dirty="0" smtClean="0">
                <a:solidFill>
                  <a:srgbClr val="0070C0"/>
                </a:solidFill>
              </a:rPr>
              <a:t>»</a:t>
            </a:r>
            <a:r>
              <a:rPr lang="ru-RU" sz="3200" b="1" dirty="0">
                <a:solidFill>
                  <a:srgbClr val="0070C0"/>
                </a:solidFill>
              </a:rPr>
              <a:t/>
            </a:r>
            <a:br>
              <a:rPr lang="ru-RU" sz="3200" b="1" dirty="0">
                <a:solidFill>
                  <a:srgbClr val="0070C0"/>
                </a:solidFill>
              </a:rPr>
            </a:br>
            <a:r>
              <a:rPr lang="ru-RU" sz="3600" b="1" dirty="0">
                <a:solidFill>
                  <a:srgbClr val="0070C0"/>
                </a:solidFill>
              </a:rPr>
              <a:t/>
            </a:r>
            <a:br>
              <a:rPr lang="ru-RU" sz="3600" b="1" dirty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Татьяна Ивановна </a:t>
            </a:r>
            <a:r>
              <a:rPr lang="ru-RU" sz="2400" b="1" dirty="0" err="1" smtClean="0">
                <a:solidFill>
                  <a:srgbClr val="0070C0"/>
                </a:solidFill>
              </a:rPr>
              <a:t>Варова</a:t>
            </a:r>
            <a:r>
              <a:rPr lang="ru-RU" sz="2400" b="1" dirty="0" smtClean="0">
                <a:solidFill>
                  <a:srgbClr val="0070C0"/>
                </a:solidFill>
              </a:rPr>
              <a:t>, </a:t>
            </a:r>
            <a:r>
              <a:rPr lang="ru-RU" sz="2400" dirty="0">
                <a:solidFill>
                  <a:srgbClr val="0070C0"/>
                </a:solidFill>
              </a:rPr>
              <a:t>заведующая лабораторией научно-методического сопровождения инновационной и экспериментальной деятельности в образовании КРИПКиПРО</a:t>
            </a:r>
            <a:br>
              <a:rPr lang="ru-RU" sz="2400" dirty="0">
                <a:solidFill>
                  <a:srgbClr val="0070C0"/>
                </a:solidFill>
              </a:rPr>
            </a:b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2EC4E-952B-44F9-83D9-91750D09B70B}" type="slidenum">
              <a:rPr lang="ru-RU" smtClean="0"/>
              <a:t>1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6670" y="382190"/>
            <a:ext cx="774259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02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4302" y="220140"/>
            <a:ext cx="10515600" cy="4039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/>
              <a:t>Направления</a:t>
            </a:r>
            <a:r>
              <a:rPr lang="ru-RU" b="1" dirty="0"/>
              <a:t> инновационной </a:t>
            </a:r>
            <a:r>
              <a:rPr lang="ru-RU" b="1" dirty="0" smtClean="0"/>
              <a:t>деятельности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5664" y="769122"/>
            <a:ext cx="11640672" cy="5605369"/>
          </a:xfrm>
        </p:spPr>
        <p:txBody>
          <a:bodyPr>
            <a:noAutofit/>
          </a:bodyPr>
          <a:lstStyle/>
          <a:p>
            <a:pPr marL="0" indent="36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/>
              <a:t>1.	</a:t>
            </a:r>
            <a:r>
              <a:rPr lang="ru-RU" sz="1400" b="1" dirty="0">
                <a:solidFill>
                  <a:srgbClr val="0070C0"/>
                </a:solidFill>
              </a:rPr>
              <a:t>Новые механизмы управления в системе образовани</a:t>
            </a:r>
            <a:r>
              <a:rPr lang="ru-RU" sz="1400" dirty="0">
                <a:solidFill>
                  <a:srgbClr val="0070C0"/>
                </a:solidFill>
              </a:rPr>
              <a:t>я</a:t>
            </a:r>
            <a:r>
              <a:rPr lang="ru-RU" sz="1400" dirty="0"/>
              <a:t> (научный консультант д-р </a:t>
            </a:r>
            <a:r>
              <a:rPr lang="ru-RU" sz="1400" dirty="0" err="1"/>
              <a:t>пед</a:t>
            </a:r>
            <a:r>
              <a:rPr lang="ru-RU" sz="1400" dirty="0"/>
              <a:t>. наук, профессор О. Г. Красношлыкова)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/>
              <a:t>2.	</a:t>
            </a:r>
            <a:r>
              <a:rPr lang="ru-RU" sz="1400" b="1" dirty="0">
                <a:solidFill>
                  <a:srgbClr val="0070C0"/>
                </a:solidFill>
              </a:rPr>
              <a:t>Повышение качества образования в условиях модернизации российского образования </a:t>
            </a:r>
            <a:r>
              <a:rPr lang="ru-RU" sz="1400" dirty="0"/>
              <a:t>(научный консультант - д-р </a:t>
            </a:r>
            <a:r>
              <a:rPr lang="ru-RU" sz="1400" dirty="0" err="1"/>
              <a:t>пед</a:t>
            </a:r>
            <a:r>
              <a:rPr lang="ru-RU" sz="1400" dirty="0"/>
              <a:t>. наук, профессор О. Г. Красношлыкова).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/>
              <a:t>3.	</a:t>
            </a:r>
            <a:r>
              <a:rPr lang="ru-RU" sz="1400" b="1" dirty="0">
                <a:solidFill>
                  <a:srgbClr val="0070C0"/>
                </a:solidFill>
              </a:rPr>
              <a:t>Организация внеурочной деятельности в условиях перехода образовательных организаций на ФГОС общего образования </a:t>
            </a:r>
            <a:r>
              <a:rPr lang="ru-RU" sz="1400" dirty="0"/>
              <a:t>(научный консультант - д-р </a:t>
            </a:r>
            <a:r>
              <a:rPr lang="ru-RU" sz="1400" dirty="0" err="1"/>
              <a:t>пед</a:t>
            </a:r>
            <a:r>
              <a:rPr lang="ru-RU" sz="1400" dirty="0"/>
              <a:t>. наук, профессор Н. Э. Касаткина).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/>
              <a:t>4.	</a:t>
            </a:r>
            <a:r>
              <a:rPr lang="ru-RU" sz="1400" b="1" dirty="0">
                <a:solidFill>
                  <a:srgbClr val="0070C0"/>
                </a:solidFill>
              </a:rPr>
              <a:t>Самоопределение и профессиональная ориентация обучающихся </a:t>
            </a:r>
            <a:r>
              <a:rPr lang="ru-RU" sz="1400" dirty="0"/>
              <a:t>(научный консультант - д-р </a:t>
            </a:r>
            <a:r>
              <a:rPr lang="ru-RU" sz="1400" dirty="0" err="1"/>
              <a:t>пед</a:t>
            </a:r>
            <a:r>
              <a:rPr lang="ru-RU" sz="1400" dirty="0"/>
              <a:t>. наук, профессор Н. Э. Касаткина).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/>
              <a:t>5.	</a:t>
            </a:r>
            <a:r>
              <a:rPr lang="ru-RU" sz="1400" b="1" dirty="0">
                <a:solidFill>
                  <a:srgbClr val="0070C0"/>
                </a:solidFill>
              </a:rPr>
              <a:t>Разработка и создание организационно-педагогических условий для раннего развития и воспитания детей в процессе реализации ФГОС</a:t>
            </a:r>
            <a:r>
              <a:rPr lang="ru-RU" sz="1400" dirty="0"/>
              <a:t> (научный консультант - канд. </a:t>
            </a:r>
            <a:r>
              <a:rPr lang="ru-RU" sz="1400" dirty="0" err="1"/>
              <a:t>пед</a:t>
            </a:r>
            <a:r>
              <a:rPr lang="ru-RU" sz="1400" dirty="0"/>
              <a:t>. наук, доцент О. Ф. Григорьева).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/>
              <a:t>6.	</a:t>
            </a:r>
            <a:r>
              <a:rPr lang="ru-RU" sz="1400" b="1" dirty="0">
                <a:solidFill>
                  <a:srgbClr val="0070C0"/>
                </a:solidFill>
              </a:rPr>
              <a:t>Научно-методическое сопровождение </a:t>
            </a:r>
            <a:r>
              <a:rPr lang="ru-RU" sz="1400" b="1" dirty="0" err="1">
                <a:solidFill>
                  <a:srgbClr val="0070C0"/>
                </a:solidFill>
              </a:rPr>
              <a:t>здоровьесберегающей</a:t>
            </a:r>
            <a:r>
              <a:rPr lang="ru-RU" sz="1400" b="1" dirty="0">
                <a:solidFill>
                  <a:srgbClr val="0070C0"/>
                </a:solidFill>
              </a:rPr>
              <a:t> деятельности в условиях реализации ФГОС </a:t>
            </a:r>
            <a:r>
              <a:rPr lang="ru-RU" sz="1400" dirty="0"/>
              <a:t>(научный консультант - д-р биол. наук, профессор Э. М. </a:t>
            </a:r>
            <a:r>
              <a:rPr lang="ru-RU" sz="1400" dirty="0" err="1"/>
              <a:t>Казин</a:t>
            </a:r>
            <a:r>
              <a:rPr lang="ru-RU" sz="1400" dirty="0"/>
              <a:t>)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/>
              <a:t>7.	</a:t>
            </a:r>
            <a:r>
              <a:rPr lang="ru-RU" sz="1400" b="1" dirty="0">
                <a:solidFill>
                  <a:srgbClr val="0070C0"/>
                </a:solidFill>
              </a:rPr>
              <a:t>Создание эффективных механизмов адаптации и социализации детей, нуждающихся в поддержке государства </a:t>
            </a:r>
            <a:r>
              <a:rPr lang="ru-RU" sz="1400" dirty="0"/>
              <a:t>(научный консультант - канд. </a:t>
            </a:r>
            <a:r>
              <a:rPr lang="ru-RU" sz="1400" dirty="0" err="1"/>
              <a:t>пед</a:t>
            </a:r>
            <a:r>
              <a:rPr lang="ru-RU" sz="1400" dirty="0"/>
              <a:t>. наук, доцент Л. М. </a:t>
            </a:r>
            <a:r>
              <a:rPr lang="ru-RU" sz="1400" dirty="0" err="1"/>
              <a:t>Булдыгина</a:t>
            </a:r>
            <a:r>
              <a:rPr lang="ru-RU" sz="1400" dirty="0"/>
              <a:t>).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/>
              <a:t>8.	</a:t>
            </a:r>
            <a:r>
              <a:rPr lang="ru-RU" sz="1400" b="1" dirty="0">
                <a:solidFill>
                  <a:srgbClr val="0070C0"/>
                </a:solidFill>
              </a:rPr>
              <a:t>Совершенствование системы выявления, поддержки и развития способностей и талантов у детей и молодежи </a:t>
            </a:r>
            <a:r>
              <a:rPr lang="ru-RU" sz="1400" dirty="0"/>
              <a:t>(научный консультант д-р </a:t>
            </a:r>
            <a:r>
              <a:rPr lang="ru-RU" sz="1400" dirty="0" err="1"/>
              <a:t>пед</a:t>
            </a:r>
            <a:r>
              <a:rPr lang="ru-RU" sz="1400" dirty="0"/>
              <a:t>. наук, профессор Т. М. </a:t>
            </a:r>
            <a:r>
              <a:rPr lang="ru-RU" sz="1400" dirty="0" err="1"/>
              <a:t>Чурекова</a:t>
            </a:r>
            <a:r>
              <a:rPr lang="ru-RU" sz="1400" dirty="0"/>
              <a:t>). 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/>
              <a:t>9.	</a:t>
            </a:r>
            <a:r>
              <a:rPr lang="ru-RU" sz="1400" b="1" dirty="0">
                <a:solidFill>
                  <a:srgbClr val="0070C0"/>
                </a:solidFill>
              </a:rPr>
              <a:t>Создание единого воспитательного пространства для разностороннего развития личности ребенка </a:t>
            </a:r>
            <a:r>
              <a:rPr lang="ru-RU" sz="1400" dirty="0"/>
              <a:t>(научный консультант - д-р </a:t>
            </a:r>
            <a:r>
              <a:rPr lang="ru-RU" sz="1400" dirty="0" err="1"/>
              <a:t>пед</a:t>
            </a:r>
            <a:r>
              <a:rPr lang="ru-RU" sz="1400" dirty="0"/>
              <a:t>. наук, профессор М. И. Губанова).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/>
              <a:t>10.	</a:t>
            </a:r>
            <a:r>
              <a:rPr lang="ru-RU" sz="1400" b="1" dirty="0">
                <a:solidFill>
                  <a:srgbClr val="0070C0"/>
                </a:solidFill>
              </a:rPr>
              <a:t>Разработка и внедрение системы гражданского воспитания обучающихся</a:t>
            </a:r>
            <a:r>
              <a:rPr lang="ru-RU" sz="1400" dirty="0"/>
              <a:t> (научный консультант - канд. </a:t>
            </a:r>
            <a:r>
              <a:rPr lang="ru-RU" sz="1400" dirty="0" err="1"/>
              <a:t>пед</a:t>
            </a:r>
            <a:r>
              <a:rPr lang="ru-RU" sz="1400" dirty="0"/>
              <a:t>. наук Н. Г. </a:t>
            </a:r>
            <a:r>
              <a:rPr lang="ru-RU" sz="1400" dirty="0" err="1"/>
              <a:t>Хвалевко</a:t>
            </a:r>
            <a:r>
              <a:rPr lang="ru-RU" sz="1400" dirty="0"/>
              <a:t>).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/>
              <a:t>11.	</a:t>
            </a:r>
            <a:r>
              <a:rPr lang="ru-RU" sz="1400" b="1" dirty="0">
                <a:solidFill>
                  <a:srgbClr val="0070C0"/>
                </a:solidFill>
              </a:rPr>
              <a:t>Создание социально-педагогических условий для формирования духовно-нравственных ценностей личности ребенка </a:t>
            </a:r>
            <a:r>
              <a:rPr lang="ru-RU" sz="1400" dirty="0"/>
              <a:t>(научный консультант – канд. ист. наук А. В. Морозов).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/>
              <a:t>12.	</a:t>
            </a:r>
            <a:r>
              <a:rPr lang="ru-RU" sz="1400" b="1" dirty="0">
                <a:solidFill>
                  <a:srgbClr val="0070C0"/>
                </a:solidFill>
              </a:rPr>
              <a:t>Организационно-педагогические условия реализации этнокультурного компонента образования</a:t>
            </a:r>
            <a:r>
              <a:rPr lang="ru-RU" sz="1400" dirty="0"/>
              <a:t> (научный консультант - канд. психол. наук, доцент Г. Н. Кригер).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/>
              <a:t>13.	</a:t>
            </a:r>
            <a:r>
              <a:rPr lang="ru-RU" sz="1400" b="1" dirty="0">
                <a:solidFill>
                  <a:srgbClr val="0070C0"/>
                </a:solidFill>
              </a:rPr>
              <a:t>Реализация образовательных программ с применением электронного обучения и дистанционных образовательных технологий </a:t>
            </a:r>
            <a:r>
              <a:rPr lang="ru-RU" sz="1400" dirty="0"/>
              <a:t>(научный консультант канд. ист. наук, доцент Т. А. Сычёва). 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/>
              <a:t>14.	</a:t>
            </a:r>
            <a:r>
              <a:rPr lang="ru-RU" sz="1400" b="1" dirty="0">
                <a:solidFill>
                  <a:srgbClr val="0070C0"/>
                </a:solidFill>
              </a:rPr>
              <a:t>Развитие инженерного мышления и технических способностей обучающихся</a:t>
            </a:r>
            <a:r>
              <a:rPr lang="ru-RU" sz="1400" dirty="0"/>
              <a:t> (научный консультант - д-р </a:t>
            </a:r>
            <a:r>
              <a:rPr lang="ru-RU" sz="1400" dirty="0" err="1"/>
              <a:t>пед</a:t>
            </a:r>
            <a:r>
              <a:rPr lang="ru-RU" sz="1400" dirty="0"/>
              <a:t>. наук, профессор В. Н. Бобриков). 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/>
              <a:t>15.	</a:t>
            </a:r>
            <a:r>
              <a:rPr lang="ru-RU" sz="1400" b="1" dirty="0">
                <a:solidFill>
                  <a:srgbClr val="0070C0"/>
                </a:solidFill>
              </a:rPr>
              <a:t>Обеспечение социально-психологического благополучия личности ребенка с ОВЗ, ребёнка-инвалида средствами художественно-эстетической деятельности </a:t>
            </a:r>
            <a:r>
              <a:rPr lang="ru-RU" sz="1400" dirty="0"/>
              <a:t>(научный консультант – канд. </a:t>
            </a:r>
            <a:r>
              <a:rPr lang="ru-RU" sz="1400" dirty="0" err="1"/>
              <a:t>пед</a:t>
            </a:r>
            <a:r>
              <a:rPr lang="ru-RU" sz="1400" dirty="0"/>
              <a:t>. наук Н. В. </a:t>
            </a:r>
            <a:r>
              <a:rPr lang="ru-RU" sz="1400" dirty="0" err="1"/>
              <a:t>Белослудцева</a:t>
            </a:r>
            <a:r>
              <a:rPr lang="ru-RU" sz="1400" dirty="0"/>
              <a:t>) </a:t>
            </a:r>
            <a:r>
              <a:rPr lang="ru-RU" sz="1800" dirty="0">
                <a:solidFill>
                  <a:srgbClr val="FF0000"/>
                </a:solidFill>
              </a:rPr>
              <a:t>– новое …. + одно</a:t>
            </a:r>
          </a:p>
          <a:p>
            <a:pPr marL="0" indent="0">
              <a:buNone/>
            </a:pP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2EC4E-952B-44F9-83D9-91750D09B70B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871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2EC4E-952B-44F9-83D9-91750D09B70B}" type="slidenum">
              <a:rPr lang="ru-RU" smtClean="0"/>
              <a:t>11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048000" y="29673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323231"/>
                </a:solidFill>
                <a:latin typeface="Rubik"/>
              </a:rPr>
              <a:t>Лаборатория научно-методического сопровождения инновационной и экспериментальной деятельности в образовании</a:t>
            </a:r>
            <a:endParaRPr lang="ru-RU" b="0" i="0" dirty="0">
              <a:solidFill>
                <a:srgbClr val="323231"/>
              </a:solidFill>
              <a:effectLst/>
              <a:latin typeface="Rubik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271" y="0"/>
            <a:ext cx="12250271" cy="702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49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576" y="-1"/>
            <a:ext cx="9189393" cy="6952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29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2EC4E-952B-44F9-83D9-91750D09B70B}" type="slidenum">
              <a:rPr lang="ru-RU" smtClean="0"/>
              <a:t>13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96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78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725" y="42599"/>
            <a:ext cx="7337051" cy="68773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8717" y="244342"/>
            <a:ext cx="774259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49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Полезные ссылки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11940"/>
            <a:ext cx="10515600" cy="493507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Лаборатория научно-методического сопровождения инновационной и экспериментальной деятельности в </a:t>
            </a:r>
            <a:r>
              <a:rPr lang="ru-RU" dirty="0" smtClean="0"/>
              <a:t>образовании КРИПКиПРО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ipk.kuz-edu.ru/index.php/struktura?id=50:laboratoriya-nauchno-metodicheskogo-soprovozhdeniya-innovatsionnoj-i-eksperimentalnoj-deyatelnosti-v-obrazovanii&amp;catid=9</a:t>
            </a:r>
            <a:endParaRPr lang="ru-RU" dirty="0" smtClean="0"/>
          </a:p>
          <a:p>
            <a:pPr algn="just"/>
            <a:r>
              <a:rPr lang="ru-RU" dirty="0"/>
              <a:t>Деятельность инновационных и опорных </a:t>
            </a:r>
            <a:r>
              <a:rPr lang="ru-RU" dirty="0" smtClean="0"/>
              <a:t>площадок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ipk.kuz-edu.ru/index.php/struktura/8-kategoriya/168-deyatel-nost-innovatsionnykh-i-opornykh-ploshchadok</a:t>
            </a:r>
            <a:endParaRPr lang="ru-RU" dirty="0" smtClean="0"/>
          </a:p>
          <a:p>
            <a:pPr algn="just"/>
            <a:r>
              <a:rPr lang="ru-RU" dirty="0"/>
              <a:t>План работы координационного совета по инновационной и экспериментальной деятельности КРИПКиПРО по вопросу «Результаты деятельности региональных инновационных площадок»: экспертные сессии и </a:t>
            </a:r>
            <a:r>
              <a:rPr lang="ru-RU" dirty="0" smtClean="0"/>
              <a:t>заседания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ipk.kuz-edu.ru/index.php/struktura/8-kategoriya/168-deyatel-nost-innovatsionnykh-i-opornykh-ploshchadok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994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234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Инновационный проект включает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277472"/>
            <a:ext cx="11008659" cy="5444003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/>
              <a:t>- тему, паспорт инновационного проекта, исходные теоретические положения, цель, задачи и основные идеи предлагаемого инновационного проекта, обоснование его значимости для развития системы образования Кемеровской области, этапы реализации инновационного проекта, календарный план реализации инновационного проекта, с указанием сроков реализации по этапам;</a:t>
            </a:r>
          </a:p>
          <a:p>
            <a:pPr marL="0" indent="0" algn="just">
              <a:buNone/>
            </a:pPr>
            <a:r>
              <a:rPr lang="ru-RU" dirty="0"/>
              <a:t>- прогнозируемые результаты на каждом этапе, необходимые условия организации работ, средства контроля и обеспечения достоверности результатов, перечень результатов (продуктов), формы представления результатов (продуктов) инновационной деятельности;</a:t>
            </a:r>
          </a:p>
          <a:p>
            <a:pPr marL="0" indent="0" algn="just">
              <a:buNone/>
            </a:pPr>
            <a:r>
              <a:rPr lang="ru-RU" dirty="0"/>
              <a:t>- перечень научных и (или) учебно-методических разработок (имеющиеся материалы по теме инновационного проекта);</a:t>
            </a:r>
          </a:p>
          <a:p>
            <a:pPr marL="0" indent="0" algn="just">
              <a:buNone/>
            </a:pPr>
            <a:r>
              <a:rPr lang="ru-RU" dirty="0"/>
              <a:t>- проблемно-ориентированный анализ деятельности образовательной организации, на базе которой планируется открытие региональной инновационной площадки</a:t>
            </a:r>
            <a:r>
              <a:rPr lang="ru-RU" dirty="0" smtClean="0"/>
              <a:t>; </a:t>
            </a:r>
            <a:r>
              <a:rPr lang="ru-RU" b="1" dirty="0" smtClean="0">
                <a:solidFill>
                  <a:srgbClr val="C00000"/>
                </a:solidFill>
              </a:rPr>
              <a:t>ОЧЕНЬ КРАТКО</a:t>
            </a:r>
            <a:r>
              <a:rPr lang="ru-RU" dirty="0" smtClean="0"/>
              <a:t>!</a:t>
            </a:r>
            <a:endParaRPr lang="ru-RU" dirty="0"/>
          </a:p>
          <a:p>
            <a:pPr marL="0" indent="0" algn="just">
              <a:buNone/>
            </a:pPr>
            <a:r>
              <a:rPr lang="ru-RU" dirty="0"/>
              <a:t>- концепцию развития образовательной организации с учетом роли инновационной деятельности в процессе ее развития</a:t>
            </a:r>
            <a:r>
              <a:rPr lang="ru-RU" dirty="0" smtClean="0"/>
              <a:t>;</a:t>
            </a:r>
            <a:r>
              <a:rPr lang="ru-RU" b="1" dirty="0">
                <a:solidFill>
                  <a:srgbClr val="C00000"/>
                </a:solidFill>
              </a:rPr>
              <a:t> ОЧЕНЬ КРАТКО</a:t>
            </a:r>
            <a:r>
              <a:rPr lang="ru-RU" dirty="0"/>
              <a:t>!</a:t>
            </a:r>
          </a:p>
          <a:p>
            <a:pPr marL="0" indent="0" algn="just">
              <a:buNone/>
            </a:pPr>
            <a:r>
              <a:rPr lang="ru-RU" dirty="0" smtClean="0"/>
              <a:t>- </a:t>
            </a:r>
            <a:r>
              <a:rPr lang="ru-RU" dirty="0"/>
              <a:t>прогноз возможных негативных последствий и средств их компенсации;</a:t>
            </a:r>
          </a:p>
          <a:p>
            <a:pPr marL="0" indent="0" algn="just">
              <a:buNone/>
            </a:pPr>
            <a:r>
              <a:rPr lang="ru-RU" dirty="0"/>
              <a:t>- состав участников инновационного проекта, распределение обязанностей между ними; </a:t>
            </a:r>
          </a:p>
          <a:p>
            <a:pPr marL="0" indent="0" algn="just">
              <a:buNone/>
            </a:pPr>
            <a:r>
              <a:rPr lang="ru-RU" dirty="0"/>
              <a:t>- предварительные расчеты по научно-педагогическому, учебно-методическому, организационному, правовому, кадровому, материально-техническому, финансово-экономическому обеспечению инновационного проекта;</a:t>
            </a:r>
          </a:p>
          <a:p>
            <a:pPr marL="0" indent="0" algn="just">
              <a:buNone/>
            </a:pPr>
            <a:r>
              <a:rPr lang="ru-RU" dirty="0"/>
              <a:t>- источники финансирования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2EC4E-952B-44F9-83D9-91750D09B70B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15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442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Сроки предоставления документов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8224" y="1129554"/>
            <a:ext cx="11194676" cy="559192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3100" b="1" u="sng" dirty="0" smtClean="0">
                <a:solidFill>
                  <a:schemeClr val="accent1">
                    <a:lumMod val="50000"/>
                  </a:schemeClr>
                </a:solidFill>
              </a:rPr>
              <a:t>Когда прислать:</a:t>
            </a:r>
          </a:p>
          <a:p>
            <a:r>
              <a:rPr lang="ru-RU" dirty="0" smtClean="0"/>
              <a:t>1-й поток: </a:t>
            </a:r>
            <a:r>
              <a:rPr lang="ru-RU" dirty="0" smtClean="0">
                <a:solidFill>
                  <a:srgbClr val="FF0000"/>
                </a:solidFill>
              </a:rPr>
              <a:t>до 25 мая 2022 года  </a:t>
            </a:r>
            <a:r>
              <a:rPr lang="ru-RU" dirty="0" smtClean="0"/>
              <a:t>(заседание координационного совета по инновационной и экспериментальной деятельности – 9 июня 2022 года) </a:t>
            </a:r>
          </a:p>
          <a:p>
            <a:r>
              <a:rPr lang="ru-RU" dirty="0" smtClean="0"/>
              <a:t>2-й поток: </a:t>
            </a:r>
            <a:r>
              <a:rPr lang="ru-RU" dirty="0" smtClean="0">
                <a:solidFill>
                  <a:srgbClr val="FF0000"/>
                </a:solidFill>
              </a:rPr>
              <a:t>до 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ru-RU" dirty="0" smtClean="0">
                <a:solidFill>
                  <a:srgbClr val="FF0000"/>
                </a:solidFill>
              </a:rPr>
              <a:t>2 </a:t>
            </a:r>
            <a:r>
              <a:rPr lang="ru-RU" dirty="0" smtClean="0">
                <a:solidFill>
                  <a:srgbClr val="FF0000"/>
                </a:solidFill>
              </a:rPr>
              <a:t>августа 2022 </a:t>
            </a:r>
            <a:r>
              <a:rPr lang="ru-RU" dirty="0">
                <a:solidFill>
                  <a:srgbClr val="FF0000"/>
                </a:solidFill>
              </a:rPr>
              <a:t>года </a:t>
            </a:r>
            <a:r>
              <a:rPr lang="ru-RU" dirty="0"/>
              <a:t>(заседание координационного совета по инновационной и экспериментальной деятельности </a:t>
            </a:r>
            <a:r>
              <a:rPr lang="ru-RU" dirty="0" smtClean="0"/>
              <a:t>– </a:t>
            </a:r>
            <a:r>
              <a:rPr lang="ru-RU" smtClean="0"/>
              <a:t>25 </a:t>
            </a:r>
            <a:r>
              <a:rPr lang="ru-RU" smtClean="0"/>
              <a:t>августа </a:t>
            </a:r>
            <a:r>
              <a:rPr lang="ru-RU" dirty="0" smtClean="0"/>
              <a:t>2022 года) </a:t>
            </a:r>
          </a:p>
          <a:p>
            <a:pPr marL="0" indent="0">
              <a:buNone/>
            </a:pPr>
            <a:r>
              <a:rPr lang="ru-RU" sz="3100" b="1" u="sng" dirty="0">
                <a:solidFill>
                  <a:schemeClr val="accent1">
                    <a:lumMod val="50000"/>
                  </a:schemeClr>
                </a:solidFill>
              </a:rPr>
              <a:t>Что прислать: </a:t>
            </a:r>
          </a:p>
          <a:p>
            <a:pPr marL="0" indent="0">
              <a:buNone/>
            </a:pPr>
            <a:r>
              <a:rPr lang="ru-RU" dirty="0" smtClean="0"/>
              <a:t>Пакет документов:</a:t>
            </a:r>
          </a:p>
          <a:p>
            <a:pPr marL="0" indent="0">
              <a:buNone/>
            </a:pPr>
            <a:r>
              <a:rPr lang="ru-RU" dirty="0"/>
              <a:t>1</a:t>
            </a:r>
            <a:r>
              <a:rPr lang="ru-RU" dirty="0" smtClean="0"/>
              <a:t>) </a:t>
            </a:r>
            <a:r>
              <a:rPr lang="ru-RU" dirty="0"/>
              <a:t>Решение муниципального органа управления образования и органа самоуправления образовательной организации на участие в реализации инновационного проекта (приложение </a:t>
            </a:r>
            <a:r>
              <a:rPr lang="ru-RU" dirty="0" smtClean="0"/>
              <a:t>2 </a:t>
            </a:r>
            <a:r>
              <a:rPr lang="ru-RU" dirty="0"/>
              <a:t>Положения ) </a:t>
            </a:r>
            <a:r>
              <a:rPr lang="ru-RU" b="1" dirty="0">
                <a:solidFill>
                  <a:srgbClr val="C00000"/>
                </a:solidFill>
              </a:rPr>
              <a:t>(не подписанный в органе управления образования).</a:t>
            </a:r>
          </a:p>
          <a:p>
            <a:pPr marL="0" indent="0">
              <a:buNone/>
            </a:pPr>
            <a:r>
              <a:rPr lang="ru-RU" dirty="0"/>
              <a:t>2</a:t>
            </a:r>
            <a:r>
              <a:rPr lang="ru-RU" dirty="0" smtClean="0"/>
              <a:t>) </a:t>
            </a:r>
            <a:r>
              <a:rPr lang="ru-RU" dirty="0"/>
              <a:t>Инновационный проект (приложение </a:t>
            </a:r>
            <a:r>
              <a:rPr lang="ru-RU" dirty="0" smtClean="0"/>
              <a:t>3 Положения)</a:t>
            </a:r>
          </a:p>
          <a:p>
            <a:pPr marL="0" indent="0">
              <a:buNone/>
            </a:pPr>
            <a:r>
              <a:rPr lang="ru-RU" dirty="0" smtClean="0"/>
              <a:t>3) Презентацию к докладу (по макету)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Завершаем оформление документов после участия в заседании совета!</a:t>
            </a:r>
          </a:p>
          <a:p>
            <a:pPr marL="0" indent="0">
              <a:buNone/>
            </a:pPr>
            <a:r>
              <a:rPr lang="ru-RU" sz="3100" b="1" u="sng" dirty="0" smtClean="0">
                <a:solidFill>
                  <a:schemeClr val="accent1">
                    <a:lumMod val="50000"/>
                  </a:schemeClr>
                </a:solidFill>
              </a:rPr>
              <a:t>Куда </a:t>
            </a:r>
            <a:r>
              <a:rPr lang="ru-RU" sz="3100" b="1" u="sng" dirty="0">
                <a:solidFill>
                  <a:schemeClr val="accent1">
                    <a:lumMod val="50000"/>
                  </a:schemeClr>
                </a:solidFill>
              </a:rPr>
              <a:t>прислать: </a:t>
            </a:r>
          </a:p>
          <a:p>
            <a:pPr marL="0" indent="0" algn="just">
              <a:buNone/>
            </a:pPr>
            <a:r>
              <a:rPr lang="ru-RU" dirty="0" smtClean="0"/>
              <a:t>На эл. </a:t>
            </a:r>
            <a:r>
              <a:rPr lang="ru-RU" dirty="0"/>
              <a:t>почту </a:t>
            </a:r>
            <a:r>
              <a:rPr lang="ru-RU" dirty="0" smtClean="0"/>
              <a:t>лаборатории </a:t>
            </a:r>
            <a:r>
              <a:rPr lang="ru-RU" dirty="0"/>
              <a:t>научно-методического сопровождения инновационной и экспериментальной деятельности в образовании </a:t>
            </a:r>
            <a:r>
              <a:rPr lang="ru-RU" dirty="0" smtClean="0"/>
              <a:t>КРИПКиПРО </a:t>
            </a:r>
            <a:r>
              <a:rPr lang="en-US" dirty="0" smtClean="0">
                <a:solidFill>
                  <a:srgbClr val="0070C0"/>
                </a:solidFill>
                <a:hlinkClick r:id="rId2"/>
              </a:rPr>
              <a:t>nmcid@yandex.ru</a:t>
            </a:r>
            <a:endParaRPr lang="en-US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</a:rPr>
              <a:t>Вопросы по телефону</a:t>
            </a:r>
            <a:r>
              <a:rPr lang="ru-RU" dirty="0">
                <a:solidFill>
                  <a:srgbClr val="0070C0"/>
                </a:solidFill>
              </a:rPr>
              <a:t>: 8905-902-0295, </a:t>
            </a:r>
            <a:r>
              <a:rPr lang="ru-RU" dirty="0" smtClean="0">
                <a:solidFill>
                  <a:srgbClr val="0070C0"/>
                </a:solidFill>
              </a:rPr>
              <a:t>8 (</a:t>
            </a:r>
            <a:r>
              <a:rPr lang="ru-RU" dirty="0">
                <a:solidFill>
                  <a:srgbClr val="0070C0"/>
                </a:solidFill>
              </a:rPr>
              <a:t>3842) </a:t>
            </a:r>
            <a:r>
              <a:rPr lang="ru-RU" dirty="0" smtClean="0">
                <a:solidFill>
                  <a:srgbClr val="0070C0"/>
                </a:solidFill>
              </a:rPr>
              <a:t>31-15-89</a:t>
            </a:r>
          </a:p>
        </p:txBody>
      </p:sp>
    </p:spTree>
    <p:extLst>
      <p:ext uri="{BB962C8B-B14F-4D97-AF65-F5344CB8AC3E}">
        <p14:creationId xmlns:p14="http://schemas.microsoft.com/office/powerpoint/2010/main" val="146761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442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Предложение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8224" y="1304365"/>
            <a:ext cx="11194676" cy="541711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</a:rPr>
              <a:t>Войти в состав региональных </a:t>
            </a:r>
            <a:r>
              <a:rPr lang="ru-RU" dirty="0" err="1" smtClean="0">
                <a:solidFill>
                  <a:srgbClr val="0070C0"/>
                </a:solidFill>
              </a:rPr>
              <a:t>стажировочных</a:t>
            </a:r>
            <a:r>
              <a:rPr lang="ru-RU" dirty="0" smtClean="0">
                <a:solidFill>
                  <a:srgbClr val="0070C0"/>
                </a:solidFill>
              </a:rPr>
              <a:t> площадок:</a:t>
            </a:r>
          </a:p>
          <a:p>
            <a:pPr marL="0" indent="0">
              <a:buNone/>
            </a:pPr>
            <a:r>
              <a:rPr lang="ru-RU" b="1" dirty="0"/>
              <a:t>Центр непрерывного повышения профессионального мастерства педагогических работников (ЦНППМ</a:t>
            </a:r>
            <a:r>
              <a:rPr lang="ru-RU" b="1" dirty="0" smtClean="0"/>
              <a:t>)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  <a:hlinkClick r:id="rId2"/>
              </a:rPr>
              <a:t>https</a:t>
            </a:r>
            <a:r>
              <a:rPr lang="en-US" dirty="0">
                <a:solidFill>
                  <a:srgbClr val="0070C0"/>
                </a:solidFill>
                <a:hlinkClick r:id="rId2"/>
              </a:rPr>
              <a:t>://</a:t>
            </a:r>
            <a:r>
              <a:rPr lang="en-US" dirty="0" smtClean="0">
                <a:solidFill>
                  <a:srgbClr val="0070C0"/>
                </a:solidFill>
                <a:hlinkClick r:id="rId2"/>
              </a:rPr>
              <a:t>ipk.kuz-edu.ru/index.php/struktura/8-kategoriya/1865-regional-nye-stazhirovochnye-ploshchadki</a:t>
            </a:r>
            <a:endParaRPr lang="ru-RU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b="1" dirty="0" smtClean="0"/>
              <a:t>Координаты</a:t>
            </a:r>
            <a:r>
              <a:rPr lang="ru-RU" dirty="0"/>
              <a:t>: г. Кемерово, ул. </a:t>
            </a:r>
            <a:r>
              <a:rPr lang="ru-RU" dirty="0" err="1"/>
              <a:t>Заузелкова</a:t>
            </a:r>
            <a:r>
              <a:rPr lang="ru-RU" dirty="0"/>
              <a:t>, 3, КРИПКиПРО, </a:t>
            </a:r>
            <a:r>
              <a:rPr lang="ru-RU" dirty="0" err="1"/>
              <a:t>каб</a:t>
            </a:r>
            <a:r>
              <a:rPr lang="ru-RU" dirty="0"/>
              <a:t>. 220</a:t>
            </a:r>
          </a:p>
          <a:p>
            <a:pPr marL="0" indent="0">
              <a:buNone/>
            </a:pPr>
            <a:r>
              <a:rPr lang="ru-RU" b="1" dirty="0"/>
              <a:t>Директор Центра:</a:t>
            </a:r>
            <a:r>
              <a:rPr lang="ru-RU" dirty="0"/>
              <a:t> Иванова Ольга Георгиевна, кандидат педагогических наук</a:t>
            </a:r>
            <a:r>
              <a:rPr lang="ru-RU" dirty="0" smtClean="0"/>
              <a:t>.</a:t>
            </a:r>
          </a:p>
          <a:p>
            <a:r>
              <a:rPr lang="ru-RU" b="1" dirty="0">
                <a:solidFill>
                  <a:srgbClr val="323231"/>
                </a:solidFill>
                <a:latin typeface="Rubik"/>
              </a:rPr>
              <a:t>Режим работы:</a:t>
            </a:r>
            <a:r>
              <a:rPr lang="ru-RU" dirty="0">
                <a:solidFill>
                  <a:srgbClr val="323231"/>
                </a:solidFill>
                <a:latin typeface="Rubik"/>
              </a:rPr>
              <a:t> с 8.30 до 17.30</a:t>
            </a:r>
          </a:p>
          <a:p>
            <a:r>
              <a:rPr lang="ru-RU" b="1" dirty="0">
                <a:solidFill>
                  <a:srgbClr val="323231"/>
                </a:solidFill>
                <a:latin typeface="Rubik"/>
              </a:rPr>
              <a:t>Телефон: </a:t>
            </a:r>
            <a:r>
              <a:rPr lang="ru-RU" dirty="0">
                <a:solidFill>
                  <a:srgbClr val="323231"/>
                </a:solidFill>
                <a:latin typeface="Rubik"/>
              </a:rPr>
              <a:t>8 (3842) 31-15-95</a:t>
            </a:r>
          </a:p>
          <a:p>
            <a:r>
              <a:rPr lang="ru-RU" b="1" dirty="0">
                <a:solidFill>
                  <a:srgbClr val="323231"/>
                </a:solidFill>
                <a:latin typeface="Rubik"/>
              </a:rPr>
              <a:t>Электронная почта:</a:t>
            </a:r>
            <a:r>
              <a:rPr lang="ru-RU" dirty="0">
                <a:solidFill>
                  <a:srgbClr val="323231"/>
                </a:solidFill>
                <a:latin typeface="Rubik"/>
              </a:rPr>
              <a:t> </a:t>
            </a:r>
            <a:r>
              <a:rPr lang="ru-RU" dirty="0" smtClean="0">
                <a:solidFill>
                  <a:srgbClr val="29619C"/>
                </a:solidFill>
                <a:latin typeface="Rubik"/>
                <a:hlinkClick r:id="rId3"/>
              </a:rPr>
              <a:t>cnppmkuzbass@mail.ru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Ссылки на социальные сети:</a:t>
            </a:r>
            <a:endParaRPr lang="ru-RU" dirty="0"/>
          </a:p>
          <a:p>
            <a:pPr marL="0" indent="0">
              <a:buNone/>
            </a:pPr>
            <a:r>
              <a:rPr lang="ru-RU" dirty="0">
                <a:hlinkClick r:id="rId4"/>
              </a:rPr>
              <a:t>https://www.tiktok.com/@cnppm_42</a:t>
            </a:r>
            <a:endParaRPr lang="ru-RU" dirty="0"/>
          </a:p>
          <a:p>
            <a:pPr marL="0" indent="0">
              <a:buNone/>
            </a:pPr>
            <a:r>
              <a:rPr lang="ru-RU" dirty="0">
                <a:hlinkClick r:id="rId5"/>
              </a:rPr>
              <a:t>https://vk.com/cnppm_42/</a:t>
            </a:r>
            <a:endParaRPr lang="ru-RU" dirty="0"/>
          </a:p>
          <a:p>
            <a:pPr marL="0" indent="0">
              <a:buNone/>
            </a:pPr>
            <a:endParaRPr lang="ru-RU" dirty="0" smtClean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32912" y="4012920"/>
            <a:ext cx="4040841" cy="260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85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967408"/>
            <a:ext cx="8596668" cy="962991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0070C0"/>
                </a:solidFill>
              </a:rPr>
              <a:t>Вопросы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77334" y="2160589"/>
            <a:ext cx="8824729" cy="1764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400" dirty="0"/>
              <a:t>Нормативно-правовое регулирование признания образовательной организацией региональной инновационной площадкой и осуществления ее деятельности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77334" y="4154852"/>
            <a:ext cx="8943999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400" dirty="0"/>
              <a:t>Порядок представления документов на признание образовательной организации региональной инновационной площадкой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5988" y="552844"/>
            <a:ext cx="774259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764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2048" y="711968"/>
            <a:ext cx="7294179" cy="549275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/>
              <a:t>Инновационная деятельность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2595" y="1681656"/>
            <a:ext cx="11151220" cy="4583677"/>
          </a:xfrm>
        </p:spPr>
        <p:txBody>
          <a:bodyPr>
            <a:normAutofit/>
          </a:bodyPr>
          <a:lstStyle/>
          <a:p>
            <a:pPr marL="0" indent="457200" algn="just">
              <a:lnSpc>
                <a:spcPct val="100000"/>
              </a:lnSpc>
              <a:spcBef>
                <a:spcPct val="20000"/>
              </a:spcBef>
              <a:buNone/>
            </a:pPr>
            <a:r>
              <a:rPr lang="ru-RU" dirty="0">
                <a:solidFill>
                  <a:prstClr val="black"/>
                </a:solidFill>
                <a:cs typeface="Times New Roman" panose="02020603050405020304" pitchFamily="18" charset="0"/>
              </a:rPr>
              <a:t>П. 3. Инновационная деятельность ориентирована на </a:t>
            </a:r>
            <a:r>
              <a:rPr lang="ru-RU" b="1" dirty="0">
                <a:solidFill>
                  <a:prstClr val="black"/>
                </a:solidFill>
                <a:cs typeface="Times New Roman" panose="02020603050405020304" pitchFamily="18" charset="0"/>
              </a:rPr>
              <a:t>совершенствование научно-педагогического, учебно-методического, организационного, правового, </a:t>
            </a:r>
            <a:r>
              <a:rPr lang="ru-RU" dirty="0">
                <a:solidFill>
                  <a:prstClr val="black"/>
                </a:solidFill>
                <a:cs typeface="Times New Roman" panose="02020603050405020304" pitchFamily="18" charset="0"/>
              </a:rPr>
              <a:t>финансово-экономического, кадрового, </a:t>
            </a:r>
            <a:r>
              <a:rPr lang="ru-RU" b="1" dirty="0">
                <a:solidFill>
                  <a:prstClr val="black"/>
                </a:solidFill>
                <a:cs typeface="Times New Roman" panose="02020603050405020304" pitchFamily="18" charset="0"/>
              </a:rPr>
              <a:t>материально-технического обеспечения системы образования и осуществляется в форме реализации инновационных проектов и программ организациями, осуществляющими образовательную деятельность, и иными действующими в сфере образования организациями, а также их объединениями.</a:t>
            </a:r>
            <a:r>
              <a:rPr lang="ru-RU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</a:p>
          <a:p>
            <a:pPr marL="0" indent="0"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ru-RU" sz="2000" dirty="0">
                <a:solidFill>
                  <a:schemeClr val="tx2"/>
                </a:solidFill>
              </a:rPr>
              <a:t>Ст. 20. Федеральный закон "Об образовании в Российской Федерации" </a:t>
            </a:r>
          </a:p>
          <a:p>
            <a:pPr marL="0" indent="0"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ru-RU" sz="2000" dirty="0">
                <a:solidFill>
                  <a:schemeClr val="tx2"/>
                </a:solidFill>
              </a:rPr>
              <a:t>№ 273-ФЗ от 29 декабря 2012 года с изменениями 2020 года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4815" y="570996"/>
            <a:ext cx="770765" cy="8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98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9062" y="922173"/>
            <a:ext cx="7294179" cy="549275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/>
              <a:t>Инновационная деятельность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8266" y="1751301"/>
            <a:ext cx="10464800" cy="483163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ct val="20000"/>
              </a:spcBef>
              <a:buNone/>
            </a:pPr>
            <a:r>
              <a:rPr lang="ru-RU" sz="2000" dirty="0">
                <a:cs typeface="Times New Roman" panose="02020603050405020304" pitchFamily="18" charset="0"/>
              </a:rPr>
              <a:t>1. Инновационная деятельность осуществляется в Кемеровской области в форме реализации инновационных проектов и программ организациями, осуществляющими образовательную деятельность, и иными действующими в сфере образования организациями, а также их объединениями.</a:t>
            </a:r>
          </a:p>
          <a:p>
            <a:pPr marL="0" indent="457200" algn="just">
              <a:lnSpc>
                <a:spcPct val="100000"/>
              </a:lnSpc>
              <a:spcBef>
                <a:spcPct val="20000"/>
              </a:spcBef>
              <a:buNone/>
            </a:pPr>
            <a:r>
              <a:rPr lang="ru-RU" sz="2000" dirty="0">
                <a:cs typeface="Times New Roman" panose="02020603050405020304" pitchFamily="18" charset="0"/>
              </a:rPr>
              <a:t>В целях создания условий для реализации инновационных проектов и программ, имеющих существенное значение для обеспечения развития системы образования, организации, реализующие инновационные проекты и программы, признаются региональными инновационными площадками и составляют инновационную инфраструктуру в системе образования Кемеровской области.</a:t>
            </a:r>
          </a:p>
          <a:p>
            <a:pPr marL="0" indent="0"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ru-RU" sz="2000" dirty="0">
                <a:cs typeface="Times New Roman" panose="02020603050405020304" pitchFamily="18" charset="0"/>
              </a:rPr>
              <a:t>Статья 7. Инновационная деятельность в сфере образования, </a:t>
            </a:r>
          </a:p>
          <a:p>
            <a:pPr marL="0" indent="0"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ru-RU" sz="2000" dirty="0">
                <a:cs typeface="Times New Roman" panose="02020603050405020304" pitchFamily="18" charset="0"/>
              </a:rPr>
              <a:t>Закон об образовании Кемеровской области № 86-ОЗ (в ред. Закона Кемеровской области от 26.12.2013 N 147-ОЗ</a:t>
            </a:r>
            <a:r>
              <a:rPr lang="ru-RU" sz="2000" dirty="0">
                <a:solidFill>
                  <a:prstClr val="black"/>
                </a:solidFill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8289" y="507609"/>
            <a:ext cx="774259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07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/>
              <a:t>Новшество и нововведение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737361"/>
            <a:ext cx="10515600" cy="4915687"/>
          </a:xfrm>
        </p:spPr>
        <p:txBody>
          <a:bodyPr>
            <a:noAutofit/>
          </a:bodyPr>
          <a:lstStyle/>
          <a:p>
            <a:pPr algn="just"/>
            <a:r>
              <a:rPr lang="ru-RU" sz="2300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Новшество – это потенциально возможное изменение.</a:t>
            </a:r>
          </a:p>
          <a:p>
            <a:pPr algn="just"/>
            <a:r>
              <a:rPr lang="ru-RU" sz="2300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Новшество есть средство, введение которого в образовательную систему, при соответствующем использовании способно улучшить результаты ее работы. </a:t>
            </a:r>
          </a:p>
          <a:p>
            <a:pPr algn="just"/>
            <a:r>
              <a:rPr lang="ru-RU" sz="2300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Разработка новшества – это половина дела. Главное – внедрить новшество в образовательную практику, превратить в инновацию, то есть завершить инновационный процесс и получить </a:t>
            </a:r>
            <a:r>
              <a:rPr lang="ru-RU" sz="2300" i="1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положительный результат</a:t>
            </a:r>
            <a:r>
              <a:rPr lang="ru-RU" sz="2300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затем продолжить диффузию инновации. </a:t>
            </a:r>
          </a:p>
          <a:p>
            <a:pPr algn="just"/>
            <a:r>
              <a:rPr lang="ru-RU" sz="2300" i="1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Инновация – конечный результат </a:t>
            </a:r>
            <a:r>
              <a:rPr lang="ru-RU" sz="2300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внедрения новшества, с целью изменения объекта управления и получения социального, педагогического, научно-технического или другого вида эффекта.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0222" y="470333"/>
            <a:ext cx="780356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025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2659" y="794086"/>
            <a:ext cx="7543800" cy="63246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Инновация = продукт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/>
              <a:t>  новшество, обновление, модернизация, совершенствование как тактический/ стратегический принцип ОО, муниципалитета, региона!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/>
              <a:t>  продукт деятельности в эффективном сотрудничестве с ярким представителем науки!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/>
              <a:t>  материалы, значимые для профессионального сообщества как драйверы освоения, улучшения, изменения!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/>
              <a:t>  технология, предлагаемая авторитетной личностью/ организацией для апробации, внедрения!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9541" y="519359"/>
            <a:ext cx="774259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71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9758" y="571202"/>
            <a:ext cx="7543800" cy="606739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Инновационный продукт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9502" y="1505415"/>
            <a:ext cx="11084313" cy="4744661"/>
          </a:xfrm>
        </p:spPr>
        <p:txBody>
          <a:bodyPr>
            <a:noAutofit/>
          </a:bodyPr>
          <a:lstStyle/>
          <a:p>
            <a:pPr indent="0" algn="just">
              <a:spcBef>
                <a:spcPts val="500"/>
              </a:spcBef>
              <a:buNone/>
            </a:pPr>
            <a:r>
              <a:rPr lang="ru-RU" sz="2400" kern="700" dirty="0" smtClean="0">
                <a:solidFill>
                  <a:schemeClr val="accent1">
                    <a:lumMod val="50000"/>
                  </a:schemeClr>
                </a:solidFill>
              </a:rPr>
              <a:t>Инновационный продукт </a:t>
            </a:r>
            <a:r>
              <a:rPr lang="ru-RU" sz="2400" kern="700" dirty="0" smtClean="0">
                <a:solidFill>
                  <a:schemeClr val="tx1"/>
                </a:solidFill>
              </a:rPr>
              <a:t>- результат  инновационной деятельности образовательной организации, представленный в формате, готовом для внешней экспертизы  и последующей трансляции в образовательной системе.</a:t>
            </a:r>
          </a:p>
          <a:p>
            <a:pPr indent="0" algn="just">
              <a:spcBef>
                <a:spcPts val="500"/>
              </a:spcBef>
              <a:buNone/>
            </a:pPr>
            <a:r>
              <a:rPr lang="ru-RU" sz="2400" kern="700" dirty="0" smtClean="0">
                <a:solidFill>
                  <a:schemeClr val="tx1"/>
                </a:solidFill>
              </a:rPr>
              <a:t> Инновационный продукт представляет собой учебно-методический результат образовательной практики, отчужденный от автора в форме:</a:t>
            </a:r>
          </a:p>
          <a:p>
            <a:pPr marL="0" indent="0" algn="just">
              <a:spcBef>
                <a:spcPts val="500"/>
              </a:spcBef>
              <a:buNone/>
            </a:pPr>
            <a:r>
              <a:rPr lang="ru-RU" sz="2400" kern="700" dirty="0" smtClean="0">
                <a:solidFill>
                  <a:schemeClr val="tx1"/>
                </a:solidFill>
              </a:rPr>
              <a:t>- учебно-методического описания организации образовательного процесса (цель, содержание, технологии, формы обучения и/или  воспитания, мониторинг результативности, модели деятельности учащегося и педагога и т.п.);</a:t>
            </a:r>
          </a:p>
          <a:p>
            <a:pPr marL="0" indent="0" algn="just">
              <a:spcBef>
                <a:spcPts val="500"/>
              </a:spcBef>
              <a:buNone/>
            </a:pPr>
            <a:r>
              <a:rPr lang="ru-RU" sz="2400" kern="700" dirty="0" smtClean="0">
                <a:solidFill>
                  <a:schemeClr val="tx1"/>
                </a:solidFill>
              </a:rPr>
              <a:t>- описание необходимых и достаточных условий реализации данного продукта в практической деятельности;</a:t>
            </a:r>
          </a:p>
          <a:p>
            <a:pPr marL="0" indent="0" algn="just">
              <a:spcBef>
                <a:spcPts val="500"/>
              </a:spcBef>
              <a:buNone/>
            </a:pPr>
            <a:r>
              <a:rPr lang="ru-RU" sz="2400" kern="700" dirty="0" smtClean="0">
                <a:solidFill>
                  <a:schemeClr val="tx1"/>
                </a:solidFill>
              </a:rPr>
              <a:t>- комплекта нормативных и учебно-методических разработок, обеспечивающих реализацию образовательной практики (нормативный акт, методические рекомендации, учебно-методический комплекс, контрольно-измерительные материалы, учебник и т.д.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7962" y="348813"/>
            <a:ext cx="774259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11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77091"/>
            <a:ext cx="8596668" cy="60613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Пример продуктов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инновационной деятельности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809" y="883226"/>
            <a:ext cx="6883097" cy="6687467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1900" dirty="0" smtClean="0"/>
              <a:t>Реализация </a:t>
            </a:r>
            <a:r>
              <a:rPr lang="ru-RU" sz="1900" dirty="0"/>
              <a:t>программ внеурочной деятельности в организациях дополнительного образования / составители: С. А. Матвеева, Г. С. </a:t>
            </a:r>
            <a:r>
              <a:rPr lang="ru-RU" sz="1900" dirty="0" err="1"/>
              <a:t>Абибула</a:t>
            </a:r>
            <a:r>
              <a:rPr lang="ru-RU" sz="1900" dirty="0"/>
              <a:t>; под общей редакцией О. В. Петунина. – Кемерово : Издательство КРИПКиПРО, 2020. – 73 с. – ISBN 978-5-7148-0713-8. – Текст : непосредственный</a:t>
            </a:r>
          </a:p>
          <a:p>
            <a:pPr algn="just"/>
            <a:r>
              <a:rPr lang="ru-RU" sz="1900" dirty="0" smtClean="0"/>
              <a:t>Методологические </a:t>
            </a:r>
            <a:r>
              <a:rPr lang="ru-RU" sz="1900" dirty="0"/>
              <a:t>и организационно-педагогические подходы к развитию личности на основе формирования социально-педагогической безопасности индивида и актуализации адаптационного потенциала обучающихся : монография. – Кн. I. Проблемы актуального и ближайшего развития обучающихся в современном образовательном пространстве / </a:t>
            </a:r>
            <a:r>
              <a:rPr lang="ru-RU" sz="1900" dirty="0" err="1"/>
              <a:t>редкол</a:t>
            </a:r>
            <a:r>
              <a:rPr lang="ru-RU" sz="1900" dirty="0"/>
              <a:t>. : Н. П. </a:t>
            </a:r>
            <a:r>
              <a:rPr lang="ru-RU" sz="1900" dirty="0" err="1"/>
              <a:t>Абаскалова</a:t>
            </a:r>
            <a:r>
              <a:rPr lang="ru-RU" sz="1900" dirty="0"/>
              <a:t>, Э. М.  </a:t>
            </a:r>
            <a:r>
              <a:rPr lang="ru-RU" sz="1900" dirty="0" err="1"/>
              <a:t>Казин</a:t>
            </a:r>
            <a:r>
              <a:rPr lang="ru-RU" sz="1900" dirty="0"/>
              <a:t>, Н. Э. Касаткина и др. ; под науч. ред. Э. М. </a:t>
            </a:r>
            <a:r>
              <a:rPr lang="ru-RU" sz="1900" dirty="0" err="1"/>
              <a:t>Казина</a:t>
            </a:r>
            <a:r>
              <a:rPr lang="ru-RU" sz="1900" dirty="0"/>
              <a:t>. – Кемерово : Издательство КРИПКиПРО, 2020. – 178 с. – ISBN 978-5-7148-0709-1; ISBN 978-5-7148-0710-7 (кн. I). – Текст : непосредственный. </a:t>
            </a:r>
          </a:p>
          <a:p>
            <a:pPr algn="just"/>
            <a:r>
              <a:rPr lang="ru-RU" sz="1900" dirty="0" smtClean="0"/>
              <a:t>Методологические </a:t>
            </a:r>
            <a:r>
              <a:rPr lang="ru-RU" sz="1900" dirty="0"/>
              <a:t>и организационно-педагогические подходы к развитию личности на основе формирования социально-педагогической безопасности индивида и актуализации адаптационного потенциала обучающихся : монография. – Кн. II. Психолого-педагогические и медико-социальные аспекты развития обучающихся в онтогенезе / </a:t>
            </a:r>
            <a:r>
              <a:rPr lang="ru-RU" sz="1900" dirty="0" err="1"/>
              <a:t>редкол</a:t>
            </a:r>
            <a:r>
              <a:rPr lang="ru-RU" sz="1900" dirty="0"/>
              <a:t>. : Н. П. </a:t>
            </a:r>
            <a:r>
              <a:rPr lang="ru-RU" sz="1900" dirty="0" err="1"/>
              <a:t>Абаскалова</a:t>
            </a:r>
            <a:r>
              <a:rPr lang="ru-RU" sz="1900" dirty="0"/>
              <a:t>, Р. И. </a:t>
            </a:r>
            <a:r>
              <a:rPr lang="ru-RU" sz="1900" dirty="0" err="1"/>
              <a:t>Айзман</a:t>
            </a:r>
            <a:r>
              <a:rPr lang="ru-RU" sz="1900" dirty="0"/>
              <a:t>, Э. М.  </a:t>
            </a:r>
            <a:r>
              <a:rPr lang="ru-RU" sz="1900" dirty="0" err="1"/>
              <a:t>Казин</a:t>
            </a:r>
            <a:r>
              <a:rPr lang="ru-RU" sz="1900" dirty="0"/>
              <a:t>  и др. ; под науч. ред. Э. М. </a:t>
            </a:r>
            <a:r>
              <a:rPr lang="ru-RU" sz="1900" dirty="0" err="1"/>
              <a:t>Казина</a:t>
            </a:r>
            <a:r>
              <a:rPr lang="ru-RU" sz="1900" dirty="0"/>
              <a:t>. – Кемерово : Издательство КРИПКиПРО, 2021. – 433 с. – ISBN 978-5-7148-0709-1; ISBN 978-5-7148-0711-4 (кн. II). – Текст : непосредственный.</a:t>
            </a:r>
          </a:p>
          <a:p>
            <a:pPr algn="just"/>
            <a:r>
              <a:rPr lang="ru-RU" sz="1900" dirty="0" smtClean="0"/>
              <a:t>Организация </a:t>
            </a:r>
            <a:r>
              <a:rPr lang="ru-RU" sz="1900" dirty="0"/>
              <a:t>профессиональных проб и учебных практик на базе цифровой экспериментальной лаборатории : методические рекомендации / составители: Л. В. Никитина, Е. В. </a:t>
            </a:r>
            <a:r>
              <a:rPr lang="ru-RU" sz="1900" dirty="0" err="1"/>
              <a:t>Генер</a:t>
            </a:r>
            <a:r>
              <a:rPr lang="ru-RU" sz="1900" dirty="0"/>
              <a:t>, Л. В. </a:t>
            </a:r>
            <a:r>
              <a:rPr lang="ru-RU" sz="1900" dirty="0" err="1"/>
              <a:t>Костенюк</a:t>
            </a:r>
            <a:r>
              <a:rPr lang="ru-RU" sz="1900" dirty="0"/>
              <a:t>; под общей  редакцией Н. Э. Касаткиной. – Кемерово : Издательство КРИПКиПРО, 2021. – 70 с. –  ISBN 978-5-7148-0737-4. – Текст : непосредственный.</a:t>
            </a:r>
          </a:p>
          <a:p>
            <a:pPr algn="just"/>
            <a:r>
              <a:rPr lang="ru-RU" sz="1900" dirty="0" smtClean="0"/>
              <a:t>Организация </a:t>
            </a:r>
            <a:r>
              <a:rPr lang="ru-RU" sz="1900" dirty="0"/>
              <a:t>наставнической деятельности в процессе </a:t>
            </a:r>
            <a:r>
              <a:rPr lang="ru-RU" sz="1900" dirty="0" err="1"/>
              <a:t>постинтернатного</a:t>
            </a:r>
            <a:r>
              <a:rPr lang="ru-RU" sz="1900" dirty="0"/>
              <a:t> сопровождения выпускников детского дома : методические рекомендации / сост.: Н. А. Серова; под редакцией Л. М. </a:t>
            </a:r>
            <a:r>
              <a:rPr lang="ru-RU" sz="1900" dirty="0" err="1"/>
              <a:t>Булдыгиной</a:t>
            </a:r>
            <a:r>
              <a:rPr lang="ru-RU" sz="1900" dirty="0"/>
              <a:t>. – Кемерово : Изд-во КРИПКиПРО, 2020.  – 66 с. – Текст: электронный.</a:t>
            </a:r>
          </a:p>
          <a:p>
            <a:pPr algn="just"/>
            <a:r>
              <a:rPr lang="ru-RU" sz="1900" dirty="0" smtClean="0"/>
              <a:t>Формирование </a:t>
            </a:r>
            <a:r>
              <a:rPr lang="ru-RU" sz="1900" dirty="0"/>
              <a:t>этнической идентичности учащихся в учреждениях дополнительного образования : методические материалы / составитель И. В. Афанасьева. – Кемерово : Издательство КРИПКиПРО, 2021. – 70 с. –  ISBN 978-5-7148-0735-0. – Текст : непосредственный.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2EC4E-952B-44F9-83D9-91750D09B70B}" type="slidenum">
              <a:rPr lang="ru-RU" smtClean="0"/>
              <a:t>8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9879" y="4489386"/>
            <a:ext cx="1437826" cy="19171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2459" y="3287784"/>
            <a:ext cx="1319939" cy="175991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9940" y="4054044"/>
            <a:ext cx="1391039" cy="198731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5939" y="689951"/>
            <a:ext cx="1342281" cy="191766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63986" y="1085546"/>
            <a:ext cx="1420031" cy="20287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06267" y="1310399"/>
            <a:ext cx="1241716" cy="180388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95540" y="2607611"/>
            <a:ext cx="1310299" cy="18719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47983" y="275387"/>
            <a:ext cx="774259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84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980156" cy="630621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Нормативно-правовые документы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376856"/>
            <a:ext cx="10940926" cy="5339254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Федеральный </a:t>
            </a:r>
            <a:r>
              <a:rPr lang="ru-RU" dirty="0">
                <a:solidFill>
                  <a:schemeClr val="tx1"/>
                </a:solidFill>
              </a:rPr>
              <a:t>закон от 29.12.2012 № 273-ФЗ (ред. от 24.04.2020) «Об образовании в Российской Федерации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  <a:endParaRPr lang="ru-RU" dirty="0">
              <a:solidFill>
                <a:schemeClr val="tx1"/>
              </a:solidFill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Закон </a:t>
            </a:r>
            <a:r>
              <a:rPr lang="ru-RU" dirty="0">
                <a:solidFill>
                  <a:schemeClr val="tx1"/>
                </a:solidFill>
              </a:rPr>
              <a:t>Кемеровской области – Кузбасса от 05 июля 2013 года № 86-ОЗ «Об образовании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  <a:endParaRPr lang="ru-RU" dirty="0">
              <a:solidFill>
                <a:schemeClr val="tx1"/>
              </a:solidFill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Положение </a:t>
            </a:r>
            <a:r>
              <a:rPr lang="ru-RU" dirty="0">
                <a:solidFill>
                  <a:schemeClr val="tx1"/>
                </a:solidFill>
              </a:rPr>
              <a:t>о порядке признания организаций, осуществляющих образовательную деятельность, и иных действующих в сфере образования организаций, а также их объединений, находящихся на территории Кемеровской области, региональными инновационными площадками (утверждено Постановлением Коллегии Администрации Кемеровской области от «16» января 2014 г. № 9</a:t>
            </a:r>
            <a:r>
              <a:rPr lang="ru-RU" dirty="0" smtClean="0">
                <a:solidFill>
                  <a:schemeClr val="tx1"/>
                </a:solidFill>
              </a:rPr>
              <a:t>)</a:t>
            </a:r>
            <a:endParaRPr lang="ru-RU" dirty="0">
              <a:solidFill>
                <a:schemeClr val="tx1"/>
              </a:solidFill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Положение </a:t>
            </a:r>
            <a:r>
              <a:rPr lang="ru-RU" dirty="0">
                <a:solidFill>
                  <a:schemeClr val="tx1"/>
                </a:solidFill>
              </a:rPr>
              <a:t>о порядке </a:t>
            </a:r>
            <a:r>
              <a:rPr lang="ru-RU" dirty="0" smtClean="0">
                <a:solidFill>
                  <a:schemeClr val="tx1"/>
                </a:solidFill>
              </a:rPr>
              <a:t>представления документов на признание образовательной организации региональной инновационной площадкой и осуществления ее деятельности </a:t>
            </a:r>
            <a:r>
              <a:rPr lang="ru-RU" dirty="0">
                <a:solidFill>
                  <a:schemeClr val="tx1"/>
                </a:solidFill>
              </a:rPr>
              <a:t>КРИПКиПРО </a:t>
            </a:r>
            <a:r>
              <a:rPr lang="ru-RU" dirty="0" smtClean="0">
                <a:solidFill>
                  <a:schemeClr val="tx1"/>
                </a:solidFill>
              </a:rPr>
              <a:t>от </a:t>
            </a:r>
            <a:r>
              <a:rPr lang="ru-RU" dirty="0">
                <a:solidFill>
                  <a:schemeClr val="tx1"/>
                </a:solidFill>
              </a:rPr>
              <a:t>03.02.2014 г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Положение </a:t>
            </a:r>
            <a:r>
              <a:rPr lang="ru-RU" dirty="0">
                <a:solidFill>
                  <a:schemeClr val="tx1"/>
                </a:solidFill>
              </a:rPr>
              <a:t>о координационном совете по инновационной и экспериментальной деятельности КРИПКиПРО от 03.02.2014 г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Положение </a:t>
            </a:r>
            <a:r>
              <a:rPr lang="ru-RU" dirty="0">
                <a:solidFill>
                  <a:schemeClr val="tx1"/>
                </a:solidFill>
              </a:rPr>
              <a:t>о научном консультанте направления инновационной деятельности КРИПКиПРО 03.02.2014 г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2EC4E-952B-44F9-83D9-91750D09B70B}" type="slidenum">
              <a:rPr lang="ru-RU" smtClean="0"/>
              <a:t>9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7902" y="411093"/>
            <a:ext cx="774259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2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4632</TotalTime>
  <Words>1952</Words>
  <Application>Microsoft Office PowerPoint</Application>
  <PresentationFormat>Широкоэкранный</PresentationFormat>
  <Paragraphs>106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Rubik</vt:lpstr>
      <vt:lpstr>Times New Roman</vt:lpstr>
      <vt:lpstr>Wingdings</vt:lpstr>
      <vt:lpstr>Тема Office</vt:lpstr>
      <vt:lpstr>Вебинар «Подготовка документов образовательной организацией на признание ее региональной инновационной площадкой»  Татьяна Ивановна Варова, заведующая лабораторией научно-методического сопровождения инновационной и экспериментальной деятельности в образовании КРИПКиПРО </vt:lpstr>
      <vt:lpstr>Вопросы</vt:lpstr>
      <vt:lpstr>Инновационная деятельность </vt:lpstr>
      <vt:lpstr>Инновационная деятельность </vt:lpstr>
      <vt:lpstr>Новшество и нововведение </vt:lpstr>
      <vt:lpstr>Инновация = продукт </vt:lpstr>
      <vt:lpstr>Инновационный продукт</vt:lpstr>
      <vt:lpstr>Пример продуктов инновационной деятельности</vt:lpstr>
      <vt:lpstr>Нормативно-правовые документы</vt:lpstr>
      <vt:lpstr>Направления инновационной деятельности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Полезные ссылки</vt:lpstr>
      <vt:lpstr>Инновационный проект включает </vt:lpstr>
      <vt:lpstr>Сроки предоставления документов</vt:lpstr>
      <vt:lpstr>Предложение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Юрьевна</dc:creator>
  <cp:lastModifiedBy>Stasyanba</cp:lastModifiedBy>
  <cp:revision>407</cp:revision>
  <dcterms:created xsi:type="dcterms:W3CDTF">2021-01-16T01:21:46Z</dcterms:created>
  <dcterms:modified xsi:type="dcterms:W3CDTF">2022-04-28T06:58:08Z</dcterms:modified>
</cp:coreProperties>
</file>