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2" r:id="rId3"/>
    <p:sldId id="275" r:id="rId4"/>
    <p:sldId id="257" r:id="rId5"/>
    <p:sldId id="267" r:id="rId6"/>
    <p:sldId id="277" r:id="rId7"/>
    <p:sldId id="260" r:id="rId8"/>
    <p:sldId id="269" r:id="rId9"/>
    <p:sldId id="271" r:id="rId10"/>
    <p:sldId id="268" r:id="rId11"/>
    <p:sldId id="276" r:id="rId12"/>
    <p:sldId id="259" r:id="rId13"/>
    <p:sldId id="270" r:id="rId14"/>
    <p:sldId id="261" r:id="rId15"/>
    <p:sldId id="264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6600"/>
    <a:srgbClr val="211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E31-35A5-4502-967A-21DFE3ED1790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964A9-33B8-49C7-9341-D196017EE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03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9645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C4B628-025B-449F-B59B-E3D6D3884E31}" type="slidenum">
              <a:rPr lang="ru-RU" altLang="ru-RU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2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46125"/>
            <a:ext cx="6629400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184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58A456-7CBC-4884-B567-EEB85D0F5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854" y="567733"/>
            <a:ext cx="891914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2165157E-50CC-4E45-8968-57D68E48F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854" y="3047408"/>
            <a:ext cx="891914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749C91-6A61-4C86-9B00-7F874226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6BFAD6-F077-4C78-AE1A-F6CAC8DA8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13A9D6D-A747-4111-AD0B-67DA3CC8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3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0F80D0-1040-4FA2-9A85-5B26F971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43FB7B5-CDB6-4FA4-A294-9B66AB32E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E7416FF-D1A7-475F-BFFC-D5AACB1C7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390257-EB1E-4A61-92DA-46083357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B07AF5-EF15-41F2-A8E3-8B57B5FE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4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421A17A-1E1E-432E-9FAF-9BF9FB13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D4C681-E9F2-403A-8164-84823F1C2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6E7454B-FD94-4559-BBEB-EC011180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55DA28-85D6-4832-BD2A-A9C9B773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4A9CA2-AF9E-4772-8762-359844AA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31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75031E-47F3-4DD1-8A77-DC4D87901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620B18-C3B8-44F5-B292-1267E2FD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B19C3A-5C03-4CCC-B5A4-EF92B32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212FFE-FDF4-475C-86CD-110F2C5F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4BD52C-D1D1-4BDD-A613-EB16C8F1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18DAD4-61BD-496C-BEBB-8E1048BD7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1" y="576263"/>
            <a:ext cx="9668657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41D0C06-CC33-46E2-AA24-E4B20BAD4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851" y="3455988"/>
            <a:ext cx="9668657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331AB5-ACBB-4EAE-9FB2-FDA8C5C02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F7BB453-0988-41B3-B093-AC22553A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491CAD-F95B-4501-BA99-D4DF1D52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53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096D3-88B7-4C8A-8F86-E53CBED8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1F95EEC-07C7-4316-860B-7D3F3597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579" y="1825625"/>
            <a:ext cx="5382718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EED983F-C53B-425E-A1FA-570BE1D8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199" y="1825625"/>
            <a:ext cx="55313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F3443A-EA6E-4D0A-A856-BF2E8A52C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BDAEB2-CE53-4F3B-8B5F-4694F8ABE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6ECFF1B-E47B-4A37-B9C6-ED3F51FA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9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96C524-9CFF-434D-9180-F4A0F108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6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D12A0E-090B-40CF-ACF9-C9642CB60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996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850B3D2-E438-4201-8716-3290459C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6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05DAFCE-3A2E-4E60-94AA-358BD079F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0238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E9649B2-EE9F-4E03-B6B7-B17B470CD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0238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53FFF77-AD5B-49F2-9EC9-23057E22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CF1DB13-457D-4DF6-9026-E7A92064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AE5B1DC-9D7C-4EA2-BDC0-1372A36B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565413-174F-4D4F-AFC3-6848540DE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F334618-EABB-4424-ACD8-60C108DA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C89B88E-8B49-4BFC-AC96-63E0130B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D559DCC-05C8-4511-9C27-F00ACECC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2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29FBB8E-F030-46E4-BA7D-692F639A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BC5CC19-CEF2-4620-A875-60DFFFF0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DC2D8BE-628A-4CF4-9F7C-7268B5F2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90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BBD26-2326-41AF-8C05-13E0D178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2854931-500B-4B0D-91EE-DACDB72D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790A09E-7E3A-4B75-9C7E-BF50EFC185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F77F89-39E5-46BF-91CD-46789F28E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75C09F-68DB-42F5-87D6-3AF7A24B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941917-0A56-4F5D-86C8-AF49253A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8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F815F93-9B03-48E1-92DE-8DB279F8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EC3781C-F64B-4DCB-AAC0-37ACDDBB9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EC8AA1A-D204-48E7-AB7B-09F6C2A5D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92465F-B80A-49A6-85B3-A387AB0B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2FD1B2F-035D-48DC-BE5B-20A6BAA84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0D0E67-8783-4C27-B33E-E3E683DF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0C08EE-4963-4D32-8724-7C9B99BB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94" y="365125"/>
            <a:ext cx="11063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4C4A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CB1340-CE77-41F9-86C8-6091D95C0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594" y="1825625"/>
            <a:ext cx="110639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9EF48D9-73A3-4709-848A-2F00FB93F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EADDB-4476-4545-A49B-227514D906AD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C9369BA-5EF8-4434-8B6E-CD45E74F7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D64141-E6B1-408D-AD00-573C4FC1A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15F76-B29A-4810-92B8-847B819704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7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7976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q.foto.radikal.ru/0702/60f9098bf669.png" TargetMode="External"/><Relationship Id="rId7" Type="http://schemas.openxmlformats.org/officeDocument/2006/relationships/hyperlink" Target="http://i.foto.radikal.ru/0611/0f708c21b9eft.jpg" TargetMode="External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hyperlink" Target="http://bastilia.ru/luna/appendix/prikid/images/devki.jpg" TargetMode="External"/><Relationship Id="rId5" Type="http://schemas.openxmlformats.org/officeDocument/2006/relationships/hyperlink" Target="http://multjashki.net/img_kadr/vintik.i.shpuntik.veselye.mastera.avi.image6.jpg" TargetMode="Externa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hyperlink" Target="http://31.dou-krkam.edusite.ru/images/1_124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chool20@rikt.ru" TargetMode="External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Relationship Id="rId9" Type="http://schemas.openxmlformats.org/officeDocument/2006/relationships/image" Target="../media/image4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313" y="911819"/>
            <a:ext cx="112378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latin typeface="Georgia" panose="02040502050405020303" pitchFamily="18" charset="0"/>
                <a:ea typeface="Times New Roman"/>
                <a:cs typeface="Andalus" pitchFamily="18" charset="-78"/>
              </a:rPr>
              <a:t>Оценка образовательных результатов обучающихся в начальной школе в лицее 20 г. Междуреченска с использованием ресурсов ВСОКО</a:t>
            </a:r>
            <a:endParaRPr lang="ru-RU" sz="40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900igr.net/up/datai/175801/0011-011-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5851"/>
            <a:ext cx="3684104" cy="181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3234" y="3882888"/>
            <a:ext cx="5994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Л.А. Пугачева, зам. директора по УВР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Лицей №20, г. Междуреченск</a:t>
            </a:r>
          </a:p>
        </p:txBody>
      </p:sp>
    </p:spTree>
    <p:extLst>
      <p:ext uri="{BB962C8B-B14F-4D97-AF65-F5344CB8AC3E}">
        <p14:creationId xmlns:p14="http://schemas.microsoft.com/office/powerpoint/2010/main" val="4889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иугольник 6"/>
          <p:cNvSpPr/>
          <p:nvPr/>
        </p:nvSpPr>
        <p:spPr>
          <a:xfrm>
            <a:off x="178904" y="245818"/>
            <a:ext cx="9303027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Интеллектуальные модули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" y="1098144"/>
            <a:ext cx="2428205" cy="1968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2 набор 2010 -\Фото 1 класс\обр. модуль 1\IMG_3739.jpg"/>
          <p:cNvPicPr>
            <a:picLocks noChangeAspect="1" noChangeArrowheads="1"/>
          </p:cNvPicPr>
          <p:nvPr/>
        </p:nvPicPr>
        <p:blipFill rotWithShape="1"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3563" r="2233" b="3007"/>
          <a:stretch/>
        </p:blipFill>
        <p:spPr bwMode="auto">
          <a:xfrm>
            <a:off x="139615" y="3145675"/>
            <a:ext cx="2440577" cy="175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t="4040" r="2356" b="5196"/>
          <a:stretch/>
        </p:blipFill>
        <p:spPr bwMode="auto">
          <a:xfrm>
            <a:off x="139615" y="5004513"/>
            <a:ext cx="2440577" cy="1753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21761" y="992128"/>
            <a:ext cx="64487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Введение  волшебных линеечек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Введение отметки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Оценка пересказа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Оценка творческих работ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Оценка своих возможностей и планирование результатов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Оценка запланированных результатов</a:t>
            </a:r>
          </a:p>
          <a:p>
            <a:pPr algn="just">
              <a:lnSpc>
                <a:spcPct val="150000"/>
              </a:lnSpc>
            </a:pPr>
            <a:endParaRPr lang="ru-RU" sz="2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70511" y="5376877"/>
            <a:ext cx="87214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Интеллектуальные модули – это организованная групповая работа, где ученики получают первоначальных знания и опыт оценивания и </a:t>
            </a:r>
            <a:r>
              <a:rPr lang="ru-RU" sz="2200" b="1" dirty="0" err="1" smtClean="0">
                <a:solidFill>
                  <a:srgbClr val="006600"/>
                </a:solidFill>
                <a:latin typeface="Georgia" panose="02040502050405020303" pitchFamily="18" charset="0"/>
              </a:rPr>
              <a:t>самооценивания</a:t>
            </a:r>
            <a:endParaRPr lang="ru-RU" sz="22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pic>
        <p:nvPicPr>
          <p:cNvPr id="26" name="Picture 3" descr="F:\МО для Кемерова\фото от Булатовой\1 класс 3 модуль\DSC002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93" y="2909568"/>
            <a:ext cx="2790052" cy="222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F:\МО для Кемерова\фото от Булатовой\1 класс 3 модуль\DSC003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693" y="894242"/>
            <a:ext cx="2876307" cy="183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http://cdt.prionego.ru/wp-content/uploads/2019/12/AdobeStock_71788144-1024x1024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761" y="5376877"/>
            <a:ext cx="1316239" cy="13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q.foto.radikal.ru/0702/60f9098bf669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1" y="1643063"/>
            <a:ext cx="4205816" cy="327660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олилиния 3"/>
          <p:cNvSpPr/>
          <p:nvPr/>
        </p:nvSpPr>
        <p:spPr>
          <a:xfrm>
            <a:off x="7334251" y="3929063"/>
            <a:ext cx="508000" cy="914400"/>
          </a:xfrm>
          <a:custGeom>
            <a:avLst/>
            <a:gdLst>
              <a:gd name="connsiteX0" fmla="*/ 254908 w 364636"/>
              <a:gd name="connsiteY0" fmla="*/ 118872 h 736545"/>
              <a:gd name="connsiteX1" fmla="*/ 282340 w 364636"/>
              <a:gd name="connsiteY1" fmla="*/ 173736 h 736545"/>
              <a:gd name="connsiteX2" fmla="*/ 318916 w 364636"/>
              <a:gd name="connsiteY2" fmla="*/ 246888 h 736545"/>
              <a:gd name="connsiteX3" fmla="*/ 337204 w 364636"/>
              <a:gd name="connsiteY3" fmla="*/ 283464 h 736545"/>
              <a:gd name="connsiteX4" fmla="*/ 346348 w 364636"/>
              <a:gd name="connsiteY4" fmla="*/ 329184 h 736545"/>
              <a:gd name="connsiteX5" fmla="*/ 355492 w 364636"/>
              <a:gd name="connsiteY5" fmla="*/ 356616 h 736545"/>
              <a:gd name="connsiteX6" fmla="*/ 337204 w 364636"/>
              <a:gd name="connsiteY6" fmla="*/ 493776 h 736545"/>
              <a:gd name="connsiteX7" fmla="*/ 318916 w 364636"/>
              <a:gd name="connsiteY7" fmla="*/ 521208 h 736545"/>
              <a:gd name="connsiteX8" fmla="*/ 282340 w 364636"/>
              <a:gd name="connsiteY8" fmla="*/ 548640 h 736545"/>
              <a:gd name="connsiteX9" fmla="*/ 245764 w 364636"/>
              <a:gd name="connsiteY9" fmla="*/ 612648 h 736545"/>
              <a:gd name="connsiteX10" fmla="*/ 200044 w 364636"/>
              <a:gd name="connsiteY10" fmla="*/ 676656 h 736545"/>
              <a:gd name="connsiteX11" fmla="*/ 172612 w 364636"/>
              <a:gd name="connsiteY11" fmla="*/ 685800 h 736545"/>
              <a:gd name="connsiteX12" fmla="*/ 126892 w 364636"/>
              <a:gd name="connsiteY12" fmla="*/ 630936 h 736545"/>
              <a:gd name="connsiteX13" fmla="*/ 90316 w 364636"/>
              <a:gd name="connsiteY13" fmla="*/ 576072 h 736545"/>
              <a:gd name="connsiteX14" fmla="*/ 72028 w 364636"/>
              <a:gd name="connsiteY14" fmla="*/ 548640 h 736545"/>
              <a:gd name="connsiteX15" fmla="*/ 81172 w 364636"/>
              <a:gd name="connsiteY15" fmla="*/ 484632 h 736545"/>
              <a:gd name="connsiteX16" fmla="*/ 126892 w 364636"/>
              <a:gd name="connsiteY16" fmla="*/ 429768 h 736545"/>
              <a:gd name="connsiteX17" fmla="*/ 136036 w 364636"/>
              <a:gd name="connsiteY17" fmla="*/ 402336 h 736545"/>
              <a:gd name="connsiteX18" fmla="*/ 126892 w 364636"/>
              <a:gd name="connsiteY18" fmla="*/ 338328 h 736545"/>
              <a:gd name="connsiteX19" fmla="*/ 99460 w 364636"/>
              <a:gd name="connsiteY19" fmla="*/ 283464 h 736545"/>
              <a:gd name="connsiteX20" fmla="*/ 44596 w 364636"/>
              <a:gd name="connsiteY20" fmla="*/ 256032 h 736545"/>
              <a:gd name="connsiteX21" fmla="*/ 35452 w 364636"/>
              <a:gd name="connsiteY21" fmla="*/ 228600 h 736545"/>
              <a:gd name="connsiteX22" fmla="*/ 8020 w 364636"/>
              <a:gd name="connsiteY22" fmla="*/ 173736 h 736545"/>
              <a:gd name="connsiteX23" fmla="*/ 17164 w 364636"/>
              <a:gd name="connsiteY23" fmla="*/ 118872 h 736545"/>
              <a:gd name="connsiteX24" fmla="*/ 53740 w 364636"/>
              <a:gd name="connsiteY24" fmla="*/ 54864 h 736545"/>
              <a:gd name="connsiteX25" fmla="*/ 108604 w 364636"/>
              <a:gd name="connsiteY25" fmla="*/ 0 h 736545"/>
              <a:gd name="connsiteX26" fmla="*/ 136036 w 364636"/>
              <a:gd name="connsiteY26" fmla="*/ 9144 h 736545"/>
              <a:gd name="connsiteX27" fmla="*/ 172612 w 364636"/>
              <a:gd name="connsiteY27" fmla="*/ 54864 h 736545"/>
              <a:gd name="connsiteX28" fmla="*/ 364636 w 364636"/>
              <a:gd name="connsiteY28" fmla="*/ 64008 h 736545"/>
              <a:gd name="connsiteX29" fmla="*/ 328060 w 364636"/>
              <a:gd name="connsiteY29" fmla="*/ 118872 h 736545"/>
              <a:gd name="connsiteX30" fmla="*/ 318916 w 364636"/>
              <a:gd name="connsiteY30" fmla="*/ 155448 h 736545"/>
              <a:gd name="connsiteX31" fmla="*/ 291484 w 364636"/>
              <a:gd name="connsiteY31" fmla="*/ 192024 h 736545"/>
              <a:gd name="connsiteX32" fmla="*/ 282340 w 364636"/>
              <a:gd name="connsiteY32" fmla="*/ 182880 h 73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4636" h="736545">
                <a:moveTo>
                  <a:pt x="254908" y="118872"/>
                </a:moveTo>
                <a:cubicBezTo>
                  <a:pt x="273450" y="174497"/>
                  <a:pt x="251953" y="118026"/>
                  <a:pt x="282340" y="173736"/>
                </a:cubicBezTo>
                <a:cubicBezTo>
                  <a:pt x="295395" y="197669"/>
                  <a:pt x="306724" y="222504"/>
                  <a:pt x="318916" y="246888"/>
                </a:cubicBezTo>
                <a:lnTo>
                  <a:pt x="337204" y="283464"/>
                </a:lnTo>
                <a:cubicBezTo>
                  <a:pt x="340252" y="298704"/>
                  <a:pt x="342579" y="314106"/>
                  <a:pt x="346348" y="329184"/>
                </a:cubicBezTo>
                <a:cubicBezTo>
                  <a:pt x="348686" y="338535"/>
                  <a:pt x="355492" y="346977"/>
                  <a:pt x="355492" y="356616"/>
                </a:cubicBezTo>
                <a:cubicBezTo>
                  <a:pt x="355492" y="377045"/>
                  <a:pt x="355343" y="457498"/>
                  <a:pt x="337204" y="493776"/>
                </a:cubicBezTo>
                <a:cubicBezTo>
                  <a:pt x="332289" y="503606"/>
                  <a:pt x="326687" y="513437"/>
                  <a:pt x="318916" y="521208"/>
                </a:cubicBezTo>
                <a:cubicBezTo>
                  <a:pt x="308140" y="531984"/>
                  <a:pt x="294532" y="539496"/>
                  <a:pt x="282340" y="548640"/>
                </a:cubicBezTo>
                <a:cubicBezTo>
                  <a:pt x="227075" y="659169"/>
                  <a:pt x="297462" y="522176"/>
                  <a:pt x="245764" y="612648"/>
                </a:cubicBezTo>
                <a:cubicBezTo>
                  <a:pt x="228161" y="643453"/>
                  <a:pt x="230978" y="656033"/>
                  <a:pt x="200044" y="676656"/>
                </a:cubicBezTo>
                <a:cubicBezTo>
                  <a:pt x="192024" y="682003"/>
                  <a:pt x="181756" y="682752"/>
                  <a:pt x="172612" y="685800"/>
                </a:cubicBezTo>
                <a:cubicBezTo>
                  <a:pt x="107262" y="587775"/>
                  <a:pt x="209032" y="736545"/>
                  <a:pt x="126892" y="630936"/>
                </a:cubicBezTo>
                <a:cubicBezTo>
                  <a:pt x="113398" y="613586"/>
                  <a:pt x="102508" y="594360"/>
                  <a:pt x="90316" y="576072"/>
                </a:cubicBezTo>
                <a:lnTo>
                  <a:pt x="72028" y="548640"/>
                </a:lnTo>
                <a:cubicBezTo>
                  <a:pt x="75076" y="527304"/>
                  <a:pt x="74979" y="505276"/>
                  <a:pt x="81172" y="484632"/>
                </a:cubicBezTo>
                <a:cubicBezTo>
                  <a:pt x="86628" y="466445"/>
                  <a:pt x="115229" y="441431"/>
                  <a:pt x="126892" y="429768"/>
                </a:cubicBezTo>
                <a:cubicBezTo>
                  <a:pt x="129940" y="420624"/>
                  <a:pt x="136036" y="411975"/>
                  <a:pt x="136036" y="402336"/>
                </a:cubicBezTo>
                <a:cubicBezTo>
                  <a:pt x="136036" y="380783"/>
                  <a:pt x="131119" y="359462"/>
                  <a:pt x="126892" y="338328"/>
                </a:cubicBezTo>
                <a:cubicBezTo>
                  <a:pt x="123173" y="319735"/>
                  <a:pt x="112946" y="296950"/>
                  <a:pt x="99460" y="283464"/>
                </a:cubicBezTo>
                <a:cubicBezTo>
                  <a:pt x="81734" y="265738"/>
                  <a:pt x="66907" y="263469"/>
                  <a:pt x="44596" y="256032"/>
                </a:cubicBezTo>
                <a:cubicBezTo>
                  <a:pt x="41548" y="246888"/>
                  <a:pt x="39763" y="237221"/>
                  <a:pt x="35452" y="228600"/>
                </a:cubicBezTo>
                <a:cubicBezTo>
                  <a:pt x="0" y="157696"/>
                  <a:pt x="31004" y="242687"/>
                  <a:pt x="8020" y="173736"/>
                </a:cubicBezTo>
                <a:cubicBezTo>
                  <a:pt x="11068" y="155448"/>
                  <a:pt x="11836" y="136630"/>
                  <a:pt x="17164" y="118872"/>
                </a:cubicBezTo>
                <a:cubicBezTo>
                  <a:pt x="20913" y="106375"/>
                  <a:pt x="43575" y="66300"/>
                  <a:pt x="53740" y="54864"/>
                </a:cubicBezTo>
                <a:cubicBezTo>
                  <a:pt x="70923" y="35534"/>
                  <a:pt x="108604" y="0"/>
                  <a:pt x="108604" y="0"/>
                </a:cubicBezTo>
                <a:cubicBezTo>
                  <a:pt x="117748" y="3048"/>
                  <a:pt x="129220" y="2328"/>
                  <a:pt x="136036" y="9144"/>
                </a:cubicBezTo>
                <a:cubicBezTo>
                  <a:pt x="158251" y="31359"/>
                  <a:pt x="126219" y="49065"/>
                  <a:pt x="172612" y="54864"/>
                </a:cubicBezTo>
                <a:cubicBezTo>
                  <a:pt x="236198" y="62812"/>
                  <a:pt x="300628" y="60960"/>
                  <a:pt x="364636" y="64008"/>
                </a:cubicBezTo>
                <a:cubicBezTo>
                  <a:pt x="352444" y="82296"/>
                  <a:pt x="333391" y="97549"/>
                  <a:pt x="328060" y="118872"/>
                </a:cubicBezTo>
                <a:cubicBezTo>
                  <a:pt x="325012" y="131064"/>
                  <a:pt x="325887" y="144991"/>
                  <a:pt x="318916" y="155448"/>
                </a:cubicBezTo>
                <a:cubicBezTo>
                  <a:pt x="286412" y="204204"/>
                  <a:pt x="291484" y="147721"/>
                  <a:pt x="291484" y="192024"/>
                </a:cubicBezTo>
                <a:lnTo>
                  <a:pt x="282340" y="182880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8" name="Picture 2" descr="Картинка 2 из 150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3286125"/>
            <a:ext cx="2952749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Картинка 28 из 2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1" y="285750"/>
            <a:ext cx="2008716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Картинка 83 из 105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1333" b="-1334"/>
          <a:stretch>
            <a:fillRect/>
          </a:stretch>
        </p:blipFill>
        <p:spPr bwMode="auto">
          <a:xfrm>
            <a:off x="9810751" y="4286250"/>
            <a:ext cx="1860549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Картинка 42 из 6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3" y="38103"/>
            <a:ext cx="1720849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2667002" y="3"/>
            <a:ext cx="4095751" cy="1285875"/>
          </a:xfrm>
          <a:prstGeom prst="wedgeEllipseCallout">
            <a:avLst>
              <a:gd name="adj1" fmla="val -62577"/>
              <a:gd name="adj2" fmla="val 53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Замечательно!  Похож на настоящего!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048500" y="214313"/>
            <a:ext cx="2819400" cy="785812"/>
          </a:xfrm>
          <a:prstGeom prst="wedgeRoundRectCallout">
            <a:avLst>
              <a:gd name="adj1" fmla="val 40667"/>
              <a:gd name="adj2" fmla="val 76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Плохо! Мало красного!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7810502" y="3000375"/>
            <a:ext cx="4381500" cy="1143000"/>
          </a:xfrm>
          <a:prstGeom prst="wedgeEllipseCallout">
            <a:avLst>
              <a:gd name="adj1" fmla="val -17778"/>
              <a:gd name="adj2" fmla="val 836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Молодец! Хорошо потрудился!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556001" y="5257800"/>
            <a:ext cx="3778251" cy="742950"/>
          </a:xfrm>
          <a:prstGeom prst="wedgeRoundRectCallout">
            <a:avLst>
              <a:gd name="adj1" fmla="val -73774"/>
              <a:gd name="adj2" fmla="val -1121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prstClr val="white"/>
                </a:solidFill>
              </a:rPr>
              <a:t>Безобразно! Грязное пятно!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1800" y="6165850"/>
            <a:ext cx="9313333" cy="5286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smtClean="0">
                <a:solidFill>
                  <a:srgbClr val="FFFFFF"/>
                </a:solidFill>
                <a:latin typeface="Calibri" pitchFamily="34" charset="0"/>
              </a:rPr>
              <a:t>Задание: Нарисовать  волшебного  зайца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6727034" y="4917284"/>
            <a:ext cx="928687" cy="66675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F:\МО для Кемерова\фото от Деевой\IMG_3736.jpg"/>
          <p:cNvPicPr>
            <a:picLocks noChangeAspect="1" noChangeArrowheads="1"/>
          </p:cNvPicPr>
          <p:nvPr/>
        </p:nvPicPr>
        <p:blipFill rotWithShape="1">
          <a:blip r:embed="rId2" cstate="print">
            <a:lum bright="16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5"/>
          <a:stretch/>
        </p:blipFill>
        <p:spPr>
          <a:xfrm>
            <a:off x="8759408" y="446893"/>
            <a:ext cx="2508140" cy="1716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ятиугольник 1"/>
          <p:cNvSpPr/>
          <p:nvPr/>
        </p:nvSpPr>
        <p:spPr>
          <a:xfrm>
            <a:off x="119269" y="245818"/>
            <a:ext cx="9064487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1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Результаты внедрения системы оценки</a:t>
            </a:r>
            <a:endParaRPr lang="ru-RU" sz="31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https://lh5.googleusercontent.com/lDFRBwNzOJju2geeYJVR3-F3xKvG6L65nldMeOd6TksGFjvE5Ed1VmbqgQyk3U4XFVILFteyM2MBSAsEtW_m3VVd-VboEOhubZy2b8IP84AGY9xI4UrjYi80LhO8Hap2Gqiztv_Lws0fftQok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12368"/>
          <a:stretch/>
        </p:blipFill>
        <p:spPr bwMode="auto">
          <a:xfrm>
            <a:off x="0" y="1001192"/>
            <a:ext cx="3989360" cy="266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2 набор 2010 -\Фото 2 кл\2-Б сентябрь модуль\IMG_4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156" y="2306738"/>
            <a:ext cx="2521392" cy="209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37061" y="1952795"/>
            <a:ext cx="5570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Отношения между учителем и учеником основаны на сотрудничестве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12" name="Picture 2" descr="E:\МО для Кемерова\фото 2-Б\IMG_51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5879"/>
          <a:stretch>
            <a:fillRect/>
          </a:stretch>
        </p:blipFill>
        <p:spPr bwMode="auto">
          <a:xfrm>
            <a:off x="8821964" y="4551388"/>
            <a:ext cx="2445584" cy="1848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2167" y="2999983"/>
            <a:ext cx="5380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Оценка перестаёт быть орудием давления на ученика 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938" y="3915655"/>
            <a:ext cx="8430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Ответственность за оценку несут  обе стороны (учитель и ученик), это обоюдное решение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614" y="4716306"/>
            <a:ext cx="83371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Учитель становится наставником, экспертом, которого уважают дети, прислушиваются к его мнению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У ученика формируется ответственное рефлексивное отношение к собственной учебной деятельности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25287" y="245818"/>
            <a:ext cx="11264348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Трудности при внедрении системы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 descr="https://st.depositphotos.com/2074779/2669/i/380/depositphotos_26693345-stock-photo-green-choic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4" y="1725314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39548" y="1484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9964" y="4836982"/>
            <a:ext cx="685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Необходимость разъяснительной работы  с родителями  о новой оценочной системе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9965" y="1484243"/>
            <a:ext cx="6983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Необходимость постоянной  системной творческой деятельности  всех педагогов по разработке и введению в практику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параметров и критериев оценивания </a:t>
            </a: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деятельности учащихся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3703" y="3243517"/>
            <a:ext cx="6983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Формирование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общих </a:t>
            </a: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подходов к оцениванию в начальной и основной школе   для обеспечения преемственности между  разными ступенями образования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7103" y="205019"/>
            <a:ext cx="9378071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Материалы для тиражирования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5164" y="1128454"/>
            <a:ext cx="11098695" cy="10734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7999" y="1168210"/>
            <a:ext cx="109429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Материалы региональных и  городских  семинаров («Основные задачи организации внеурочной деятельности, воспитания и социализации обучающихся в начальной и основной школе»,  «Формирование оценочной деятельности в условиях ФГОС</a:t>
            </a: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» и др.)</a:t>
            </a:r>
            <a:endParaRPr lang="ru-RU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583" y="2354282"/>
            <a:ext cx="10840276" cy="720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66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Положение </a:t>
            </a: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об оценке достижения планируемых результатов в начальной школе МБОУ Лицея № 20 </a:t>
            </a: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в начальных  </a:t>
            </a: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классах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6678" y="4399723"/>
            <a:ext cx="10270433" cy="1192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Оценка достижений планируемых результатов при реализации ФГОС начального общего образования: методические рекомендации </a:t>
            </a:r>
            <a:r>
              <a:rPr lang="ru-RU" sz="1600" b="1" dirty="0">
                <a:solidFill>
                  <a:srgbClr val="006600"/>
                </a:solidFill>
                <a:latin typeface="Georgia" panose="02040502050405020303" pitchFamily="18" charset="0"/>
              </a:rPr>
              <a:t>/ сост.:  И. Г. </a:t>
            </a:r>
            <a:r>
              <a:rPr lang="ru-RU" sz="1600" b="1" dirty="0" err="1">
                <a:solidFill>
                  <a:srgbClr val="006600"/>
                </a:solidFill>
                <a:latin typeface="Georgia" panose="02040502050405020303" pitchFamily="18" charset="0"/>
              </a:rPr>
              <a:t>Бозина</a:t>
            </a:r>
            <a:r>
              <a:rPr lang="ru-RU" sz="1600" b="1" dirty="0">
                <a:solidFill>
                  <a:srgbClr val="006600"/>
                </a:solidFill>
                <a:latin typeface="Georgia" panose="02040502050405020303" pitchFamily="18" charset="0"/>
              </a:rPr>
              <a:t>, Л. А. Пугачева; под общ. ред. В. Г. Черемисиной. – Кемерово: Изд-во </a:t>
            </a:r>
            <a:r>
              <a:rPr lang="ru-RU" sz="1600" b="1" dirty="0" err="1">
                <a:solidFill>
                  <a:srgbClr val="006600"/>
                </a:solidFill>
                <a:latin typeface="Georgia" panose="02040502050405020303" pitchFamily="18" charset="0"/>
              </a:rPr>
              <a:t>КРИПКиПРО</a:t>
            </a:r>
            <a:r>
              <a:rPr lang="ru-RU" sz="1600" b="1" dirty="0">
                <a:solidFill>
                  <a:srgbClr val="006600"/>
                </a:solidFill>
                <a:latin typeface="Georgia" panose="02040502050405020303" pitchFamily="18" charset="0"/>
              </a:rPr>
              <a:t>, </a:t>
            </a:r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2019. </a:t>
            </a:r>
            <a:r>
              <a:rPr lang="en-US" sz="1600" b="1" dirty="0">
                <a:solidFill>
                  <a:srgbClr val="006600"/>
                </a:solidFill>
                <a:latin typeface="Georgia" panose="02040502050405020303" pitchFamily="18" charset="0"/>
              </a:rPr>
              <a:t>https://ipk.kuz-edu.ru/files/podrazdeleniya/cipd/izd%202019.pdf</a:t>
            </a:r>
            <a:endParaRPr lang="ru-RU" sz="1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5374" y="3260036"/>
            <a:ext cx="10721009" cy="96740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 Методические  материалы  </a:t>
            </a:r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«Технология оценивания планируемых результатов в соответствии с требованиями ФГОС НОО</a:t>
            </a:r>
            <a:r>
              <a:rPr lang="ru-RU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» </a:t>
            </a:r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(</a:t>
            </a:r>
            <a:r>
              <a:rPr lang="ru-RU" sz="1600" b="1" dirty="0">
                <a:solidFill>
                  <a:srgbClr val="006600"/>
                </a:solidFill>
                <a:latin typeface="Georgia" panose="02040502050405020303" pitchFamily="18" charset="0"/>
              </a:rPr>
              <a:t>участие во Всероссийском  педагогическом конкурсе «Мои инновации в образовании – 2017</a:t>
            </a:r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») </a:t>
            </a:r>
            <a:endParaRPr lang="ru-RU" sz="1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69704" y="5804452"/>
            <a:ext cx="8580783" cy="954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88974" y="5804451"/>
            <a:ext cx="84681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6600"/>
                </a:solidFill>
                <a:latin typeface="Georgia" panose="02040502050405020303" pitchFamily="18" charset="0"/>
              </a:rPr>
              <a:t>С опорой на успех. Технология оценивания планируемых результатов в соответствии с требованиями ФГОС НОО. – </a:t>
            </a:r>
            <a:r>
              <a:rPr lang="ru-RU" sz="1600" b="1" dirty="0">
                <a:solidFill>
                  <a:srgbClr val="006600"/>
                </a:solidFill>
                <a:latin typeface="Georgia" panose="02040502050405020303" pitchFamily="18" charset="0"/>
              </a:rPr>
              <a:t>Учительская </a:t>
            </a:r>
            <a:r>
              <a:rPr lang="ru-RU" sz="1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газета, 2017</a:t>
            </a:r>
            <a:endParaRPr lang="ru-RU" sz="16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4" descr="6d8ee126-cfa3-4a33-9688-f83cbea4460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2" b="11229"/>
          <a:stretch/>
        </p:blipFill>
        <p:spPr bwMode="auto">
          <a:xfrm>
            <a:off x="4310011" y="1904000"/>
            <a:ext cx="6940707" cy="437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607456" y="207397"/>
            <a:ext cx="2643262" cy="1745549"/>
            <a:chOff x="621" y="1084"/>
            <a:chExt cx="4860" cy="3240"/>
          </a:xfrm>
        </p:grpSpPr>
        <p:pic>
          <p:nvPicPr>
            <p:cNvPr id="4" name="Picture 6" descr="Atom1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" y="1084"/>
              <a:ext cx="2851" cy="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Owl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1" y="1638"/>
              <a:ext cx="1465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grad1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" y="1360"/>
              <a:ext cx="1157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Mstletoe"/>
            <p:cNvPicPr>
              <a:picLocks noChangeAspect="1" noChangeArrowheads="1"/>
            </p:cNvPicPr>
            <p:nvPr/>
          </p:nvPicPr>
          <p:blipFill>
            <a:blip r:embed="rId6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2704"/>
              <a:ext cx="4860" cy="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Book1"/>
            <p:cNvPicPr>
              <a:picLocks noChangeAspect="1" noChangeArrowheads="1"/>
            </p:cNvPicPr>
            <p:nvPr/>
          </p:nvPicPr>
          <p:blipFill>
            <a:blip r:embed="rId7" cstate="print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2620"/>
              <a:ext cx="2337" cy="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061" y="2884"/>
              <a:ext cx="1620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1200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latin typeface="Monotype Corsiva"/>
                </a:rPr>
                <a:t>МБОУ Лицей  № 20</a:t>
              </a:r>
            </a:p>
          </p:txBody>
        </p:sp>
      </p:grpSp>
      <p:sp>
        <p:nvSpPr>
          <p:cNvPr id="10" name="Пятиугольник 9"/>
          <p:cNvSpPr/>
          <p:nvPr/>
        </p:nvSpPr>
        <p:spPr>
          <a:xfrm>
            <a:off x="59803" y="292853"/>
            <a:ext cx="8905461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Список контактов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2324" y="2056813"/>
            <a:ext cx="36178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г. Междуреченск</a:t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Кемеровская область</a:t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пр.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Строителей, 59</a:t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тел. (38475) 2-66-92</a:t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email: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  <a:hlinkClick r:id="rId8"/>
              </a:rPr>
              <a:t>school20@rikt.ru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директор: </a:t>
            </a:r>
            <a:r>
              <a:rPr lang="ru-RU" sz="2000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Бозина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/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Ирина Геннадьевна</a:t>
            </a:r>
            <a:b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тел. (38475) 2-53-02</a:t>
            </a:r>
          </a:p>
        </p:txBody>
      </p:sp>
      <p:pic>
        <p:nvPicPr>
          <p:cNvPr id="12" name="Picture 2" descr="http://gimnasia20.m-sk.ru/img/bg/G20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8" y="4842364"/>
            <a:ext cx="3393396" cy="71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7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19271" y="351836"/>
            <a:ext cx="7116418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Актуальность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dsachair.omr.obr55.ru/files/2018/10/F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2" y="160333"/>
            <a:ext cx="3144696" cy="11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0418" y="1425375"/>
            <a:ext cx="389614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Учитель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«</a:t>
            </a:r>
            <a:r>
              <a:rPr lang="ru-RU" sz="2400" b="1" kern="0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ставит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отметки»,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ученики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«</a:t>
            </a:r>
            <a:r>
              <a:rPr lang="ru-RU" sz="2400" b="1" kern="0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получают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отметки»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2400" b="1" kern="0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Учитель</a:t>
            </a:r>
            <a:r>
              <a:rPr lang="ru-RU" sz="2400" b="1" kern="0" dirty="0">
                <a:solidFill>
                  <a:srgbClr val="F13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указывает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на ошибки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и на необходимость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их исправления</a:t>
            </a:r>
            <a:r>
              <a:rPr lang="ru-RU" sz="2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56" y="1425375"/>
            <a:ext cx="4956175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2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2" y="285753"/>
            <a:ext cx="600075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В чем причина?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502" y="1357316"/>
            <a:ext cx="5331884" cy="16017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prstClr val="white"/>
                </a:solidFill>
              </a:rPr>
              <a:t>самостоятельные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prstClr val="white"/>
                </a:solidFill>
              </a:rPr>
              <a:t>инициативные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b="1" dirty="0">
                <a:solidFill>
                  <a:prstClr val="white"/>
                </a:solidFill>
              </a:rPr>
              <a:t>ответственные 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2346592" y="3535100"/>
            <a:ext cx="1214437" cy="2116"/>
          </a:xfrm>
          <a:prstGeom prst="straightConnector1">
            <a:avLst/>
          </a:prstGeom>
          <a:ln w="38100" cmpd="sng">
            <a:solidFill>
              <a:schemeClr val="accent5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6753" y="4143377"/>
            <a:ext cx="46672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Умение  оценивать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67501" y="2571753"/>
            <a:ext cx="4667251" cy="107791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10 %  детей</a:t>
            </a:r>
          </a:p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умеют оценивать</a:t>
            </a:r>
          </a:p>
        </p:txBody>
      </p:sp>
      <p:sp>
        <p:nvSpPr>
          <p:cNvPr id="15" name="Стрелка вправо 14"/>
          <p:cNvSpPr/>
          <p:nvPr/>
        </p:nvSpPr>
        <p:spPr>
          <a:xfrm rot="16200000">
            <a:off x="3940971" y="2964658"/>
            <a:ext cx="4500563" cy="571500"/>
          </a:xfrm>
          <a:prstGeom prst="rightArrow">
            <a:avLst>
              <a:gd name="adj1" fmla="val 36526"/>
              <a:gd name="adj2" fmla="val 5000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DA7108"/>
              </a:solidFill>
            </a:endParaRPr>
          </a:p>
        </p:txBody>
      </p:sp>
      <p:pic>
        <p:nvPicPr>
          <p:cNvPr id="35842" name="Picture 2" descr="http://www.inflexwetrust.com/wp-content/uploads/2011/07/question-mark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4292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74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119271" y="351836"/>
            <a:ext cx="7116418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Цели и задачи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dsachair.omr.obr55.ru/files/2018/10/FG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302" y="160333"/>
            <a:ext cx="3144696" cy="113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390" y="1307653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>
                <a:solidFill>
                  <a:srgbClr val="660033"/>
                </a:solidFill>
                <a:latin typeface="Georgia" panose="02040502050405020303" pitchFamily="18" charset="0"/>
              </a:rPr>
              <a:t>Ц</a:t>
            </a:r>
            <a:r>
              <a:rPr lang="ru-RU" sz="2800" b="1" u="sng" dirty="0" smtClean="0">
                <a:solidFill>
                  <a:srgbClr val="660033"/>
                </a:solidFill>
                <a:latin typeface="Georgia" panose="02040502050405020303" pitchFamily="18" charset="0"/>
              </a:rPr>
              <a:t>ель:</a:t>
            </a:r>
            <a:endParaRPr lang="ru-RU" sz="2800" b="1" u="sng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578" y="1362797"/>
            <a:ext cx="10061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006600"/>
                </a:solidFill>
                <a:latin typeface="Georgia" panose="02040502050405020303" pitchFamily="18" charset="0"/>
              </a:rPr>
              <a:t>с</a:t>
            </a:r>
            <a:r>
              <a:rPr lang="ru-RU" sz="20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оздание единой оценочной системы для отслеживания индивидуальных учебных и внеурочных достижений  обучающихся младших классов и их индивидуального прогресса </a:t>
            </a:r>
            <a:endParaRPr lang="ru-RU" sz="2000" b="1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790" y="2378460"/>
            <a:ext cx="1704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006600"/>
                </a:solidFill>
                <a:latin typeface="Georgia" panose="02040502050405020303" pitchFamily="18" charset="0"/>
              </a:rPr>
              <a:t>Задачи:</a:t>
            </a:r>
            <a:endParaRPr lang="ru-RU" sz="2800" b="1" u="sng" dirty="0">
              <a:solidFill>
                <a:srgbClr val="006600"/>
              </a:solidFill>
              <a:latin typeface="Georgia" panose="02040502050405020303" pitchFamily="18" charset="0"/>
            </a:endParaRPr>
          </a:p>
        </p:txBody>
      </p:sp>
      <p:pic>
        <p:nvPicPr>
          <p:cNvPr id="2052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2" y="5411067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01161" y="5411067"/>
            <a:ext cx="860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провести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работу  с родителями учащихся по разъяснению новых подходов к оцениванию учащихся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01160" y="2440015"/>
            <a:ext cx="86035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разработать 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модель учета индивидуального прогресса учащихся, оснастив  её современными оценочными процедурами и контрольно-измерительными  </a:t>
            </a: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материалами;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16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47" y="2493816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2" y="4455448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522" y="3445913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01160" y="3549615"/>
            <a:ext cx="8429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разработать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пакет локальных нормативно-правовых актов организации </a:t>
            </a:r>
            <a:r>
              <a:rPr lang="ru-RU" sz="2000" b="1" dirty="0" err="1">
                <a:solidFill>
                  <a:srgbClr val="660033"/>
                </a:solidFill>
                <a:latin typeface="Georgia" panose="02040502050405020303" pitchFamily="18" charset="0"/>
              </a:rPr>
              <a:t>контрольно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 – оценочной </a:t>
            </a: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деятельности;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01161" y="4243097"/>
            <a:ext cx="8603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создать инструктивно-методические материалы для обеспечения возможности </a:t>
            </a: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использования созданной  </a:t>
            </a:r>
            <a:r>
              <a:rPr lang="ru-RU" sz="2000" b="1" dirty="0">
                <a:solidFill>
                  <a:srgbClr val="660033"/>
                </a:solidFill>
                <a:latin typeface="Georgia" panose="02040502050405020303" pitchFamily="18" charset="0"/>
              </a:rPr>
              <a:t>модели </a:t>
            </a:r>
            <a:r>
              <a:rPr lang="ru-RU" sz="2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 других образовательных организациях;</a:t>
            </a:r>
            <a:endParaRPr lang="ru-RU" sz="2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2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62861" y="298826"/>
            <a:ext cx="11360241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4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Этапы работы по созданию системы  оценки</a:t>
            </a:r>
            <a:endParaRPr lang="ru-RU" sz="34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935" y="1290040"/>
            <a:ext cx="1821426" cy="600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104" y="1276788"/>
            <a:ext cx="178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1 этап </a:t>
            </a:r>
            <a:endParaRPr lang="ru-RU" sz="32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476" y="1237031"/>
            <a:ext cx="8574157" cy="153653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3368" y="1296241"/>
            <a:ext cx="8456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Разработка модели </a:t>
            </a:r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оценки достижения планируемых </a:t>
            </a: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результатов, </a:t>
            </a:r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в которой определены методы, формы, средства, </a:t>
            </a: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технологии и инструментарий </a:t>
            </a:r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оценки достижения планируемых результатов младших </a:t>
            </a: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школьников (</a:t>
            </a:r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предметных, </a:t>
            </a:r>
            <a:r>
              <a:rPr lang="ru-RU" b="1" dirty="0" err="1">
                <a:solidFill>
                  <a:srgbClr val="006600"/>
                </a:solidFill>
                <a:latin typeface="Georgia" pitchFamily="18" charset="0"/>
              </a:rPr>
              <a:t>метапредметных</a:t>
            </a:r>
            <a:r>
              <a:rPr lang="ru-RU" b="1" dirty="0">
                <a:solidFill>
                  <a:srgbClr val="006600"/>
                </a:solidFill>
                <a:latin typeface="Georgia" pitchFamily="18" charset="0"/>
              </a:rPr>
              <a:t>, </a:t>
            </a:r>
            <a:r>
              <a:rPr lang="ru-RU" b="1" dirty="0" smtClean="0">
                <a:solidFill>
                  <a:srgbClr val="006600"/>
                </a:solidFill>
                <a:latin typeface="Georgia" pitchFamily="18" charset="0"/>
              </a:rPr>
              <a:t> личностных).</a:t>
            </a:r>
            <a:endParaRPr lang="ru-RU" sz="20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cdn.pixabay.com/photo/2016/04/01/08/35/arrow-129881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04" y="1321963"/>
            <a:ext cx="695368" cy="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41935" y="3352135"/>
            <a:ext cx="1821426" cy="600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935" y="3280033"/>
            <a:ext cx="182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2</a:t>
            </a:r>
            <a:r>
              <a:rPr lang="ru-RU" sz="32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этап </a:t>
            </a:r>
            <a:endParaRPr lang="ru-RU" sz="32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2019" y="4777366"/>
            <a:ext cx="1821426" cy="600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34662" y="3071375"/>
            <a:ext cx="8574157" cy="11616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33368" y="3072514"/>
            <a:ext cx="8389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Внедрение разработанной  </a:t>
            </a:r>
            <a:r>
              <a:rPr lang="ru-RU" sz="2000" b="1" dirty="0">
                <a:solidFill>
                  <a:srgbClr val="006600"/>
                </a:solidFill>
                <a:latin typeface="Georgia" pitchFamily="18" charset="0"/>
              </a:rPr>
              <a:t>модели оценки достижения планируемых результатов в условиях начальной </a:t>
            </a:r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школы в урочной и внеурочной деятельности. </a:t>
            </a:r>
            <a:endParaRPr lang="ru-RU" sz="20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312" y="4732460"/>
            <a:ext cx="177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3</a:t>
            </a:r>
            <a:r>
              <a:rPr lang="ru-RU" sz="32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этап </a:t>
            </a:r>
            <a:endParaRPr lang="ru-RU" sz="32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48945" y="4529676"/>
            <a:ext cx="8574157" cy="10433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33368" y="4553943"/>
            <a:ext cx="83913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Анализ результативности </a:t>
            </a:r>
            <a:r>
              <a:rPr lang="ru-RU" sz="2000" b="1" dirty="0">
                <a:solidFill>
                  <a:srgbClr val="006600"/>
                </a:solidFill>
                <a:latin typeface="Georgia" pitchFamily="18" charset="0"/>
              </a:rPr>
              <a:t>модели оценки достижения планируемых </a:t>
            </a:r>
            <a:r>
              <a:rPr lang="ru-RU" sz="2000" b="1" dirty="0" smtClean="0">
                <a:solidFill>
                  <a:srgbClr val="006600"/>
                </a:solidFill>
                <a:latin typeface="Georgia" pitchFamily="18" charset="0"/>
              </a:rPr>
              <a:t>результатов. Разработка методических материалов. Распространение педагогического опыта</a:t>
            </a:r>
            <a:endParaRPr lang="ru-RU" sz="20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27" name="Picture 2" descr="https://cdn.pixabay.com/photo/2016/04/01/08/35/arrow-129881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08" y="3280033"/>
            <a:ext cx="695368" cy="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dn.pixabay.com/photo/2016/04/01/08/35/arrow-129881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04" y="4732461"/>
            <a:ext cx="695368" cy="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awinfobusiness.ru/wp-content/uploads/2015/09/kak-infobiznesmenu-nahodit-partnero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76" y="4345466"/>
            <a:ext cx="3491223" cy="24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62861" y="298826"/>
            <a:ext cx="11360241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660033"/>
                </a:solidFill>
                <a:latin typeface="Georgia" panose="02040502050405020303" pitchFamily="18" charset="0"/>
              </a:rPr>
              <a:t>В</a:t>
            </a:r>
            <a:r>
              <a:rPr lang="ru-RU" sz="3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нутренняя </a:t>
            </a:r>
            <a:r>
              <a:rPr lang="ru-RU" sz="3000" b="1" dirty="0">
                <a:solidFill>
                  <a:srgbClr val="660033"/>
                </a:solidFill>
                <a:latin typeface="Georgia" panose="02040502050405020303" pitchFamily="18" charset="0"/>
              </a:rPr>
              <a:t>система оценки качества </a:t>
            </a:r>
            <a:r>
              <a:rPr lang="ru-RU" sz="3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образования</a:t>
            </a:r>
            <a:endParaRPr lang="ru-RU" sz="3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1935" y="1290040"/>
            <a:ext cx="1821426" cy="600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020" y="1321963"/>
            <a:ext cx="1801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1</a:t>
            </a:r>
            <a:endParaRPr lang="ru-RU" sz="32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15476" y="1237032"/>
            <a:ext cx="8574157" cy="6245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34662" y="1296241"/>
            <a:ext cx="8554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6600"/>
                </a:solidFill>
                <a:latin typeface="Georgia" pitchFamily="18" charset="0"/>
              </a:rPr>
              <a:t>Качество управления </a:t>
            </a:r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ОО</a:t>
            </a:r>
            <a:endParaRPr lang="ru-RU" sz="2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1026" name="Picture 2" descr="https://cdn.pixabay.com/photo/2016/04/01/08/35/arrow-129881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04" y="1321963"/>
            <a:ext cx="695368" cy="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41935" y="3352135"/>
            <a:ext cx="1821426" cy="600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935" y="3280033"/>
            <a:ext cx="1821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3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2019" y="4777366"/>
            <a:ext cx="1821426" cy="6001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95117" y="3280033"/>
            <a:ext cx="8634060" cy="7922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33368" y="3072514"/>
            <a:ext cx="8389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Качество результата</a:t>
            </a:r>
            <a:endParaRPr lang="ru-RU" sz="2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312" y="4732460"/>
            <a:ext cx="1775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4</a:t>
            </a:r>
            <a:r>
              <a:rPr lang="ru-RU" sz="3200" b="1" i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</a:t>
            </a:r>
            <a:endParaRPr lang="ru-RU" sz="3200" b="1" i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48942" y="4723849"/>
            <a:ext cx="8574157" cy="74929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40330" y="4609348"/>
            <a:ext cx="8391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rgbClr val="006600"/>
              </a:solidFill>
              <a:latin typeface="Georgia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Качество условий</a:t>
            </a:r>
            <a:endParaRPr lang="ru-RU" sz="2400" b="1" dirty="0">
              <a:solidFill>
                <a:srgbClr val="006600"/>
              </a:solidFill>
              <a:latin typeface="Georgia" pitchFamily="18" charset="0"/>
            </a:endParaRPr>
          </a:p>
        </p:txBody>
      </p:sp>
      <p:pic>
        <p:nvPicPr>
          <p:cNvPr id="27" name="Picture 2" descr="https://cdn.pixabay.com/photo/2016/04/01/08/35/arrow-129881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08" y="3280033"/>
            <a:ext cx="695368" cy="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cdn.pixabay.com/photo/2016/04/01/08/35/arrow-1298819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04" y="4732461"/>
            <a:ext cx="695368" cy="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lawinfobusiness.ru/wp-content/uploads/2015/09/kak-infobiznesmenu-nahodit-partnerov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776" y="4345466"/>
            <a:ext cx="3491223" cy="249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37" y="2180190"/>
            <a:ext cx="6953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9" y="2109787"/>
            <a:ext cx="207327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50" y="2109787"/>
            <a:ext cx="85836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6" y="2224881"/>
            <a:ext cx="184151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4313" y="2224881"/>
            <a:ext cx="1679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660033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7513" y="2109787"/>
            <a:ext cx="4625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6600"/>
                </a:solidFill>
                <a:latin typeface="Georgia" pitchFamily="18" charset="0"/>
              </a:rPr>
              <a:t>Качество процесса </a:t>
            </a:r>
            <a:endParaRPr lang="ru-RU" sz="2400" b="1" dirty="0">
              <a:solidFill>
                <a:srgbClr val="0066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0960" y="1048046"/>
            <a:ext cx="64989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оценивание начинается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с первого дня обучения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endParaRPr lang="ru-RU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при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оценивании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важно 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опираться на успех ребенка;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оценивание осуществляется  последовательно; </a:t>
            </a:r>
            <a:endParaRPr lang="ru-RU" b="1" dirty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just"/>
            <a:endParaRPr lang="ru-RU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оценка осуществляется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на основе четких, понятных ребенку критериев; </a:t>
            </a:r>
            <a:endParaRPr lang="ru-RU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just"/>
            <a:endParaRPr lang="ru-RU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оценочная деятельность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направлена на оценку уровня развития предметных, </a:t>
            </a:r>
            <a:r>
              <a:rPr lang="ru-RU" b="1" dirty="0" err="1">
                <a:solidFill>
                  <a:srgbClr val="660033"/>
                </a:solidFill>
                <a:latin typeface="Georgia" panose="02040502050405020303" pitchFamily="18" charset="0"/>
              </a:rPr>
              <a:t>метапредметных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, личностных результатов;</a:t>
            </a:r>
          </a:p>
          <a:p>
            <a:pPr algn="just"/>
            <a:endParaRPr lang="ru-RU" b="1" dirty="0" smtClean="0">
              <a:solidFill>
                <a:srgbClr val="660033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оценивание и </a:t>
            </a:r>
            <a:r>
              <a:rPr lang="ru-RU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самооценивание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деятельности ученика проводится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в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системе урочной и внеурочной деятельности;</a:t>
            </a:r>
            <a:endParaRPr lang="ru-RU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8" y="1048046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8" y="1657557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" y="2393309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2" y="4911212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6" y="2984269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cache3.youla.io/files/images/780_780/5b/37/5b37554cc3bdd27b7716263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1" y="3897439"/>
            <a:ext cx="590960" cy="59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ятиугольник 17"/>
          <p:cNvSpPr/>
          <p:nvPr/>
        </p:nvSpPr>
        <p:spPr>
          <a:xfrm>
            <a:off x="126286" y="250176"/>
            <a:ext cx="6963630" cy="75101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Особенности системы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lum bright="16000" contrast="56000"/>
          </a:blip>
          <a:srcRect l="10347"/>
          <a:stretch>
            <a:fillRect/>
          </a:stretch>
        </p:blipFill>
        <p:spPr bwMode="auto">
          <a:xfrm>
            <a:off x="7364515" y="250177"/>
            <a:ext cx="2256563" cy="281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3" descr="C:\Documents and Settings\oem\Рабочий стол\Учитель года 2011-2012\сканер оценочная деятельность\сканирование0007.jpg"/>
          <p:cNvPicPr>
            <a:picLocks noChangeAspect="1" noChangeArrowheads="1"/>
          </p:cNvPicPr>
          <p:nvPr/>
        </p:nvPicPr>
        <p:blipFill>
          <a:blip r:embed="rId4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9791954" y="193905"/>
            <a:ext cx="2283588" cy="293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5">
            <a:lum bright="-2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t="4818" r="45940" b="47014"/>
          <a:stretch/>
        </p:blipFill>
        <p:spPr>
          <a:xfrm>
            <a:off x="9866243" y="3250098"/>
            <a:ext cx="2255681" cy="285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>
            <a:lum bright="-2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1" t="4657" r="5841" b="48787"/>
          <a:stretch/>
        </p:blipFill>
        <p:spPr bwMode="auto">
          <a:xfrm>
            <a:off x="7412164" y="3278484"/>
            <a:ext cx="2161264" cy="2799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ятиугольник 17"/>
          <p:cNvSpPr/>
          <p:nvPr/>
        </p:nvSpPr>
        <p:spPr>
          <a:xfrm>
            <a:off x="119271" y="245818"/>
            <a:ext cx="10588486" cy="75537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	Этапы реализации системы </a:t>
            </a:r>
            <a:endParaRPr lang="ru-RU" sz="4000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-7838" y="2276458"/>
            <a:ext cx="2189705" cy="1258161"/>
            <a:chOff x="0" y="1127230"/>
            <a:chExt cx="2189705" cy="1258161"/>
          </a:xfrm>
        </p:grpSpPr>
        <p:pic>
          <p:nvPicPr>
            <p:cNvPr id="4104" name="Picture 8" descr="https://lider-medicina.ru/wp-content/uploads/2020/03/stiker_gree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28"/>
            <a:stretch/>
          </p:blipFill>
          <p:spPr bwMode="auto">
            <a:xfrm>
              <a:off x="0" y="1127230"/>
              <a:ext cx="2189705" cy="125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2729" y="1591737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660033"/>
                  </a:solidFill>
                  <a:latin typeface="Georgia" panose="02040502050405020303" pitchFamily="18" charset="0"/>
                </a:rPr>
                <a:t>2 класс</a:t>
              </a:r>
              <a:endParaRPr lang="ru-RU" sz="2400" b="1" dirty="0">
                <a:solidFill>
                  <a:srgbClr val="660033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855303" y="1427526"/>
            <a:ext cx="74742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Введение </a:t>
            </a:r>
            <a:r>
              <a:rPr lang="ru-RU" b="1" dirty="0" err="1" smtClean="0">
                <a:solidFill>
                  <a:srgbClr val="660033"/>
                </a:solidFill>
                <a:latin typeface="Georgia" panose="02040502050405020303" pitchFamily="18" charset="0"/>
              </a:rPr>
              <a:t>безотметочной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оценки. Использование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различных оценочных знаков, знакомство с понятием «критерий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».</a:t>
            </a:r>
            <a:endParaRPr lang="ru-RU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pic>
        <p:nvPicPr>
          <p:cNvPr id="28" name="Picture 9" descr="C:\Users\lenovo\Desktop\1 сентября\модуль цветок\a74c2f73-9e55-4993-87fa-62d04502c39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5"/>
          <a:stretch/>
        </p:blipFill>
        <p:spPr bwMode="auto">
          <a:xfrm>
            <a:off x="10642471" y="1958008"/>
            <a:ext cx="1549529" cy="18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E:\МО для Кемерова\фото 2-Б\IMG_5110.JPG"/>
          <p:cNvPicPr>
            <a:picLocks noChangeAspect="1" noChangeArrowheads="1"/>
          </p:cNvPicPr>
          <p:nvPr/>
        </p:nvPicPr>
        <p:blipFill rotWithShape="1">
          <a:blip r:embed="rId4" cstate="print"/>
          <a:srcRect t="22316" r="4478" b="4452"/>
          <a:stretch/>
        </p:blipFill>
        <p:spPr bwMode="auto">
          <a:xfrm>
            <a:off x="9343830" y="1133026"/>
            <a:ext cx="1616766" cy="177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31" name="Группа 30"/>
          <p:cNvGrpSpPr/>
          <p:nvPr/>
        </p:nvGrpSpPr>
        <p:grpSpPr>
          <a:xfrm>
            <a:off x="45170" y="924379"/>
            <a:ext cx="2189705" cy="1258161"/>
            <a:chOff x="0" y="1127230"/>
            <a:chExt cx="2189705" cy="1258161"/>
          </a:xfrm>
        </p:grpSpPr>
        <p:pic>
          <p:nvPicPr>
            <p:cNvPr id="32" name="Picture 8" descr="https://lider-medicina.ru/wp-content/uploads/2020/03/stiker_gree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28"/>
            <a:stretch/>
          </p:blipFill>
          <p:spPr bwMode="auto">
            <a:xfrm>
              <a:off x="0" y="1127230"/>
              <a:ext cx="2189705" cy="125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352729" y="1591737"/>
              <a:ext cx="13227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660033"/>
                  </a:solidFill>
                  <a:latin typeface="Georgia" panose="02040502050405020303" pitchFamily="18" charset="0"/>
                </a:rPr>
                <a:t>1 класс</a:t>
              </a:r>
              <a:endParaRPr lang="ru-RU" sz="2400" b="1" dirty="0">
                <a:solidFill>
                  <a:srgbClr val="660033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869606" y="2334290"/>
            <a:ext cx="727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Внедрение отметочной 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(от 0 до 7 баллов)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системы. Разработка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совместно с детьми простейших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критериев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для оценки результатов и процесса  урочной и внеурочной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 деятельности.</a:t>
            </a:r>
            <a:endParaRPr lang="ru-RU" b="1" dirty="0">
              <a:solidFill>
                <a:srgbClr val="660033"/>
              </a:solidFill>
              <a:latin typeface="Georgia" panose="02040502050405020303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2687" y="3720257"/>
            <a:ext cx="2189705" cy="1258161"/>
            <a:chOff x="0" y="1127230"/>
            <a:chExt cx="2189705" cy="1258161"/>
          </a:xfrm>
        </p:grpSpPr>
        <p:pic>
          <p:nvPicPr>
            <p:cNvPr id="37" name="Picture 8" descr="https://lider-medicina.ru/wp-content/uploads/2020/03/stiker_gree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28"/>
            <a:stretch/>
          </p:blipFill>
          <p:spPr bwMode="auto">
            <a:xfrm>
              <a:off x="0" y="1127230"/>
              <a:ext cx="2189705" cy="125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52729" y="1618241"/>
              <a:ext cx="13644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rgbClr val="660033"/>
                  </a:solidFill>
                  <a:latin typeface="Georgia" panose="02040502050405020303" pitchFamily="18" charset="0"/>
                </a:rPr>
                <a:t>3 класс</a:t>
              </a:r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3124905"/>
            <a:ext cx="2466744" cy="1988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" t="5661" r="4404" b="4271"/>
          <a:stretch/>
        </p:blipFill>
        <p:spPr bwMode="auto">
          <a:xfrm>
            <a:off x="9395791" y="4587092"/>
            <a:ext cx="2623932" cy="178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971336" y="3800061"/>
            <a:ext cx="6616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Р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асширение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и усложнение критериев для оценки результатов и процесса  урочной и внеурочной деятельности в групповой и индивидуальной деятельности, интеграция критериев с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отметкой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.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29279" y="5073256"/>
            <a:ext cx="2189705" cy="1258161"/>
            <a:chOff x="0" y="1127230"/>
            <a:chExt cx="2189705" cy="1258161"/>
          </a:xfrm>
        </p:grpSpPr>
        <p:pic>
          <p:nvPicPr>
            <p:cNvPr id="46" name="Picture 8" descr="https://lider-medicina.ru/wp-content/uploads/2020/03/stiker_green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828"/>
            <a:stretch/>
          </p:blipFill>
          <p:spPr bwMode="auto">
            <a:xfrm>
              <a:off x="0" y="1127230"/>
              <a:ext cx="2189705" cy="125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352729" y="1591737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>
                  <a:solidFill>
                    <a:srgbClr val="660033"/>
                  </a:solidFill>
                  <a:latin typeface="Georgia" panose="02040502050405020303" pitchFamily="18" charset="0"/>
                </a:rPr>
                <a:t>4</a:t>
              </a:r>
              <a:r>
                <a:rPr lang="ru-RU" sz="2400" b="1" dirty="0" smtClean="0">
                  <a:solidFill>
                    <a:srgbClr val="660033"/>
                  </a:solidFill>
                  <a:latin typeface="Georgia" panose="02040502050405020303" pitchFamily="18" charset="0"/>
                </a:rPr>
                <a:t> класс</a:t>
              </a:r>
              <a:endParaRPr lang="ru-RU" sz="2400" b="1" dirty="0">
                <a:solidFill>
                  <a:srgbClr val="660033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080590" y="5145641"/>
            <a:ext cx="72632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Разработка  критериев и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использование подходов к бальной  оценке различных видов деятельности на уроке, формирование и развитие рефлексивных 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умений </a:t>
            </a:r>
            <a:r>
              <a:rPr lang="ru-RU" b="1" dirty="0">
                <a:solidFill>
                  <a:srgbClr val="660033"/>
                </a:solidFill>
                <a:latin typeface="Georgia" panose="02040502050405020303" pitchFamily="18" charset="0"/>
              </a:rPr>
              <a:t>м</a:t>
            </a:r>
            <a:r>
              <a:rPr lang="ru-RU" b="1" dirty="0" smtClean="0">
                <a:solidFill>
                  <a:srgbClr val="660033"/>
                </a:solidFill>
                <a:latin typeface="Georgia" panose="02040502050405020303" pitchFamily="18" charset="0"/>
              </a:rPr>
              <a:t>ладших школьников.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988800" cy="990600"/>
          </a:xfrm>
        </p:spPr>
        <p:txBody>
          <a:bodyPr/>
          <a:lstStyle/>
          <a:p>
            <a:pPr algn="ctr" eaLnBrk="1" hangingPunct="1"/>
            <a:endParaRPr lang="ru-RU" altLang="ru-RU" sz="3200" b="1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3668" y="1752601"/>
            <a:ext cx="537633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prstClr val="white"/>
                </a:solidFill>
              </a:rPr>
              <a:t>Интеллектуальные модули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038601"/>
            <a:ext cx="4775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33"/>
                </a:solidFill>
              </a:rPr>
              <a:t>Урочная деятельность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2400" y="4038602"/>
            <a:ext cx="4775200" cy="584775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660033"/>
                </a:solidFill>
              </a:rPr>
              <a:t>Внеурочная деятельность</a:t>
            </a:r>
          </a:p>
        </p:txBody>
      </p:sp>
      <p:grpSp>
        <p:nvGrpSpPr>
          <p:cNvPr id="12294" name="Группа 16"/>
          <p:cNvGrpSpPr>
            <a:grpSpLocks/>
          </p:cNvGrpSpPr>
          <p:nvPr/>
        </p:nvGrpSpPr>
        <p:grpSpPr bwMode="auto">
          <a:xfrm>
            <a:off x="2537886" y="2349500"/>
            <a:ext cx="1062567" cy="1614488"/>
            <a:chOff x="1904206" y="2362200"/>
            <a:chExt cx="915194" cy="1600994"/>
          </a:xfrm>
        </p:grpSpPr>
        <p:cxnSp>
          <p:nvCxnSpPr>
            <p:cNvPr id="12301" name="Прямая со стрелкой 7"/>
            <p:cNvCxnSpPr>
              <a:cxnSpLocks noChangeShapeType="1"/>
            </p:cNvCxnSpPr>
            <p:nvPr/>
          </p:nvCxnSpPr>
          <p:spPr bwMode="auto">
            <a:xfrm rot="5400000">
              <a:off x="1104900" y="3162300"/>
              <a:ext cx="1600200" cy="1588"/>
            </a:xfrm>
            <a:prstGeom prst="straightConnector1">
              <a:avLst/>
            </a:prstGeom>
            <a:noFill/>
            <a:ln w="88900" algn="ctr">
              <a:solidFill>
                <a:srgbClr val="0066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2" name="Прямая соединительная линия 14"/>
            <p:cNvCxnSpPr>
              <a:cxnSpLocks noChangeShapeType="1"/>
            </p:cNvCxnSpPr>
            <p:nvPr/>
          </p:nvCxnSpPr>
          <p:spPr bwMode="auto">
            <a:xfrm>
              <a:off x="1905000" y="2362200"/>
              <a:ext cx="914400" cy="1588"/>
            </a:xfrm>
            <a:prstGeom prst="line">
              <a:avLst/>
            </a:prstGeom>
            <a:noFill/>
            <a:ln w="88900" algn="ctr">
              <a:solidFill>
                <a:srgbClr val="00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95" name="Группа 17"/>
          <p:cNvGrpSpPr>
            <a:grpSpLocks/>
          </p:cNvGrpSpPr>
          <p:nvPr/>
        </p:nvGrpSpPr>
        <p:grpSpPr bwMode="auto">
          <a:xfrm flipH="1">
            <a:off x="8784168" y="2349500"/>
            <a:ext cx="1151467" cy="1614488"/>
            <a:chOff x="1904206" y="2362200"/>
            <a:chExt cx="915194" cy="1600994"/>
          </a:xfrm>
        </p:grpSpPr>
        <p:cxnSp>
          <p:nvCxnSpPr>
            <p:cNvPr id="12299" name="Прямая со стрелкой 18"/>
            <p:cNvCxnSpPr>
              <a:cxnSpLocks noChangeShapeType="1"/>
            </p:cNvCxnSpPr>
            <p:nvPr/>
          </p:nvCxnSpPr>
          <p:spPr bwMode="auto">
            <a:xfrm rot="5400000">
              <a:off x="1104900" y="3162300"/>
              <a:ext cx="1600200" cy="1588"/>
            </a:xfrm>
            <a:prstGeom prst="straightConnector1">
              <a:avLst/>
            </a:prstGeom>
            <a:noFill/>
            <a:ln w="88900" algn="ctr">
              <a:solidFill>
                <a:srgbClr val="006600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0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1905000" y="2362200"/>
              <a:ext cx="914400" cy="1588"/>
            </a:xfrm>
            <a:prstGeom prst="line">
              <a:avLst/>
            </a:prstGeom>
            <a:noFill/>
            <a:ln w="88900" algn="ctr">
              <a:solidFill>
                <a:srgbClr val="0066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Пятиугольник 14"/>
          <p:cNvSpPr/>
          <p:nvPr/>
        </p:nvSpPr>
        <p:spPr>
          <a:xfrm>
            <a:off x="126286" y="250176"/>
            <a:ext cx="10992288" cy="751015"/>
          </a:xfrm>
          <a:prstGeom prst="homePlat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Места формирования оценочной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7549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ел3.potx" id="{22902A74-607E-48B8-9BA7-2E668978E6E9}" vid="{B5779A88-AE88-4CFF-8E5C-744CC7D283D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1081</TotalTime>
  <Words>742</Words>
  <Application>Microsoft Office PowerPoint</Application>
  <PresentationFormat>Широкоэкранный</PresentationFormat>
  <Paragraphs>108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Andalus</vt:lpstr>
      <vt:lpstr>Arial</vt:lpstr>
      <vt:lpstr>Arial Black</vt:lpstr>
      <vt:lpstr>Calibri</vt:lpstr>
      <vt:lpstr>Comic Sans MS</vt:lpstr>
      <vt:lpstr>Georgia</vt:lpstr>
      <vt:lpstr>Monotype Corsiva</vt:lpstr>
      <vt:lpstr>Times New Roman</vt:lpstr>
      <vt:lpstr>Wingdings</vt:lpstr>
      <vt:lpstr>Дел4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Елена Плосконосова</cp:lastModifiedBy>
  <cp:revision>62</cp:revision>
  <cp:lastPrinted>2021-10-20T13:03:48Z</cp:lastPrinted>
  <dcterms:created xsi:type="dcterms:W3CDTF">2020-10-12T05:52:33Z</dcterms:created>
  <dcterms:modified xsi:type="dcterms:W3CDTF">2021-11-10T09:03:48Z</dcterms:modified>
</cp:coreProperties>
</file>