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</p:sldMasterIdLst>
  <p:notesMasterIdLst>
    <p:notesMasterId r:id="rId24"/>
  </p:notesMasterIdLst>
  <p:handoutMasterIdLst>
    <p:handoutMasterId r:id="rId25"/>
  </p:handoutMasterIdLst>
  <p:sldIdLst>
    <p:sldId id="305" r:id="rId5"/>
    <p:sldId id="311" r:id="rId6"/>
    <p:sldId id="348" r:id="rId7"/>
    <p:sldId id="349" r:id="rId8"/>
    <p:sldId id="339" r:id="rId9"/>
    <p:sldId id="340" r:id="rId10"/>
    <p:sldId id="342" r:id="rId11"/>
    <p:sldId id="319" r:id="rId12"/>
    <p:sldId id="315" r:id="rId13"/>
    <p:sldId id="350" r:id="rId14"/>
    <p:sldId id="351" r:id="rId15"/>
    <p:sldId id="352" r:id="rId16"/>
    <p:sldId id="353" r:id="rId17"/>
    <p:sldId id="347" r:id="rId18"/>
    <p:sldId id="341" r:id="rId19"/>
    <p:sldId id="338" r:id="rId20"/>
    <p:sldId id="344" r:id="rId21"/>
    <p:sldId id="345" r:id="rId22"/>
    <p:sldId id="343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9B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105D-C5E0-4320-8E6B-5F6DE15AC33F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1F61-B596-4EB0-9AF5-CFDB99662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EF70-1C17-4EE3-A5E2-2C64B6E2EA8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CEB9D-0229-4A06-A0D6-A18AFB992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5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xmlns="" id="{8B50BDEF-D3E3-43E5-92ED-DBD530D9E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xmlns="" id="{EADE9BB3-779C-4817-B86B-29B5171DE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34734D93-56D9-4F0C-8585-3A3935C45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39BAE8-2CAC-4580-ABC5-53646FC95AF7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9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8C894-94E5-4582-AAC6-EE4A55D89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691DE0-827E-4482-9528-2ADAD7990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D3DE83-03C0-433D-8002-C36C2741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5AA8-7954-4BB7-9CAF-8E63B8FEB8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1A1624-F842-4FF4-83AF-C444C1AF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D4F63-A9DE-41E9-BD3B-FE4F2575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A324F-3EE7-4F52-92D1-C951A5B1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B9DE0A-9E57-462C-994A-7026E813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07A856-D9E5-4055-B4BB-72D1DA1A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B301-7D4A-44DE-80B3-7C217B53C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13E73-4693-45C0-87BA-59710950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9B0DBE-748E-41CF-8905-FB30DC8A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33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E1BB49-F683-4534-A948-C83D321D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3D1A74-0097-4ED9-9390-1CF257A1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DCB63-9FEE-4F3A-BA1C-3025F1AC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3D2B-3FF0-4E9C-BC66-5A663784F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26D4E3-8D58-460D-841D-4EE2A849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DE6910-0083-4FCA-B321-FFA54B22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983F7-3635-4DBE-8047-B9A2EDF3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42F56D-343E-4BC0-8D38-128B89FF6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554465-93EC-412E-8BD1-E8F97279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8995D2-F7F2-4167-8B77-F54C1714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7A83-48E6-43CB-BB34-C2C3054E94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1A7B7D-12BE-40EB-B630-51F088E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342DE4-8F95-473B-A198-1C69C3D9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2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05A0C-ABE2-453A-BE9C-44067FF1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2A953C-DBD0-4F89-9F57-91D20E4C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1E621A-751A-49E4-8A66-45D1BADA1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DF8AB5E-222C-4A35-B5A7-57B23CA3E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CF7ADB-A156-4D5C-B4EC-20BD4A03A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77D37B-CA13-4F64-9BDA-D0B182E1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E5B8-DE98-409F-89B3-5D03933F2F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7358D6-FC2C-4809-B4B6-D9094D7F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DDFC38-67E7-4EE9-A840-A266BF1D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8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92FA5-FD38-4254-96FB-5AD6A71C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CD4243-9A52-4E38-8DFD-1D379B7F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8EAA-F2AB-4DD7-824E-7190EE06AC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8C551F-152F-433A-83CF-5AF29DA7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C29024-BDA9-45D2-98C0-6025917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4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070CF2-28FD-4B67-9D3D-3BDB9CB7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28F9-1A03-492D-BB68-B2152C1B9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BC6E50-18F0-4FFE-9509-916881AE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224918-31CB-4149-B328-D177D7F5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88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0DAE9-8DE5-49A7-B999-A927F757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BD3EB3-C258-4EA7-B1B1-DA1C66DD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8EED47-F873-46FF-800B-F544117F7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05DEC8-AB3C-4145-8825-604559A8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18BD-1600-4AB0-9B8E-5B14C55BC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2E7321-5B41-445B-B702-0810C10D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1FF089-5A6E-42DD-8E03-0F54925D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9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0F55B-CBB7-4E34-8688-F2F7C5E4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F86DB23-D6FC-414B-BED4-2BBFDC5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239E66-659C-4F5F-A722-0540C82C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D3C89F-8DC2-4A96-9CBD-D7D35C36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CD5-AE57-4EAF-8329-0BBC22698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7EE8B3-3555-4779-B406-F63E8DAD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4D7D2-0559-469F-B5F7-7260381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87F8A-C292-4D55-A1B6-25FA96D8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B16738-9DE9-40E0-AB06-18054D328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7C6862-2618-420A-A1F0-BC2A9B3D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2B0B-6C6C-4C56-8344-0FB2E4430F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B36D1F-DEB7-4DC3-9DC3-497ED2A8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55869A-5D58-4346-91C9-6658B476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42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EC39C5-6B70-41A4-B0A7-D496C3D07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F7B73C-8E2F-42D6-9CB7-CDB2ACDB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A4EDF-BEDC-4D62-8DC2-EDCE634F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93F-468A-4159-ACB5-4A5D34A67D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F8244D-A71C-4D8D-9B96-F316F9D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D765A9-E972-4410-94E8-745C209F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1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8C894-94E5-4582-AAC6-EE4A55D89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691DE0-827E-4482-9528-2ADAD7990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D3DE83-03C0-433D-8002-C36C2741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5AA8-7954-4BB7-9CAF-8E63B8FEB8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1A1624-F842-4FF4-83AF-C444C1AF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D4F63-A9DE-41E9-BD3B-FE4F2575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4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A324F-3EE7-4F52-92D1-C951A5B1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B9DE0A-9E57-462C-994A-7026E813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07A856-D9E5-4055-B4BB-72D1DA1A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B301-7D4A-44DE-80B3-7C217B53C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13E73-4693-45C0-87BA-59710950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9B0DBE-748E-41CF-8905-FB30DC8A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E1BB49-F683-4534-A948-C83D321D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3D1A74-0097-4ED9-9390-1CF257A1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DCB63-9FEE-4F3A-BA1C-3025F1AC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3D2B-3FF0-4E9C-BC66-5A663784F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26D4E3-8D58-460D-841D-4EE2A849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DE6910-0083-4FCA-B321-FFA54B22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983F7-3635-4DBE-8047-B9A2EDF3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42F56D-343E-4BC0-8D38-128B89FF6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554465-93EC-412E-8BD1-E8F97279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8995D2-F7F2-4167-8B77-F54C1714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7A83-48E6-43CB-BB34-C2C3054E94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1A7B7D-12BE-40EB-B630-51F088E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342DE4-8F95-473B-A198-1C69C3D9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45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05A0C-ABE2-453A-BE9C-44067FF1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2A953C-DBD0-4F89-9F57-91D20E4C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1E621A-751A-49E4-8A66-45D1BADA1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DF8AB5E-222C-4A35-B5A7-57B23CA3E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CF7ADB-A156-4D5C-B4EC-20BD4A03A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77D37B-CA13-4F64-9BDA-D0B182E1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E5B8-DE98-409F-89B3-5D03933F2F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7358D6-FC2C-4809-B4B6-D9094D7F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DDFC38-67E7-4EE9-A840-A266BF1D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92FA5-FD38-4254-96FB-5AD6A71C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CD4243-9A52-4E38-8DFD-1D379B7F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8EAA-F2AB-4DD7-824E-7190EE06AC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8C551F-152F-433A-83CF-5AF29DA7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C29024-BDA9-45D2-98C0-6025917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0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070CF2-28FD-4B67-9D3D-3BDB9CB7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28F9-1A03-492D-BB68-B2152C1B9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BC6E50-18F0-4FFE-9509-916881AE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224918-31CB-4149-B328-D177D7F5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86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0DAE9-8DE5-49A7-B999-A927F757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BD3EB3-C258-4EA7-B1B1-DA1C66DD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8EED47-F873-46FF-800B-F544117F7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05DEC8-AB3C-4145-8825-604559A8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18BD-1600-4AB0-9B8E-5B14C55BC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2E7321-5B41-445B-B702-0810C10D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1FF089-5A6E-42DD-8E03-0F54925D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62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0F55B-CBB7-4E34-8688-F2F7C5E4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F86DB23-D6FC-414B-BED4-2BBFDC5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239E66-659C-4F5F-A722-0540C82C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D3C89F-8DC2-4A96-9CBD-D7D35C36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CD5-AE57-4EAF-8329-0BBC22698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7EE8B3-3555-4779-B406-F63E8DAD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4D7D2-0559-469F-B5F7-7260381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9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87F8A-C292-4D55-A1B6-25FA96D8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B16738-9DE9-40E0-AB06-18054D328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7C6862-2618-420A-A1F0-BC2A9B3D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2B0B-6C6C-4C56-8344-0FB2E4430F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B36D1F-DEB7-4DC3-9DC3-497ED2A8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55869A-5D58-4346-91C9-6658B476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49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EC39C5-6B70-41A4-B0A7-D496C3D07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F7B73C-8E2F-42D6-9CB7-CDB2ACDB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A4EDF-BEDC-4D62-8DC2-EDCE634F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93F-468A-4159-ACB5-4A5D34A67D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F8244D-A71C-4D8D-9B96-F316F9D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D765A9-E972-4410-94E8-745C209F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2C71D1-A89F-4345-8C94-EDD4268C81C6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BE6D4-4FF7-4B1B-878A-B51AD9D9F8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0A17-A085-46DC-BC48-9A0978010E9A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4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D5-768A-43B6-B8D7-49A9611D3C84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34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E6E1-31D6-414A-B054-09E7A053AA19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C2B0-8B65-40F6-A81D-C98A6E940C40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24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1B08-D091-4C62-BD2E-3173763139B5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83D5-3906-4C72-B307-1E6C83723FB9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21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DDB1-7007-46AB-AC3E-9EB53C6957A0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31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CE7E-8789-43B3-A2F6-0E0A14CEE705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73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DDD-93B0-4EA2-902A-2E14109D2933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4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01A3-FFD2-4B66-A65F-D8FD23259708}" type="datetime1">
              <a:rPr lang="ru-RU" smtClean="0">
                <a:solidFill>
                  <a:srgbClr val="A6B727"/>
                </a:solidFill>
              </a:rPr>
              <a:pPr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7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D89E0-92BB-4954-A2F9-626C69E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C99250-524D-47DB-BB61-12C43C77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08A568-2AFE-4C8E-9066-FEB53C6C4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B60F2D-74D9-413E-88BB-038C02ED1E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AF8B11-0C1D-49E0-9ECC-A356B85D7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0CBA53-C019-45E9-A2EF-2BA952C4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D89E0-92BB-4954-A2F9-626C69E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C99250-524D-47DB-BB61-12C43C77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08A568-2AFE-4C8E-9066-FEB53C6C4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B60F2D-74D9-413E-88BB-038C02ED1E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AF8B11-0C1D-49E0-9ECC-A356B85D7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0CBA53-C019-45E9-A2EF-2BA952C4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8600F2-0593-484C-B6DB-5994F8EE0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fld id="{5FE7B664-9527-4163-94CE-4E1AA68B91CE}" type="datetime1">
              <a:rPr lang="ru-RU" smtClean="0">
                <a:solidFill>
                  <a:srgbClr val="A6B727"/>
                </a:solidFill>
              </a:rPr>
              <a:pPr defTabSz="914400"/>
              <a:t>12.11.2021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fld id="{867BE6D4-4FF7-4B1B-878A-B51AD9D9F8F3}" type="slidenum">
              <a:rPr lang="ru-RU" smtClean="0">
                <a:solidFill>
                  <a:srgbClr val="A6B727"/>
                </a:solidFill>
              </a:rPr>
              <a:pPr defTabSz="9144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pk.kem.kaf.uep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19" y="2792628"/>
            <a:ext cx="10465144" cy="14780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ВСОКО как инструмент достижения </a:t>
            </a:r>
            <a:r>
              <a:rPr lang="ru-RU" sz="4000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br>
              <a:rPr lang="ru-RU" sz="4000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организации </a:t>
            </a:r>
            <a:endParaRPr lang="ru-RU" sz="4000" dirty="0">
              <a:solidFill>
                <a:srgbClr val="031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5631" y="5393019"/>
            <a:ext cx="5369384" cy="11684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Плосконосова Елена Алексеевна, к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en-US" b="1" dirty="0" smtClean="0">
                <a:solidFill>
                  <a:srgbClr val="002060"/>
                </a:solidFill>
              </a:rPr>
              <a:t>., </a:t>
            </a:r>
            <a:r>
              <a:rPr lang="ru-RU" b="1" dirty="0" smtClean="0">
                <a:solidFill>
                  <a:srgbClr val="002060"/>
                </a:solidFill>
              </a:rPr>
              <a:t>доцент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методист кафедры управления, экономики и правового регулирования в образовании КРИПКиПРО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853" t="51293" r="74262" b="18106"/>
          <a:stretch/>
        </p:blipFill>
        <p:spPr>
          <a:xfrm>
            <a:off x="0" y="0"/>
            <a:ext cx="1543987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84" y="0"/>
            <a:ext cx="2328237" cy="15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Принцип фокусированного действия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33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тражает основу </a:t>
            </a:r>
            <a:r>
              <a:rPr lang="ru-RU" sz="33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организации. </a:t>
            </a:r>
            <a:endParaRPr lang="ru-RU" sz="3300" dirty="0" smtClean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3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Организо­ванность </a:t>
            </a:r>
            <a:r>
              <a:rPr lang="ru-RU" sz="33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объекта характеризуется прежде всего степенью фокусированности его системных параметров (целей, функций, конструкции, динамики, взаимодействий со средой и др.) на разрешение актуальных проблем (противоречий). </a:t>
            </a:r>
            <a:endParaRPr lang="ru-RU" sz="3300" dirty="0" smtClean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10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8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Принцип фокусированного действия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lvl="0" indent="450215" algn="just">
              <a:lnSpc>
                <a:spcPts val="2410"/>
              </a:lnSpc>
              <a:buClr>
                <a:srgbClr val="A6B727"/>
              </a:buClr>
            </a:pPr>
            <a:endParaRPr lang="ru-RU" sz="2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457200" algn="just">
              <a:lnSpc>
                <a:spcPct val="100000"/>
              </a:lnSpc>
              <a:buClr>
                <a:srgbClr val="A6B727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319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3200" dirty="0">
                <a:solidFill>
                  <a:srgbClr val="0319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фокусированности действий </a:t>
            </a:r>
            <a:r>
              <a:rPr lang="ru-RU" sz="3200" dirty="0" smtClean="0">
                <a:solidFill>
                  <a:srgbClr val="0319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предполагает</a:t>
            </a:r>
            <a:r>
              <a:rPr lang="ru-RU" sz="32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8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120"/>
              </a:spcBef>
              <a:buClr>
                <a:srgbClr val="0319BD"/>
              </a:buClr>
              <a:buFont typeface="Wingdings" panose="05000000000000000000" pitchFamily="2" charset="2"/>
              <a:buChar char="Ø"/>
              <a:tabLst>
                <a:tab pos="621665" algn="l"/>
              </a:tabLst>
            </a:pPr>
            <a:r>
              <a:rPr lang="ru-RU" sz="3200" b="1" cap="smal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сосредоточение частных целей всех уровней на достижение общей (глобаль­ной) цели объекта. </a:t>
            </a:r>
            <a:endParaRPr lang="ru-RU" sz="3200" b="1" cap="small" dirty="0" smtClean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120"/>
              </a:spcBef>
              <a:buClr>
                <a:srgbClr val="0319BD"/>
              </a:buClr>
              <a:buFont typeface="Wingdings" panose="05000000000000000000" pitchFamily="2" charset="2"/>
              <a:buChar char="Ø"/>
              <a:tabLst>
                <a:tab pos="621665" algn="l"/>
              </a:tabLst>
            </a:pPr>
            <a:r>
              <a:rPr lang="ru-RU" sz="3200" b="1" cap="small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разграничение </a:t>
            </a:r>
            <a:r>
              <a:rPr lang="ru-RU" sz="3200" b="1" cap="small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функций между компонентами объекта методом ориен­тации каждого из них на реализацию относительно завершенного цикла взаимосвязан­ных действий, обеспечивающих достижение определенного целевого результата</a:t>
            </a:r>
            <a:r>
              <a:rPr lang="ru-RU" alt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11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Принцип комплексности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принцип включает следующие аспекты:</a:t>
            </a:r>
            <a:endParaRPr lang="ru-RU" sz="3200" dirty="0">
              <a:solidFill>
                <a:srgbClr val="0000CC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3255" algn="l"/>
              </a:tabLst>
            </a:pPr>
            <a:r>
              <a:rPr lang="ru-RU" sz="3200" b="1" i="1" cap="small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всесторонность и взаимоскоординированность воздействий на объект.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счет охвата всех существенных аспектов объекта обеспечивается,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5200" indent="-457200" algn="just">
              <a:lnSpc>
                <a:spcPct val="100000"/>
              </a:lnSpc>
              <a:spcBef>
                <a:spcPts val="0"/>
              </a:spcBef>
              <a:tabLst>
                <a:tab pos="643255" algn="l"/>
              </a:tabLst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во-первых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включение максимума факторов, вносящих вклад в достижение цели.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5200" indent="-457200" algn="just">
              <a:lnSpc>
                <a:spcPct val="100000"/>
              </a:lnSpc>
              <a:spcBef>
                <a:spcPts val="0"/>
              </a:spcBef>
              <a:tabLst>
                <a:tab pos="643255" algn="l"/>
              </a:tabLst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Во-вторых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 этом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происходит возрастание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ин­тенсивности и глубины воздействия: влияние каждого из факторов совершается на благо­приятном фоне, созданном другими факторами, что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взаимоусиливает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их эффект, повышает глубину преобразования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12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7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Принцип комплексности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643255" algn="l"/>
              </a:tabLst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В-третьих,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взаимоскоординированные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воздействия на основные аспекты объекта усиливают целенаправленность (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фокусированность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сбалансированность преобразований. «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отдельных .., даже самых правильных мероприятий не даст должной отдачи, если они ... изолированные ... Взятые вне системы, они могут противоре­чить друг другу и не приводить к ожидаемому эффекту»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643255" algn="l"/>
              </a:tabLst>
            </a:pP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643255" algn="l"/>
              </a:tabLst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Оптимизационный потенциал данного условия может быть реализован не только в аспекте воздействия на объект, но и в аспектах </a:t>
            </a:r>
            <a:r>
              <a:rPr lang="ru-RU" sz="3200" b="1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всесторонности построения и развития объекта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>
                <a:solidFill>
                  <a:srgbClr val="A6B727"/>
                </a:solidFill>
              </a:rPr>
              <a:pPr/>
              <a:t>13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8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984551"/>
            <a:ext cx="11793682" cy="6883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образовательных мероприятий кафедры</a:t>
            </a:r>
            <a:endParaRPr lang="ru-RU" sz="3200" b="1" dirty="0">
              <a:solidFill>
                <a:srgbClr val="031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16768"/>
            <a:ext cx="11294918" cy="5041232"/>
          </a:xfrm>
        </p:spPr>
        <p:txBody>
          <a:bodyPr>
            <a:normAutofit fontScale="25000" lnSpcReduction="20000"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16.11.2021г</a:t>
            </a:r>
            <a:r>
              <a:rPr lang="ru-RU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15:00</a:t>
            </a:r>
            <a:r>
              <a:rPr lang="ru-RU" sz="9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 «Мониторинг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управления качеством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 по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направлению «Система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 </a:t>
            </a: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развития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педагога» в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организации»;</a:t>
            </a:r>
            <a:r>
              <a:rPr lang="ru-RU" sz="9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30.11.2021г</a:t>
            </a:r>
            <a:r>
              <a:rPr lang="ru-RU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15:00</a:t>
            </a:r>
            <a:r>
              <a:rPr lang="ru-RU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 «Порядок 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и государственной регистрации некоммерческой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организации»;</a:t>
            </a: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14.12.2021г</a:t>
            </a:r>
            <a:r>
              <a:rPr lang="ru-RU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</a:t>
            </a:r>
            <a:r>
              <a:rPr lang="ru-RU" sz="9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«Направления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социально-ориентированного проекта некоммерческой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организации»; </a:t>
            </a:r>
            <a:r>
              <a:rPr lang="ru-RU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25.01.2022 </a:t>
            </a: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11:00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сессия «Роль 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образовательной среды в повышении качества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образования»;</a:t>
            </a: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28.01.2022г</a:t>
            </a:r>
            <a:r>
              <a:rPr lang="ru-RU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14.00 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Панельная дискуссия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 образования в образовательной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 </a:t>
            </a:r>
            <a:r>
              <a:rPr lang="ru-RU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оценка, планирование, </a:t>
            </a:r>
            <a:r>
              <a:rPr lang="ru-RU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контроль».</a:t>
            </a:r>
            <a:endParaRPr lang="ru-RU" sz="9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35" y="0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69" y="62253"/>
            <a:ext cx="11793682" cy="17545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программы повышения </a:t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управленческих кадров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кафедры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управления, экономики 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правового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регулирования в образовании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816768"/>
            <a:ext cx="10598726" cy="504123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00FF"/>
              </a:buClr>
              <a:buSzPct val="146000"/>
              <a:buNone/>
            </a:pPr>
            <a:endParaRPr lang="ru-RU" b="1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46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</a:t>
            </a:r>
            <a:r>
              <a:rPr lang="ru-RU" sz="2800" b="1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развитием образовательной </a:t>
            </a:r>
            <a:r>
              <a:rPr lang="ru-RU" sz="2800" b="1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организации»</a:t>
            </a:r>
            <a:r>
              <a:rPr lang="ru-RU" sz="2800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16-120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ru-RU" sz="2800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очно-заочная с применением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46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образовательной организацией: погружение в профессиональную управленческую деятельность»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16-120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часов.</a:t>
            </a:r>
            <a:r>
              <a:rPr lang="ru-RU" sz="2800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обучения: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очно-заочная с применением дистанционных образовательных технологий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46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800" b="1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 образования  на всех уровнях общего образования»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16-120 часов</a:t>
            </a:r>
            <a:r>
              <a:rPr lang="ru-RU" sz="2800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обучения: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очно-заочная с применением дистанционных образовательных технологий</a:t>
            </a:r>
            <a:endParaRPr lang="ru-RU" sz="2000" dirty="0"/>
          </a:p>
          <a:p>
            <a:pPr marL="0" indent="0">
              <a:buClr>
                <a:srgbClr val="0000FF"/>
              </a:buClr>
              <a:buSzPct val="146000"/>
              <a:buNone/>
            </a:pPr>
            <a:r>
              <a:rPr lang="ru-RU" sz="2000" dirty="0"/>
              <a:t> </a:t>
            </a:r>
          </a:p>
          <a:p>
            <a:pPr marL="0" indent="0">
              <a:buClr>
                <a:srgbClr val="0000FF"/>
              </a:buClr>
              <a:buSzPct val="146000"/>
              <a:buNone/>
            </a:pPr>
            <a:endParaRPr lang="ru-RU" sz="2000" dirty="0"/>
          </a:p>
          <a:p>
            <a:pPr>
              <a:buClr>
                <a:srgbClr val="0000FF"/>
              </a:buClr>
              <a:buSzPct val="146000"/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31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  <a:buSzPct val="146000"/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ts val="0"/>
              </a:spcBef>
              <a:buClr>
                <a:srgbClr val="0319BD"/>
              </a:buClr>
              <a:buSzPct val="136000"/>
              <a:buFont typeface="Wingdings" panose="05000000000000000000" pitchFamily="2" charset="2"/>
              <a:buChar char="Ø"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703" y="431292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6432"/>
            <a:ext cx="11177337" cy="59315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solidFill>
                <a:srgbClr val="0319B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Наши контакты:</a:t>
            </a:r>
          </a:p>
          <a:p>
            <a:pPr marL="228600" lv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Кафедра управления, экономики и правового регулирования в образовании (УЭиПРО)</a:t>
            </a:r>
          </a:p>
          <a:p>
            <a:pPr marL="45720" lvl="0" indent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None/>
            </a:pPr>
            <a:r>
              <a:rPr lang="ru-RU" sz="3200" b="1" dirty="0">
                <a:solidFill>
                  <a:srgbClr val="0000CC"/>
                </a:solidFill>
                <a:latin typeface="Rubik"/>
              </a:rPr>
              <a:t>Телефон: </a:t>
            </a:r>
            <a:r>
              <a:rPr lang="ru-RU" sz="3200" dirty="0">
                <a:solidFill>
                  <a:srgbClr val="0000CC"/>
                </a:solidFill>
                <a:latin typeface="Rubik"/>
              </a:rPr>
              <a:t>8 (3842) </a:t>
            </a:r>
            <a:r>
              <a:rPr lang="ru-RU" sz="3200" dirty="0" smtClean="0">
                <a:solidFill>
                  <a:srgbClr val="0000CC"/>
                </a:solidFill>
                <a:latin typeface="Rubik"/>
              </a:rPr>
              <a:t>31-01-66, 31-02-01</a:t>
            </a:r>
            <a:endParaRPr lang="ru-RU" sz="3200" dirty="0">
              <a:solidFill>
                <a:srgbClr val="0000CC"/>
              </a:solidFill>
              <a:latin typeface="Rubik"/>
            </a:endParaRPr>
          </a:p>
          <a:p>
            <a:pPr marL="45720" lvl="0" indent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None/>
            </a:pPr>
            <a:r>
              <a:rPr lang="ru-RU" sz="3200" b="1" dirty="0">
                <a:solidFill>
                  <a:srgbClr val="0000CC"/>
                </a:solidFill>
                <a:latin typeface="Rubik"/>
              </a:rPr>
              <a:t>Электронная почта</a:t>
            </a:r>
            <a:r>
              <a:rPr lang="ru-RU" sz="3200" b="1" dirty="0">
                <a:solidFill>
                  <a:srgbClr val="323231"/>
                </a:solidFill>
                <a:latin typeface="Rubik"/>
              </a:rPr>
              <a:t>: </a:t>
            </a:r>
            <a:r>
              <a:rPr lang="ru-RU" sz="3200" dirty="0">
                <a:solidFill>
                  <a:srgbClr val="0000CC"/>
                </a:solidFill>
                <a:latin typeface="Rubik"/>
                <a:hlinkClick r:id="rId2"/>
              </a:rPr>
              <a:t>ipk.kem.kaf.uepo@mail.ru</a:t>
            </a:r>
            <a:endParaRPr lang="ru-RU" sz="3200" dirty="0">
              <a:solidFill>
                <a:srgbClr val="0000CC"/>
              </a:solidFill>
              <a:latin typeface="Rubik"/>
            </a:endParaRPr>
          </a:p>
          <a:p>
            <a:pPr marL="45720" lvl="0" indent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None/>
            </a:pPr>
            <a:r>
              <a:rPr lang="ru-RU" sz="3200" b="1" dirty="0">
                <a:solidFill>
                  <a:srgbClr val="0000CC"/>
                </a:solidFill>
                <a:latin typeface="Rubik"/>
              </a:rPr>
              <a:t>Координаты:</a:t>
            </a:r>
            <a:r>
              <a:rPr lang="ru-RU" sz="3200" dirty="0">
                <a:solidFill>
                  <a:srgbClr val="0000CC"/>
                </a:solidFill>
                <a:latin typeface="Rubik"/>
              </a:rPr>
              <a:t> г. Кемерово, ул. Тухачевского, 23, КРИПКиПРО, </a:t>
            </a:r>
            <a:r>
              <a:rPr lang="ru-RU" sz="3200" dirty="0" err="1">
                <a:solidFill>
                  <a:srgbClr val="0000CC"/>
                </a:solidFill>
                <a:latin typeface="Rubik"/>
              </a:rPr>
              <a:t>каб</a:t>
            </a:r>
            <a:r>
              <a:rPr lang="ru-RU" sz="3200" dirty="0">
                <a:solidFill>
                  <a:srgbClr val="0000CC"/>
                </a:solidFill>
                <a:latin typeface="Rubik"/>
              </a:rPr>
              <a:t>. 6</a:t>
            </a:r>
          </a:p>
          <a:p>
            <a:pPr marL="45720" lvl="0" indent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None/>
            </a:pPr>
            <a:r>
              <a:rPr lang="ru-RU" sz="3200" b="1" dirty="0">
                <a:solidFill>
                  <a:srgbClr val="0000CC"/>
                </a:solidFill>
                <a:latin typeface="Rubik"/>
              </a:rPr>
              <a:t>Заведующий кафедрой:</a:t>
            </a:r>
            <a:r>
              <a:rPr lang="ru-RU" sz="3200" dirty="0">
                <a:solidFill>
                  <a:srgbClr val="0000CC"/>
                </a:solidFill>
                <a:latin typeface="Rubik"/>
              </a:rPr>
              <a:t> Коцарь Юрий Анатольевич</a:t>
            </a:r>
          </a:p>
          <a:p>
            <a:pPr marL="228600" lv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A6B727"/>
              </a:buClr>
              <a:buNone/>
            </a:pP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319B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1" y="31639"/>
            <a:ext cx="1558215" cy="1016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39"/>
            <a:ext cx="154242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1596"/>
            <a:ext cx="11294919" cy="5906404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86" y="5841565"/>
            <a:ext cx="1558215" cy="1016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28465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16768"/>
            <a:ext cx="11294918" cy="504123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0868"/>
            <a:ext cx="9269197" cy="60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0" t="27302" r="15369" b="17730"/>
          <a:stretch/>
        </p:blipFill>
        <p:spPr>
          <a:xfrm>
            <a:off x="-1" y="-1"/>
            <a:ext cx="9258301" cy="3107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425" y="3175677"/>
            <a:ext cx="1558215" cy="1016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06" t="30360" r="25341" b="43031"/>
          <a:stretch/>
        </p:blipFill>
        <p:spPr>
          <a:xfrm>
            <a:off x="1" y="3575787"/>
            <a:ext cx="9445336" cy="1870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28" t="8788" r="7444" b="75947"/>
          <a:stretch/>
        </p:blipFill>
        <p:spPr>
          <a:xfrm>
            <a:off x="0" y="5446150"/>
            <a:ext cx="9445338" cy="1411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53692" y="3175677"/>
            <a:ext cx="1620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3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6560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" y="716972"/>
            <a:ext cx="10474037" cy="10349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новой системы оценки образовательных достижений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3407"/>
            <a:ext cx="11294918" cy="5401319"/>
          </a:xfrm>
        </p:spPr>
        <p:txBody>
          <a:bodyPr>
            <a:normAutofit/>
          </a:bodyPr>
          <a:lstStyle/>
          <a:p>
            <a:pPr marL="360000" lvl="0" indent="-457167" algn="just" defTabSz="914332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sz="2800" dirty="0">
                <a:solidFill>
                  <a:srgbClr val="0319B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Комплексная оценка достижения планируемых предметных, </a:t>
            </a:r>
            <a:r>
              <a:rPr lang="ru-RU" sz="2800" dirty="0" err="1">
                <a:solidFill>
                  <a:srgbClr val="0319B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800" dirty="0">
                <a:solidFill>
                  <a:srgbClr val="0319B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личностных результатов</a:t>
            </a:r>
          </a:p>
          <a:p>
            <a:pPr marL="360000" lvl="0" indent="-457167" algn="just" defTabSz="914332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Ориентация заданий, в основном, не на проверку освоения знаний и умений, а на оценку способности учащихся применять эти знания и умения в различных ситуациях, при решении учебно-познавательных и учебно-практических заданий</a:t>
            </a:r>
          </a:p>
          <a:p>
            <a:pPr marL="360000" lvl="0" indent="-457167" algn="just" defTabSz="914332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sz="2800" dirty="0">
                <a:solidFill>
                  <a:srgbClr val="0319B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Использования стандартизированных измерительных материалов, обладающих надежными характеристиками</a:t>
            </a:r>
          </a:p>
          <a:p>
            <a:pPr marL="360000" lvl="0" indent="-457167" algn="just" defTabSz="914332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Ориентация полученных результатов на управление качеством образования на различных уровнях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44" y="-142078"/>
            <a:ext cx="1397366" cy="9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8">
            <a:extLst>
              <a:ext uri="{FF2B5EF4-FFF2-40B4-BE49-F238E27FC236}">
                <a16:creationId xmlns:a16="http://schemas.microsoft.com/office/drawing/2014/main" xmlns="" id="{4E6B03CD-C096-4869-962F-03686530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8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0B49C528-30E4-45CE-B2D5-02C5D9769BF2}"/>
              </a:ext>
            </a:extLst>
          </p:cNvPr>
          <p:cNvCxnSpPr>
            <a:cxnSpLocks/>
          </p:cNvCxnSpPr>
          <p:nvPr/>
        </p:nvCxnSpPr>
        <p:spPr>
          <a:xfrm>
            <a:off x="681038" y="544513"/>
            <a:ext cx="4056062" cy="0"/>
          </a:xfrm>
          <a:prstGeom prst="line">
            <a:avLst/>
          </a:prstGeom>
          <a:ln w="1905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62C288-41A6-490E-89E8-EBB1E451EC88}"/>
              </a:ext>
            </a:extLst>
          </p:cNvPr>
          <p:cNvSpPr txBox="1"/>
          <p:nvPr/>
        </p:nvSpPr>
        <p:spPr>
          <a:xfrm>
            <a:off x="1138238" y="0"/>
            <a:ext cx="6437312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2F5597"/>
                </a:solidFill>
                <a:latin typeface="Futura PT Bold"/>
                <a:sym typeface="Arial"/>
              </a:rPr>
              <a:t>Управленческий цикл</a:t>
            </a:r>
          </a:p>
        </p:txBody>
      </p:sp>
      <p:pic>
        <p:nvPicPr>
          <p:cNvPr id="15365" name="Picture 2826">
            <a:extLst>
              <a:ext uri="{FF2B5EF4-FFF2-40B4-BE49-F238E27FC236}">
                <a16:creationId xmlns:a16="http://schemas.microsoft.com/office/drawing/2014/main" xmlns="" id="{209C9EFB-139E-4685-98A6-DC157441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963613"/>
            <a:ext cx="73231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0A5AD7-8C82-4572-9197-02ED86722EBC}"/>
              </a:ext>
            </a:extLst>
          </p:cNvPr>
          <p:cNvSpPr txBox="1"/>
          <p:nvPr/>
        </p:nvSpPr>
        <p:spPr>
          <a:xfrm>
            <a:off x="9844088" y="1384300"/>
            <a:ext cx="2311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altLang="ru-RU" spc="-100" dirty="0">
                <a:solidFill>
                  <a:srgbClr val="000000"/>
                </a:solidFill>
                <a:cs typeface="Times New Roman" panose="02020603050405020304" pitchFamily="18" charset="0"/>
              </a:rPr>
              <a:t>муниципальная программа, концепция, положение, модель, методология либо отдельный документ, утверждающий методы сбора и обработки информации и т. п. </a:t>
            </a:r>
            <a:endParaRPr lang="ru-RU" spc="-100" dirty="0">
              <a:solidFill>
                <a:prstClr val="black"/>
              </a:solidFill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4643CCA8-5792-4758-8419-125BE17FB834}"/>
              </a:ext>
            </a:extLst>
          </p:cNvPr>
          <p:cNvSpPr/>
          <p:nvPr/>
        </p:nvSpPr>
        <p:spPr>
          <a:xfrm>
            <a:off x="9605963" y="1330325"/>
            <a:ext cx="331787" cy="2425700"/>
          </a:xfrm>
          <a:prstGeom prst="rightBrace">
            <a:avLst/>
          </a:prstGeom>
          <a:solidFill>
            <a:srgbClr val="FC9696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368" name="TextBox 10">
            <a:extLst>
              <a:ext uri="{FF2B5EF4-FFF2-40B4-BE49-F238E27FC236}">
                <a16:creationId xmlns:a16="http://schemas.microsoft.com/office/drawing/2014/main" xmlns="" id="{A9E31DD8-59D9-4174-A969-DDA7D1BA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6219825"/>
            <a:ext cx="52816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07000"/>
              </a:lnSpc>
            </a:pPr>
            <a:endParaRPr lang="ru-RU" altLang="ru-RU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914400">
              <a:lnSpc>
                <a:spcPct val="107000"/>
              </a:lnSpc>
            </a:pPr>
            <a:r>
              <a:rPr lang="ru-RU" altLang="ru-RU">
                <a:solidFill>
                  <a:srgbClr val="000000"/>
                </a:solidFill>
                <a:cs typeface="Times New Roman" panose="02020603050405020304" pitchFamily="18" charset="0"/>
              </a:rPr>
              <a:t>протоколы, решения, поручения, уведомления</a:t>
            </a:r>
            <a:endParaRPr lang="ru-RU" altLang="ru-RU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15369" name="Рисунок 7">
            <a:extLst>
              <a:ext uri="{FF2B5EF4-FFF2-40B4-BE49-F238E27FC236}">
                <a16:creationId xmlns:a16="http://schemas.microsoft.com/office/drawing/2014/main" xmlns="" id="{A13C6F68-5355-44E0-8063-F9049724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6072188"/>
            <a:ext cx="258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3">
            <a:extLst>
              <a:ext uri="{FF2B5EF4-FFF2-40B4-BE49-F238E27FC236}">
                <a16:creationId xmlns:a16="http://schemas.microsoft.com/office/drawing/2014/main" xmlns="" id="{FAF3D6C0-3773-4261-88F2-56B78884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84300"/>
            <a:ext cx="4572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5">
            <a:extLst>
              <a:ext uri="{FF2B5EF4-FFF2-40B4-BE49-F238E27FC236}">
                <a16:creationId xmlns:a16="http://schemas.microsoft.com/office/drawing/2014/main" xmlns="" id="{532225BB-4ACF-4D59-BC55-1C1B4EC7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330325"/>
            <a:ext cx="17272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solidFill>
                  <a:srgbClr val="000000"/>
                </a:solidFill>
                <a:cs typeface="Times New Roman" panose="02020603050405020304" pitchFamily="18" charset="0"/>
              </a:rPr>
              <a:t>приказы, протоколы, утвержденные решения, статистические факты,</a:t>
            </a:r>
            <a:r>
              <a:rPr lang="ru-RU" altLang="ru-RU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u-RU" altLang="ru-RU">
                <a:solidFill>
                  <a:srgbClr val="000000"/>
                </a:solidFill>
                <a:cs typeface="Times New Roman" panose="02020603050405020304" pitchFamily="18" charset="0"/>
              </a:rPr>
              <a:t>отдельно проведенный анализ, отчетный документ</a:t>
            </a:r>
            <a:endParaRPr lang="ru-RU" altLang="ru-RU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15AE1E-3A12-4017-836F-9A06A158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1207750" cy="69691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ld" panose="020B0902020204020203" pitchFamily="34" charset="-52"/>
                <a:ea typeface="+mn-ea"/>
                <a:cs typeface="+mn-cs"/>
              </a:rPr>
              <a:t>Параметры оценивания компонентов управленческого цикла</a:t>
            </a:r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xmlns="" id="{328E3D26-0EEE-4865-A937-ECBA756B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088508-DEAC-4268-8BDC-6D400FFB4179}" type="slidenum">
              <a:rPr lang="ru-RU" altLang="ru-RU" sz="1200" b="1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b="1">
              <a:solidFill>
                <a:prstClr val="black"/>
              </a:solidFill>
            </a:endParaRPr>
          </a:p>
        </p:txBody>
      </p:sp>
      <p:pic>
        <p:nvPicPr>
          <p:cNvPr id="13316" name="Рисунок 6">
            <a:extLst>
              <a:ext uri="{FF2B5EF4-FFF2-40B4-BE49-F238E27FC236}">
                <a16:creationId xmlns:a16="http://schemas.microsoft.com/office/drawing/2014/main" xmlns="" id="{BD57C588-8A80-47C9-A9E5-214F96ED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766D5AF-5D9D-4C4A-B138-6E8391F5C633}"/>
              </a:ext>
            </a:extLst>
          </p:cNvPr>
          <p:cNvCxnSpPr>
            <a:cxnSpLocks/>
          </p:cNvCxnSpPr>
          <p:nvPr/>
        </p:nvCxnSpPr>
        <p:spPr>
          <a:xfrm flipV="1">
            <a:off x="838200" y="773113"/>
            <a:ext cx="4706938" cy="34925"/>
          </a:xfrm>
          <a:prstGeom prst="line">
            <a:avLst/>
          </a:prstGeom>
          <a:ln w="1905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1556">
            <a:extLst>
              <a:ext uri="{FF2B5EF4-FFF2-40B4-BE49-F238E27FC236}">
                <a16:creationId xmlns:a16="http://schemas.microsoft.com/office/drawing/2014/main" xmlns="" id="{9DA2F09A-F205-47EC-A61D-4315098E77F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981075"/>
            <a:ext cx="11125200" cy="5800725"/>
          </a:xfrm>
        </p:spPr>
      </p:pic>
    </p:spTree>
    <p:extLst>
      <p:ext uri="{BB962C8B-B14F-4D97-AF65-F5344CB8AC3E}">
        <p14:creationId xmlns:p14="http://schemas.microsoft.com/office/powerpoint/2010/main" val="202739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15" y="1092594"/>
            <a:ext cx="11793682" cy="78901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АЛГОРИТМ ДАЛЬНЕЙШИХ ДЕЙСТВИЙ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16768"/>
            <a:ext cx="11294918" cy="504123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964" cy="951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35" y="0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15" y="1092594"/>
            <a:ext cx="11793682" cy="78901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АЛГОРИТМ ДАЛЬНЕЙШИХ ДЕЙСТВИЙ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16768"/>
            <a:ext cx="11294918" cy="504123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964" cy="951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35" y="0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15" y="1092594"/>
            <a:ext cx="11793682" cy="78901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АЛГОРИТМ ДАЛЬНЕЙШИХ ДЕЙСТВИЙ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16768"/>
            <a:ext cx="11294918" cy="504123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964" cy="951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35" y="0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6905"/>
            <a:ext cx="11294919" cy="5751095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rgbClr val="0319B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319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Системный подход в управлении качеством образования</a:t>
            </a:r>
            <a:endParaRPr lang="ru-RU" sz="4000" b="1" dirty="0">
              <a:solidFill>
                <a:srgbClr val="0319B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5032" cy="1149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9" y="0"/>
            <a:ext cx="2302471" cy="1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9936"/>
            <a:ext cx="12055096" cy="1132609"/>
          </a:xfrm>
        </p:spPr>
        <p:txBody>
          <a:bodyPr>
            <a:normAutofit/>
          </a:bodyPr>
          <a:lstStyle/>
          <a:p>
            <a:pPr lvl="0" defTabSz="914332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Количество ОО с признаками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необъективности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результатов ВПР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Кузбассе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94" t="34806" r="10349" b="15599"/>
          <a:stretch/>
        </p:blipFill>
        <p:spPr>
          <a:xfrm>
            <a:off x="17065" y="1662545"/>
            <a:ext cx="10207590" cy="511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709" y="144644"/>
            <a:ext cx="955964" cy="951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053" y="-55393"/>
            <a:ext cx="1558215" cy="10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1481</TotalTime>
  <Words>600</Words>
  <Application>Microsoft Office PowerPoint</Application>
  <PresentationFormat>Широкоэкранный</PresentationFormat>
  <Paragraphs>80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Arial Narrow</vt:lpstr>
      <vt:lpstr>Bookman Old Style</vt:lpstr>
      <vt:lpstr>Calibri</vt:lpstr>
      <vt:lpstr>Calibri Light</vt:lpstr>
      <vt:lpstr>Corbel</vt:lpstr>
      <vt:lpstr>Futura PT Bold</vt:lpstr>
      <vt:lpstr>Rubik</vt:lpstr>
      <vt:lpstr>Times New Roman</vt:lpstr>
      <vt:lpstr>Trebuchet MS</vt:lpstr>
      <vt:lpstr>Verdana</vt:lpstr>
      <vt:lpstr>Wingdings</vt:lpstr>
      <vt:lpstr>Wingdings 3</vt:lpstr>
      <vt:lpstr>Грань</vt:lpstr>
      <vt:lpstr>Тема Office</vt:lpstr>
      <vt:lpstr>1_Тема Office</vt:lpstr>
      <vt:lpstr>Базис</vt:lpstr>
      <vt:lpstr>ВСОКО как инструмент достижения цели общеобразовательной организации </vt:lpstr>
      <vt:lpstr>Особенности новой системы оценки образовательных достижений в соответствии с ФГОС</vt:lpstr>
      <vt:lpstr>Презентация PowerPoint</vt:lpstr>
      <vt:lpstr>Параметры оценивания компонентов управленческого цикла</vt:lpstr>
      <vt:lpstr>АЛГОРИТМ ДАЛЬНЕЙШИХ ДЕЙСТВИЙ ОУ</vt:lpstr>
      <vt:lpstr>АЛГОРИТМ ДАЛЬНЕЙШИХ ДЕЙСТВИЙ ОУ</vt:lpstr>
      <vt:lpstr>АЛГОРИТМ ДАЛЬНЕЙШИХ ДЕЙСТВИЙ ОУ</vt:lpstr>
      <vt:lpstr>Презентация PowerPoint</vt:lpstr>
      <vt:lpstr>Количество ОО с признаками  необъективности результатов ВПР в Кузбассе</vt:lpstr>
      <vt:lpstr>Принцип фокусированного действия</vt:lpstr>
      <vt:lpstr>Принцип фокусированного действия</vt:lpstr>
      <vt:lpstr>Принцип комплексности</vt:lpstr>
      <vt:lpstr>Принцип комплексности</vt:lpstr>
      <vt:lpstr>План образовательных мероприятий кафедры</vt:lpstr>
      <vt:lpstr>Дополнительные программы повышения  квалификации управленческих кадров  кафедры управления, экономики и  правового регулирования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Плосконосова</cp:lastModifiedBy>
  <cp:revision>138</cp:revision>
  <cp:lastPrinted>2020-09-16T01:40:19Z</cp:lastPrinted>
  <dcterms:created xsi:type="dcterms:W3CDTF">2020-09-04T04:43:34Z</dcterms:created>
  <dcterms:modified xsi:type="dcterms:W3CDTF">2021-11-12T02:28:51Z</dcterms:modified>
</cp:coreProperties>
</file>