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58" r:id="rId5"/>
    <p:sldId id="259" r:id="rId6"/>
    <p:sldId id="265" r:id="rId7"/>
    <p:sldId id="260" r:id="rId8"/>
    <p:sldId id="266" r:id="rId9"/>
    <p:sldId id="261" r:id="rId10"/>
    <p:sldId id="262" r:id="rId11"/>
    <p:sldId id="263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043165"/>
      </p:ext>
    </p:extLst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014656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32036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67669"/>
      </p:ext>
    </p:extLst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610905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712775"/>
      </p:ext>
    </p:extLst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28873"/>
      </p:ext>
    </p:extLst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714359"/>
      </p:ext>
    </p:extLst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644525"/>
      </p:ext>
    </p:extLst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84263"/>
      </p:ext>
    </p:extLst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221760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9EF5-2982-4B9D-9B01-9A8E96C3EDA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F31E1-1396-48E2-B7A7-680BDDF90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25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756" y="1646383"/>
            <a:ext cx="10912012" cy="71404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оценивания образовательных результатов обучающихся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примере</a:t>
            </a:r>
            <a:r>
              <a:rPr lang="ru-RU" sz="4800" dirty="0" smtClean="0"/>
              <a:t>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ценки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по русскому языку и литературе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основного общего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  <a:p>
            <a:pPr algn="ctr"/>
            <a:endParaRPr lang="ru-RU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Мингалева Н.И., заместитель директора по УВР МБОУ Гимназия № 6 г. Междуреченск 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6681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06036"/>
              </p:ext>
            </p:extLst>
          </p:nvPr>
        </p:nvGraphicFramePr>
        <p:xfrm>
          <a:off x="0" y="240154"/>
          <a:ext cx="12192002" cy="49153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1685"/>
                <a:gridCol w="10956758"/>
                <a:gridCol w="593559"/>
              </a:tblGrid>
              <a:tr h="765881">
                <a:tc grid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Оригинальность </a:t>
                      </a: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раскрытии проблемы </a:t>
                      </a:r>
                      <a:endParaRPr lang="ru-RU" sz="25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4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К6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отличается оригинальностью в раскрытии проблемы.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</a:tr>
              <a:tr h="369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раскрыта тривиально. </a:t>
                      </a:r>
                      <a:endParaRPr lang="ru-RU" sz="25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</a:tr>
              <a:tr h="486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К7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содержания раскрываемых (задаваемых) вопросов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</a:tr>
              <a:tr h="8967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Обучающийся понимает содержание раскрываемых (задаваемых при защите) вопросов, умеет выстроить свой ответ на вопрос.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</a:tr>
              <a:tr h="1521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Обучающийся не понимает содержание раскрываемых (задаваемых при защите) вопросов, не умеет выстроить свой ответ на вопрос.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86" marR="633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469530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74984"/>
              </p:ext>
            </p:extLst>
          </p:nvPr>
        </p:nvGraphicFramePr>
        <p:xfrm>
          <a:off x="0" y="112295"/>
          <a:ext cx="12192000" cy="6434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0732"/>
                <a:gridCol w="10502172"/>
                <a:gridCol w="969096"/>
              </a:tblGrid>
              <a:tr h="472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К8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 обучающегося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96650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Обучающийся адекватно оценивает полученные результаты и свой вклад в работу над проектом.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1176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Обучающийся не может адекватно оценить полученные результаты или свой вклад в работу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472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К9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практического назначение выполненной работы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6196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Обучающийся понимает практическое назначение выполненной работы.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817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Обучающийся не понимает практическое назначение выполненной работы.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472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К10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в работе наглядности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47228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Наглядность в работе использована обучающимся уместно.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966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Наглядность в работе не использована или применена обучающимся неуместно.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13465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32281"/>
              </p:ext>
            </p:extLst>
          </p:nvPr>
        </p:nvGraphicFramePr>
        <p:xfrm>
          <a:off x="0" y="2"/>
          <a:ext cx="12192000" cy="47805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4722"/>
                <a:gridCol w="10693089"/>
                <a:gridCol w="834189"/>
              </a:tblGrid>
              <a:tr h="473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К11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Отбор информации для защиты проекта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54249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Обучающийся для защиты проекта отобрал информацию верно и достаточно.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1374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Обучающийся для защиты проекта отобрал информацию неверно (недостаточно либо избыточно). 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346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К12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отвечать на вопросы при защите проекта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64637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Обучающийся продемонстрировал умение четко и логично отвечать на вопросы при защите проекта.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1222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Обучающийся не продемонстрировал умение четко и логично отвечать на вопросы при защите проекта или допустил ошибки при ответах на вопросы.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38769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888785"/>
              </p:ext>
            </p:extLst>
          </p:nvPr>
        </p:nvGraphicFramePr>
        <p:xfrm>
          <a:off x="-2" y="1"/>
          <a:ext cx="12192001" cy="70930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02133"/>
                <a:gridCol w="10735890"/>
                <a:gridCol w="753978"/>
              </a:tblGrid>
              <a:tr h="471353">
                <a:tc grid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Речевое 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К13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Смысловая цельность, речевая связность и последовательность изложения материала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101065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Речь обучающегося характеризуется смысловой цельностью, речевой связностью и последовательностью изложения; логические ошибки отсутствуют, последовательность изложения не 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нарушена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753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Речь обучающегося характеризуется смысловой цельностью, речевой связностью и последовательностью изложения, но допущено не более 4 логических ошибок. 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753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работе проектанта просматривается коммуникативный замысел, но допущено более 4 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ошибок.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4491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К14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Точность и выразительность речи проектанта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7700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проектанта характеризуется точностью выражения мысли, разнообразием грамматического строя речи. 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1155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проектанта характеризуется точностью выражения мысли, но прослеживается однообразие грамматического строя речи или работа проектанта характеризуется разнообразием грамматического строя речи, но есть нарушения точности выражения мысли.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  <a:tr h="737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проектанта характеризуется бедностью словарного запаса и однообразием грамматического строя речи.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92" marR="634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721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0421"/>
            <a:ext cx="12192000" cy="1055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переводу первичных баллов за выполненный проект  в пятибалльную отметку  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98991"/>
              </p:ext>
            </p:extLst>
          </p:nvPr>
        </p:nvGraphicFramePr>
        <p:xfrm>
          <a:off x="272714" y="2230259"/>
          <a:ext cx="11646572" cy="29022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1643"/>
                <a:gridCol w="2911643"/>
                <a:gridCol w="2911643"/>
                <a:gridCol w="291164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по пятибалльной шкале 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 уровень выполнения работы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 уровень выполнения работы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 выполнения работы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 балл</a:t>
                      </a:r>
                      <a:endParaRPr lang="ru-RU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17 - 20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14 - 16</a:t>
                      </a:r>
                      <a:endParaRPr lang="ru-RU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10 - 13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69750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1892969"/>
            <a:ext cx="1188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 fontAlgn="t">
              <a:spcBef>
                <a:spcPts val="150"/>
              </a:spcBef>
              <a:spcAft>
                <a:spcPts val="150"/>
              </a:spcAft>
            </a:pPr>
            <a:r>
              <a:rPr lang="ru-RU" sz="3000" b="1" u="none" strike="noStrike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этапы работы над проектом по русскому языку (литературе)</a:t>
            </a:r>
            <a:endParaRPr lang="ru-RU" sz="30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17086" y="4159915"/>
            <a:ext cx="48776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Подготовительный этап </a:t>
            </a:r>
            <a:endParaRPr lang="ru-RU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10695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690379"/>
              </p:ext>
            </p:extLst>
          </p:nvPr>
        </p:nvGraphicFramePr>
        <p:xfrm>
          <a:off x="0" y="1"/>
          <a:ext cx="12192000" cy="72252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58653"/>
                <a:gridCol w="3866147"/>
                <a:gridCol w="112295"/>
                <a:gridCol w="4154905"/>
              </a:tblGrid>
              <a:tr h="383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 </a:t>
                      </a:r>
                      <a:endParaRPr lang="ru-RU" sz="2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 </a:t>
                      </a:r>
                      <a:endParaRPr lang="ru-RU" sz="2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педагога</a:t>
                      </a:r>
                      <a:endParaRPr lang="ru-RU" sz="2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8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темы и целей проекта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Обсуждают и выбирают тему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Предлагает темы проектов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2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</a:t>
                      </a:r>
                      <a:r>
                        <a:rPr lang="en-US" sz="2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микротем</a:t>
                      </a: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теме проекта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Выбирают </a:t>
                      </a:r>
                      <a:r>
                        <a:rPr lang="ru-RU" sz="2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микротему</a:t>
                      </a: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своей работы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Организует совместное обсуждение микротем проекта 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571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творческих </a:t>
                      </a: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Объединяются в </a:t>
                      </a:r>
                      <a:r>
                        <a:rPr lang="ru-RU" sz="2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микрогруппы</a:t>
                      </a: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распределяют обязанности между членами группы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Организует работу по объединению обучающихся в группы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8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материалов к работе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деятельность: разрабатывают задания и вопросы, подбирают литературу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9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способа представления результата (форму отчета) и критериев оценивания результата и процесса работы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Обсуждают формы представления результата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Предлагает формы отчета и примерные критерии оценивания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567090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9592" y="0"/>
            <a:ext cx="40491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3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Этап планирования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23285"/>
              </p:ext>
            </p:extLst>
          </p:nvPr>
        </p:nvGraphicFramePr>
        <p:xfrm>
          <a:off x="0" y="573926"/>
          <a:ext cx="12192000" cy="19833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27078"/>
                <a:gridCol w="5078985"/>
                <a:gridCol w="3785937"/>
              </a:tblGrid>
              <a:tr h="220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педагога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источников, способов сбора и обработки </a:t>
                      </a: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информации.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Изучают основную подобранную литературу, собирают </a:t>
                      </a: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информацию (</a:t>
                      </a:r>
                      <a:r>
                        <a:rPr lang="ru-RU" sz="25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групповом проекте – распределяют обязанности).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Корректирует работу </a:t>
                      </a: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обучающихся.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94866" y="2950311"/>
            <a:ext cx="50022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Этап разработки проекта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287858"/>
              </p:ext>
            </p:extLst>
          </p:nvPr>
        </p:nvGraphicFramePr>
        <p:xfrm>
          <a:off x="0" y="3632662"/>
          <a:ext cx="12192000" cy="32613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54905"/>
                <a:gridCol w="4267200"/>
                <a:gridCol w="37698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педагога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Накопление информации (работа с источниками, анкетирование, лингвистический эксперимент и т.д.), обобщение накопленной </a:t>
                      </a: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информации.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Осуществляют поисковую деятельность по сбору и обработке информации, необходимой для выполнения </a:t>
                      </a: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проекта.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Консультирует обучающихся, координирует их </a:t>
                      </a:r>
                      <a:r>
                        <a:rPr lang="ru-RU" sz="2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работу.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314119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5010" y="0"/>
            <a:ext cx="81324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Предзащита проекта (контроль и коррекция)</a:t>
            </a:r>
            <a:endParaRPr lang="ru-RU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615" y="725724"/>
            <a:ext cx="73152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Этап оформления результатов работы 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825159"/>
              </p:ext>
            </p:extLst>
          </p:nvPr>
        </p:nvGraphicFramePr>
        <p:xfrm>
          <a:off x="144379" y="1451448"/>
          <a:ext cx="12047621" cy="20383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21768"/>
                <a:gridCol w="4315327"/>
                <a:gridCol w="401052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педагога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накопленных результатов согласно выбранной форме отчета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Оформляют результаты в соответствии с выбранной формой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Консультирует обучающихся, координирует их работу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30058"/>
              </p:ext>
            </p:extLst>
          </p:nvPr>
        </p:nvGraphicFramePr>
        <p:xfrm>
          <a:off x="0" y="4611102"/>
          <a:ext cx="12192000" cy="1630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77389"/>
                <a:gridCol w="4219074"/>
                <a:gridCol w="439553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педагога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Представление выполненной работы</a:t>
                      </a:r>
                      <a:endParaRPr lang="ru-R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Представляют доклад о результатах работы</a:t>
                      </a:r>
                      <a:endParaRPr lang="ru-R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Организует экспертизу (совместно с педагогами школы, старшеклассниками)</a:t>
                      </a:r>
                      <a:endParaRPr lang="ru-R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02389" y="3833250"/>
            <a:ext cx="37315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Этап презентации</a:t>
            </a:r>
            <a:endParaRPr lang="ru-RU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78095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27512" y="160421"/>
            <a:ext cx="588135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Этап оценивания и рефлексии</a:t>
            </a:r>
            <a:endParaRPr lang="ru-RU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694722"/>
              </p:ext>
            </p:extLst>
          </p:nvPr>
        </p:nvGraphicFramePr>
        <p:xfrm>
          <a:off x="144379" y="1451448"/>
          <a:ext cx="12047621" cy="20182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21768"/>
                <a:gridCol w="4315327"/>
                <a:gridCol w="401052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 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педагога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Оценивание работ в соответствии с разработанными критериями </a:t>
                      </a:r>
                      <a:endParaRPr lang="ru-R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Принимают участие в оценивании работ путем обсуждения и самооценки</a:t>
                      </a:r>
                      <a:endParaRPr lang="ru-R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Коллегиально (совместно с экспертной группой) оценивает работу</a:t>
                      </a:r>
                      <a:endParaRPr lang="ru-R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078659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76464" y="2598821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 fontAlgn="t">
              <a:spcBef>
                <a:spcPts val="150"/>
              </a:spcBef>
              <a:spcAft>
                <a:spcPts val="150"/>
              </a:spcAft>
            </a:pPr>
            <a:r>
              <a:rPr lang="ru-RU" sz="3000" b="1" u="none" strike="noStrike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критерии оценивания проекта по русскому языку (литературе) *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62079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92386"/>
              </p:ext>
            </p:extLst>
          </p:nvPr>
        </p:nvGraphicFramePr>
        <p:xfrm>
          <a:off x="-1" y="-2"/>
          <a:ext cx="12192002" cy="67860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7092"/>
                <a:gridCol w="11129261"/>
                <a:gridCol w="575649"/>
              </a:tblGrid>
              <a:tr h="334033">
                <a:tc gridSpan="3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выбранной темы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четко сформулировать цель работы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</a:tr>
              <a:tr h="3867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работы формулирована четко. Фактических ошибок, связанных с пониманием цели, нет.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</a:tr>
              <a:tr h="668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не сформулирована, или допущена 1 и более фактическая ошибка, связанная с пониманием цели работы.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</a:tr>
              <a:tr h="334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научных фактов, владение терминологией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</a:tr>
              <a:tr h="100209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Использованы научные факты. Фактических ошибок в изложении научных фактов нет. В работе используется терминология. Обучающийся демонстрирует понимание научных фактов и терминологии.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</a:tr>
              <a:tr h="668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Использованы научные факты. Допущена 1 ошибка в изложении научных фактов или при употреблении терминов.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</a:tr>
              <a:tr h="668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факты в работе не использованы или допущены 2 и более ошибки в изложении научных фактов или при употреблении терминов.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5" marR="66155" marT="0" marB="0"/>
                </a:tc>
              </a:tr>
              <a:tr h="386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дополнительной информации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</a:tr>
              <a:tr h="66806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Дополнительная информация по русскому языку (литературе) привлечена уместно, без фактических ошибок.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</a:tr>
              <a:tr h="668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Дополнительная информация по русскому языку (литературе) привлечена уместно, но имеется 1 фактическая ошибка.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</a:tr>
              <a:tr h="668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Дополнительная информация по русскому языку (литературе) не привлечена или привлечена неуместно, или имеется 2 и более фактические ошибки.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559359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036979"/>
              </p:ext>
            </p:extLst>
          </p:nvPr>
        </p:nvGraphicFramePr>
        <p:xfrm>
          <a:off x="-1" y="3"/>
          <a:ext cx="12192000" cy="66510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7517"/>
                <a:gridCol w="11020926"/>
                <a:gridCol w="593557"/>
              </a:tblGrid>
              <a:tr h="459031">
                <a:tc grid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Глубина </a:t>
                      </a: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раскрытия проблемы, обозначенной в работе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К4</a:t>
                      </a:r>
                      <a:endParaRPr lang="ru-RU" sz="2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теории вопроса, демонстрируемое обучающимся через владение интеллектуальными умениями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</a:tr>
              <a:tr h="49222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вопроса понята обучающимся верно.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</a:tr>
              <a:tr h="91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вопроса понята обучающимся верно, но имеются незначительные неточности (не более 2), не влияющие на общее понимание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</a:tr>
              <a:tr h="705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вопроса не понята.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80" marR="63280" marT="0" marB="0"/>
                </a:tc>
              </a:tr>
              <a:tr h="518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К5</a:t>
                      </a:r>
                      <a:endParaRPr lang="ru-RU" sz="2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Аргументированность изложения материала</a:t>
                      </a:r>
                      <a:endParaRPr lang="ru-R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445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Обучающийся привел не менее 2 аргументов по сформулированной им проблеме. Фактических ошибок, связанных с привлечением аргументов, нет.</a:t>
                      </a:r>
                      <a:endParaRPr lang="ru-R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Обучающийся привел не менее 2 аргументов по сформулированной им проблеме, </a:t>
                      </a:r>
                      <a:r>
                        <a:rPr lang="ru-RU" sz="25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допустил в аргументации ошибку </a:t>
                      </a:r>
                      <a:r>
                        <a:rPr lang="ru-RU" sz="25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привел только 1 аргумент. </a:t>
                      </a:r>
                      <a:endParaRPr lang="ru-R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Обучающийся не привел аргументов.</a:t>
                      </a:r>
                      <a:endParaRPr lang="ru-R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580874"/>
      </p:ext>
    </p:extLst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1028</Words>
  <Application>Microsoft Office PowerPoint</Application>
  <PresentationFormat>Широкоэкранный</PresentationFormat>
  <Paragraphs>200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Елена Плосконосова</cp:lastModifiedBy>
  <cp:revision>11</cp:revision>
  <dcterms:created xsi:type="dcterms:W3CDTF">2021-11-02T12:48:22Z</dcterms:created>
  <dcterms:modified xsi:type="dcterms:W3CDTF">2021-11-10T11:06:13Z</dcterms:modified>
</cp:coreProperties>
</file>