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Raleway" panose="020B0604020202020204" charset="-52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81479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665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5681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981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663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102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38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35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2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2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p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400"/>
              <a:t>Давыденко А. А., канд. пед. наук, методист КУЭиПРО</a:t>
            </a:r>
            <a:endParaRPr sz="2400" b="1"/>
          </a:p>
        </p:txBody>
      </p:sp>
      <p:sp>
        <p:nvSpPr>
          <p:cNvPr id="73" name="Google Shape;73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"/>
              <a:t>Нормативные правовые основы ВСОКО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406425" y="806875"/>
            <a:ext cx="8296800" cy="40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" sz="2300" dirty="0"/>
              <a:t>ВСОКО - внутренняя система оценки качества образования -совокупность организационных структур, норм и правил,</a:t>
            </a:r>
            <a:endParaRPr sz="23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" sz="2300" dirty="0"/>
              <a:t>диагностических и оценочных процедур, обеспечивающих на единой концептуально-методологической основе оценку образовательных достижений обучающихся, оценку эффективности деятельности образовательной организации (ОО)</a:t>
            </a:r>
            <a:endParaRPr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423150" y="354813"/>
            <a:ext cx="8297700" cy="6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Нормативные правовые акты, регламентирующие ВСОКО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0" y="1399900"/>
            <a:ext cx="905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dirty="0"/>
              <a:t>• </a:t>
            </a:r>
            <a:r>
              <a:rPr lang="ru" sz="900" dirty="0"/>
              <a:t>ФЗ-273, ст. 2, ст. 28, ст. 13, ст. 59-60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ФГОС общего образования (с изм.)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Порядок организации образовательной деятельности по ООП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Порядок применения электронного обучения, дистанционных образовательных технологий (от 23.08.2017 г. № 816)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Регламент проведения самообследования (от 14.06.2013 № 462)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Показателями деятельности организации, подлежащей самообследованию (от 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10.12.2013 № 1324, с изм.)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Подходы Рособрнадзора к контролю качества образования (от 04.08.2017 г. № 05-375) 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900" dirty="0"/>
              <a:t>• Методики и рекомендации ФИОКО в части оценки механизмов управления качеством </a:t>
            </a:r>
            <a:endParaRPr sz="9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ru" sz="900" dirty="0"/>
              <a:t>образования (https://fioco.ru/methodic</a:t>
            </a:r>
            <a:endParaRPr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9712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2000"/>
              <a:t>ЕДИНАЯ СИСТЕМА ОЦЕНКИ КАЧЕСТВА 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2000"/>
              <a:t>ШКОЛЬНОГО ОБРАЗОВАНИЯ</a:t>
            </a:r>
            <a:endParaRPr sz="2000"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/>
              <a:t>В настоящее время в Российской Федерации сформирована единая система оценки 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/>
              <a:t>качества образования (ЕСОКО), которая позволяет вести мониторинг знаний 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/>
              <a:t>учащихся на разных ступенях обучения в школе, оперативно выявлять и решать 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/>
              <a:t>проблемы системы образования в разрезе предметов, школ и регионов.</a:t>
            </a:r>
            <a:endParaRPr sz="1900"/>
          </a:p>
        </p:txBody>
      </p:sp>
      <p:pic>
        <p:nvPicPr>
          <p:cNvPr id="91" name="Google Shape;91;p16" descr="Книга с названием Made To Stick, стоящая вполоборот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3776" y="2804500"/>
            <a:ext cx="1572275" cy="20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 descr="Кусок клейкой ленты, который удерживает заметку на слайде"/>
          <p:cNvPicPr preferRelativeResize="0"/>
          <p:nvPr/>
        </p:nvPicPr>
        <p:blipFill rotWithShape="1">
          <a:blip r:embed="rId4">
            <a:alphaModFix/>
          </a:blip>
          <a:srcRect l="9243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>
            <a:spLocks noGrp="1"/>
          </p:cNvSpPr>
          <p:nvPr>
            <p:ph type="body" idx="4294967295"/>
          </p:nvPr>
        </p:nvSpPr>
        <p:spPr>
          <a:xfrm>
            <a:off x="2855550" y="1377480"/>
            <a:ext cx="3432900" cy="33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200" b="1">
                <a:latin typeface="Raleway"/>
                <a:ea typeface="Raleway"/>
                <a:cs typeface="Raleway"/>
                <a:sym typeface="Raleway"/>
              </a:rPr>
              <a:t>Выберите одну из стратегий </a:t>
            </a:r>
            <a:r>
              <a:rPr lang="ru" sz="1200">
                <a:latin typeface="Raleway"/>
                <a:ea typeface="Raleway"/>
                <a:cs typeface="Raleway"/>
                <a:sym typeface="Raleway"/>
              </a:rPr>
              <a:t>мгновенного привлечения внимания: неожиданный факт, эмоция или простое заявление.</a:t>
            </a:r>
            <a:endParaRPr sz="1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ru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Неожиданный факт</a:t>
            </a:r>
            <a:r>
              <a:rPr lang="ru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ru" sz="1400">
                <a:latin typeface="Raleway"/>
                <a:ea typeface="Raleway"/>
                <a:cs typeface="Raleway"/>
                <a:sym typeface="Raleway"/>
              </a:rPr>
            </a:br>
            <a:r>
              <a:rPr lang="ru" sz="1200">
                <a:latin typeface="Raleway"/>
                <a:ea typeface="Raleway"/>
                <a:cs typeface="Raleway"/>
                <a:sym typeface="Raleway"/>
              </a:rPr>
              <a:t>Сообщите что-то новое, необычное или удивительное.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ru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Эмоция</a:t>
            </a:r>
            <a:r>
              <a:rPr lang="ru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ru" sz="1400">
                <a:latin typeface="Raleway"/>
                <a:ea typeface="Raleway"/>
                <a:cs typeface="Raleway"/>
                <a:sym typeface="Raleway"/>
              </a:rPr>
            </a:br>
            <a:r>
              <a:rPr lang="ru" sz="1200">
                <a:latin typeface="Raleway"/>
                <a:ea typeface="Raleway"/>
                <a:cs typeface="Raleway"/>
                <a:sym typeface="Raleway"/>
              </a:rPr>
              <a:t>Заставьте аудиторию сопереживать.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Raleway"/>
              <a:buChar char="➔"/>
            </a:pPr>
            <a:r>
              <a:rPr lang="ru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Простое заявление</a:t>
            </a:r>
            <a:r>
              <a:rPr lang="ru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ru" sz="1400">
                <a:latin typeface="Raleway"/>
                <a:ea typeface="Raleway"/>
                <a:cs typeface="Raleway"/>
                <a:sym typeface="Raleway"/>
              </a:rPr>
            </a:br>
            <a:r>
              <a:rPr lang="ru" sz="1200">
                <a:latin typeface="Raleway"/>
                <a:ea typeface="Raleway"/>
                <a:cs typeface="Raleway"/>
                <a:sym typeface="Raleway"/>
              </a:rPr>
              <a:t>Озвучьте простую идею, интересную всем</a:t>
            </a:r>
            <a:endParaRPr sz="1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9" name="Google Shape;99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3999" cy="5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581900" y="273950"/>
            <a:ext cx="79704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>
                <a:solidFill>
                  <a:schemeClr val="dk1"/>
                </a:solidFill>
              </a:rPr>
              <a:t>ОБЕСПЕЧЕНИЕ ВНУТРЕННЕЙ СИСТЕМЫ ОЦЕНКИ 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 sz="1900">
                <a:solidFill>
                  <a:schemeClr val="dk1"/>
                </a:solidFill>
              </a:rPr>
              <a:t>КАЧЕСТВА ОБРАЗОВАНИЯ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324197" y="1197650"/>
            <a:ext cx="7888778" cy="3681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Описание элементов ВСОКО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Перечень объектов и характеризующих их показателей 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Используемые инструментарий, методы и средства 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сбора первичных данных в отношении каждого показателя 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Перечень исполнителей из числа должностных лиц 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Описания порядка функционирования ВСОКО </a:t>
            </a:r>
            <a:endParaRPr sz="20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2000" dirty="0"/>
              <a:t>Перечень адресатов предоставления информации для принятия своевременных управленческих решений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281850" y="415625"/>
            <a:ext cx="84399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>
                <a:solidFill>
                  <a:schemeClr val="dk1"/>
                </a:solidFill>
              </a:rPr>
              <a:t>Недостатки в организации ВСОКО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281850" y="1211525"/>
            <a:ext cx="8449897" cy="338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dirty="0"/>
              <a:t>■ «</a:t>
            </a:r>
            <a:r>
              <a:rPr lang="ru" sz="2400" dirty="0"/>
              <a:t>Нерабочие» локальные акты 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2400" dirty="0"/>
              <a:t>■ Несбалансированный график 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ru" sz="2400" dirty="0"/>
              <a:t>■ Нет системного подхода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ru" sz="2400" dirty="0"/>
              <a:t>■ Не ведется работа с аналитикой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Экран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Lato</vt:lpstr>
      <vt:lpstr>Raleway</vt:lpstr>
      <vt:lpstr>Swiss</vt:lpstr>
      <vt:lpstr>Нормативные правовые основы ВСОКО</vt:lpstr>
      <vt:lpstr>ВСОКО - внутренняя система оценки качества образования -совокупность организационных структур, норм и правил, диагностических и оценочных процедур, обеспечивающих на единой концептуально-методологической основе оценку образовательных достижений обучающихся, оценку эффективности деятельности образовательной организации (ОО)</vt:lpstr>
      <vt:lpstr>Нормативные правовые акты, регламентирующие ВСОКО</vt:lpstr>
      <vt:lpstr>ЕДИНАЯ СИСТЕМА ОЦЕНКИ КАЧЕСТВА  ШКОЛЬНОГО ОБРАЗОВАНИЯ</vt:lpstr>
      <vt:lpstr>Презентация PowerPoint</vt:lpstr>
      <vt:lpstr>ОБЕСПЕЧЕНИЕ ВНУТРЕННЕЙ СИСТЕМЫ ОЦЕНКИ  КАЧЕСТВА ОБРАЗОВАНИЯ</vt:lpstr>
      <vt:lpstr>Недостатки в организации ВСОКО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правовые основы ВСОКО</dc:title>
  <dc:creator>Елена Плосконосова</dc:creator>
  <cp:lastModifiedBy>Елена Плосконосова</cp:lastModifiedBy>
  <cp:revision>2</cp:revision>
  <dcterms:modified xsi:type="dcterms:W3CDTF">2021-11-11T12:12:42Z</dcterms:modified>
</cp:coreProperties>
</file>