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</p:sldMasterIdLst>
  <p:notesMasterIdLst>
    <p:notesMasterId r:id="rId14"/>
  </p:notesMasterIdLst>
  <p:sldIdLst>
    <p:sldId id="256" r:id="rId2"/>
    <p:sldId id="268" r:id="rId3"/>
    <p:sldId id="304" r:id="rId4"/>
    <p:sldId id="305" r:id="rId5"/>
    <p:sldId id="306" r:id="rId6"/>
    <p:sldId id="308" r:id="rId7"/>
    <p:sldId id="310" r:id="rId8"/>
    <p:sldId id="312" r:id="rId9"/>
    <p:sldId id="313" r:id="rId10"/>
    <p:sldId id="315" r:id="rId11"/>
    <p:sldId id="314" r:id="rId12"/>
    <p:sldId id="267" r:id="rId13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0099"/>
    <a:srgbClr val="33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AF0FE-7B71-47C0-8A45-B4E0A5079CB9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03254-AB44-4FAC-9E11-BA67ADE0EC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2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2C71D1-A89F-4345-8C94-EDD4268C81C6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6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9DDD-93B0-4EA2-902A-2E14109D2933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88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101A3-FFD2-4B66-A65F-D8FD23259708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3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0A17-A085-46DC-BC48-9A0978010E9A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89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9ED5-768A-43B6-B8D7-49A9611D3C84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89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E6E1-31D6-414A-B054-09E7A053AA19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3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2B0-8B65-40F6-A81D-C98A6E940C40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89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1B08-D091-4C62-BD2E-3173763139B5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6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83D5-3906-4C72-B307-1E6C83723FB9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6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DDB1-7007-46AB-AC3E-9EB53C6957A0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9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CE7E-8789-43B3-A2F6-0E0A14CEE705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7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FE7B664-9527-4163-94CE-4E1AA68B91CE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7BE6D4-4FF7-4B1B-878A-B51AD9D9F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38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pk.kem.kaf.uepo@mail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0" y="0"/>
            <a:ext cx="11975335" cy="6758848"/>
          </a:xfrm>
        </p:spPr>
        <p:txBody>
          <a:bodyPr/>
          <a:lstStyle/>
          <a:p>
            <a:pPr algn="l"/>
            <a:endParaRPr lang="ru-RU" dirty="0" smtClean="0"/>
          </a:p>
          <a:p>
            <a:pPr marL="45720" indent="0" algn="l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423" y="252549"/>
            <a:ext cx="1174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endParaRPr lang="en-US" altLang="ru-RU" sz="4400" b="1" kern="0" dirty="0" smtClean="0">
              <a:solidFill>
                <a:srgbClr val="0000A4"/>
              </a:solidFill>
              <a:latin typeface="Tahoma"/>
              <a:cs typeface="Tahoma" panose="020B0604030504040204" pitchFamily="34" charset="0"/>
            </a:endParaRPr>
          </a:p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endParaRPr lang="en-US" altLang="ru-RU" sz="4400" b="1" kern="0" dirty="0">
              <a:solidFill>
                <a:srgbClr val="0000A4"/>
              </a:solidFill>
              <a:latin typeface="Tahoma"/>
              <a:cs typeface="Tahoma" panose="020B0604030504040204" pitchFamily="34" charset="0"/>
            </a:endParaRPr>
          </a:p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endParaRPr lang="ru-RU" altLang="ru-RU" sz="4800" b="1" kern="0" dirty="0" smtClean="0">
              <a:solidFill>
                <a:srgbClr val="0000A4"/>
              </a:solidFill>
              <a:latin typeface="Tahoma"/>
              <a:cs typeface="Tahoma" panose="020B0604030504040204" pitchFamily="34" charset="0"/>
            </a:endParaRPr>
          </a:p>
          <a:p>
            <a:pPr marL="215900" lvl="0" indent="358775"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33000"/>
            </a:pPr>
            <a:r>
              <a:rPr lang="ru-RU" altLang="ru-RU" sz="4000" b="1" dirty="0" smtClean="0">
                <a:solidFill>
                  <a:srgbClr val="0000CC"/>
                </a:solidFill>
              </a:rPr>
              <a:t>Подготовка резерва управленческих кадров на курсах повышения квалификации</a:t>
            </a:r>
            <a:endParaRPr lang="en-US" altLang="ru-RU" sz="4000" b="1" kern="0" dirty="0">
              <a:solidFill>
                <a:srgbClr val="0000CC"/>
              </a:solidFill>
              <a:latin typeface="Tahoma"/>
              <a:cs typeface="Tahoma" panose="020B060403050404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7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23" y="252549"/>
            <a:ext cx="2361231" cy="190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87654" y="4803741"/>
            <a:ext cx="61377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CC"/>
                </a:solidFill>
                <a:latin typeface="Arial" charset="0"/>
              </a:rPr>
              <a:t>Плосконосова Елена Алексеевна</a:t>
            </a:r>
            <a:r>
              <a:rPr lang="ru-RU" altLang="ru-RU" sz="2000" dirty="0" smtClean="0">
                <a:solidFill>
                  <a:srgbClr val="0000CC"/>
                </a:solidFill>
                <a:latin typeface="Arial" charset="0"/>
              </a:rPr>
              <a:t>,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ru-RU" altLang="ru-RU" sz="2000" dirty="0" err="1" smtClean="0">
                <a:solidFill>
                  <a:srgbClr val="0000CC"/>
                </a:solidFill>
                <a:latin typeface="Arial" charset="0"/>
              </a:rPr>
              <a:t>к.т.н</a:t>
            </a:r>
            <a:r>
              <a:rPr lang="ru-RU" altLang="ru-RU" sz="2000" dirty="0" smtClean="0">
                <a:solidFill>
                  <a:srgbClr val="0000CC"/>
                </a:solidFill>
                <a:latin typeface="Arial" charset="0"/>
              </a:rPr>
              <a:t>, методист кафедры УЭиПРО КРИПКиПРО</a:t>
            </a:r>
          </a:p>
        </p:txBody>
      </p:sp>
    </p:spTree>
    <p:extLst>
      <p:ext uri="{BB962C8B-B14F-4D97-AF65-F5344CB8AC3E}">
        <p14:creationId xmlns:p14="http://schemas.microsoft.com/office/powerpoint/2010/main" val="33028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14.12.2021г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ru-RU" sz="32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15.00</a:t>
            </a:r>
          </a:p>
          <a:p>
            <a:pPr algn="ctr">
              <a:buNone/>
            </a:pPr>
            <a:r>
              <a:rPr lang="ru-RU" sz="3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Вебинар</a:t>
            </a:r>
          </a:p>
          <a:p>
            <a:pPr algn="ctr">
              <a:buNone/>
            </a:pPr>
            <a:r>
              <a:rPr lang="ru-RU" sz="3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 «Мониторинг качества работы с резервом управленческих кадров»</a:t>
            </a: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200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Наши контакты:</a:t>
            </a:r>
          </a:p>
          <a:p>
            <a:pPr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Кафедра управления, экономики и правового регулирования в образовании (</a:t>
            </a:r>
            <a:r>
              <a:rPr lang="ru-RU" sz="3200" dirty="0" err="1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УЭиПРО</a:t>
            </a:r>
            <a:r>
              <a:rPr lang="ru-RU" sz="32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3200" dirty="0" smtClean="0">
              <a:solidFill>
                <a:srgbClr val="008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3200" b="1" dirty="0">
                <a:solidFill>
                  <a:srgbClr val="0000CC"/>
                </a:solidFill>
                <a:latin typeface="Rubik"/>
              </a:rPr>
              <a:t>Телефон: </a:t>
            </a:r>
            <a:r>
              <a:rPr lang="ru-RU" sz="3200" dirty="0">
                <a:solidFill>
                  <a:srgbClr val="0000CC"/>
                </a:solidFill>
                <a:latin typeface="Rubik"/>
              </a:rPr>
              <a:t>8 (3842) 31-01-66</a:t>
            </a:r>
          </a:p>
          <a:p>
            <a:pPr marL="45720" indent="0">
              <a:buNone/>
            </a:pPr>
            <a:r>
              <a:rPr lang="ru-RU" sz="3200" b="1" dirty="0">
                <a:solidFill>
                  <a:srgbClr val="0000CC"/>
                </a:solidFill>
                <a:latin typeface="Rubik"/>
              </a:rPr>
              <a:t>Электронная почта</a:t>
            </a:r>
            <a:r>
              <a:rPr lang="ru-RU" sz="3200" b="1" dirty="0">
                <a:solidFill>
                  <a:srgbClr val="323231"/>
                </a:solidFill>
                <a:latin typeface="Rubik"/>
              </a:rPr>
              <a:t>: </a:t>
            </a:r>
            <a:r>
              <a:rPr lang="ru-RU" sz="3200" dirty="0">
                <a:solidFill>
                  <a:srgbClr val="0000CC"/>
                </a:solidFill>
                <a:latin typeface="Rubik"/>
                <a:hlinkClick r:id="rId2"/>
              </a:rPr>
              <a:t>ipk.kem.kaf.uepo@mail.ru</a:t>
            </a:r>
            <a:endParaRPr lang="ru-RU" sz="3200" dirty="0">
              <a:solidFill>
                <a:srgbClr val="0000CC"/>
              </a:solidFill>
              <a:latin typeface="Rubik"/>
            </a:endParaRPr>
          </a:p>
          <a:p>
            <a:pPr marL="45720" indent="0">
              <a:buNone/>
            </a:pPr>
            <a:r>
              <a:rPr lang="ru-RU" sz="3200" b="1" dirty="0">
                <a:solidFill>
                  <a:srgbClr val="0000CC"/>
                </a:solidFill>
                <a:latin typeface="Rubik"/>
              </a:rPr>
              <a:t>Координаты:</a:t>
            </a:r>
            <a:r>
              <a:rPr lang="ru-RU" sz="3200" dirty="0">
                <a:solidFill>
                  <a:srgbClr val="0000CC"/>
                </a:solidFill>
                <a:latin typeface="Rubik"/>
              </a:rPr>
              <a:t> г. Кемерово, ул. Тухачевского, 23, </a:t>
            </a:r>
            <a:r>
              <a:rPr lang="ru-RU" sz="3200" dirty="0" err="1">
                <a:solidFill>
                  <a:srgbClr val="0000CC"/>
                </a:solidFill>
                <a:latin typeface="Rubik"/>
              </a:rPr>
              <a:t>КРИПКиПРО</a:t>
            </a:r>
            <a:r>
              <a:rPr lang="ru-RU" sz="3200" dirty="0">
                <a:solidFill>
                  <a:srgbClr val="0000CC"/>
                </a:solidFill>
                <a:latin typeface="Rubik"/>
              </a:rPr>
              <a:t>, </a:t>
            </a:r>
            <a:r>
              <a:rPr lang="ru-RU" sz="3200" dirty="0" err="1">
                <a:solidFill>
                  <a:srgbClr val="0000CC"/>
                </a:solidFill>
                <a:latin typeface="Rubik"/>
              </a:rPr>
              <a:t>каб</a:t>
            </a:r>
            <a:r>
              <a:rPr lang="ru-RU" sz="3200" dirty="0">
                <a:solidFill>
                  <a:srgbClr val="0000CC"/>
                </a:solidFill>
                <a:latin typeface="Rubik"/>
              </a:rPr>
              <a:t>. 6</a:t>
            </a:r>
          </a:p>
          <a:p>
            <a:pPr marL="45720" indent="0">
              <a:buNone/>
            </a:pPr>
            <a:r>
              <a:rPr lang="ru-RU" sz="3200" b="1" dirty="0">
                <a:solidFill>
                  <a:srgbClr val="0000CC"/>
                </a:solidFill>
                <a:latin typeface="Rubik"/>
              </a:rPr>
              <a:t>Заведующий кафедрой:</a:t>
            </a:r>
            <a:r>
              <a:rPr lang="ru-RU" sz="3200" dirty="0">
                <a:solidFill>
                  <a:srgbClr val="0000CC"/>
                </a:solidFill>
                <a:latin typeface="Rubik"/>
              </a:rPr>
              <a:t> </a:t>
            </a:r>
            <a:r>
              <a:rPr lang="ru-RU" sz="3200" dirty="0" err="1">
                <a:solidFill>
                  <a:srgbClr val="0000CC"/>
                </a:solidFill>
                <a:latin typeface="Rubik"/>
              </a:rPr>
              <a:t>Коцарь</a:t>
            </a:r>
            <a:r>
              <a:rPr lang="ru-RU" sz="3200" dirty="0">
                <a:solidFill>
                  <a:srgbClr val="0000CC"/>
                </a:solidFill>
                <a:latin typeface="Rubik"/>
              </a:rPr>
              <a:t> Юрий Анатольевич</a:t>
            </a:r>
          </a:p>
          <a:p>
            <a:pPr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2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8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314325"/>
            <a:ext cx="11686903" cy="6321605"/>
          </a:xfrm>
        </p:spPr>
        <p:txBody>
          <a:bodyPr>
            <a:normAutofit/>
          </a:bodyPr>
          <a:lstStyle/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endParaRPr lang="ru-RU" altLang="ru-RU" sz="3200" dirty="0" smtClean="0">
              <a:solidFill>
                <a:srgbClr val="0000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>
              <a:spcBef>
                <a:spcPct val="0"/>
              </a:spcBef>
              <a:buSzPct val="133000"/>
              <a:buNone/>
              <a:defRPr/>
            </a:pPr>
            <a:endParaRPr lang="ru-RU" altLang="ru-RU" sz="3200" dirty="0">
              <a:solidFill>
                <a:srgbClr val="0000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 algn="ctr">
              <a:spcBef>
                <a:spcPct val="0"/>
              </a:spcBef>
              <a:buSzPct val="133000"/>
              <a:buNone/>
              <a:defRPr/>
            </a:pPr>
            <a:endParaRPr lang="ru-RU" altLang="ru-RU" sz="3200" dirty="0" smtClean="0">
              <a:solidFill>
                <a:srgbClr val="0000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 algn="ctr">
              <a:spcBef>
                <a:spcPct val="0"/>
              </a:spcBef>
              <a:buSzPct val="133000"/>
              <a:buNone/>
              <a:defRPr/>
            </a:pPr>
            <a:r>
              <a:rPr lang="ru-RU" altLang="ru-RU" sz="3200" dirty="0" smtClean="0">
                <a:solidFill>
                  <a:srgbClr val="0000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15900" indent="358775" algn="ctr">
              <a:spcBef>
                <a:spcPct val="0"/>
              </a:spcBef>
              <a:buSzPct val="133000"/>
              <a:buNone/>
              <a:defRPr/>
            </a:pPr>
            <a:endParaRPr lang="ru-RU" altLang="ru-RU" sz="3200" b="1" dirty="0" smtClean="0">
              <a:solidFill>
                <a:srgbClr val="0000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indent="358775" algn="ctr">
              <a:spcBef>
                <a:spcPct val="0"/>
              </a:spcBef>
              <a:buSzPct val="133000"/>
              <a:buNone/>
              <a:defRPr/>
            </a:pPr>
            <a:r>
              <a:rPr lang="ru-RU" altLang="ru-RU" sz="4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 </a:t>
            </a:r>
            <a:endParaRPr lang="ru-RU" sz="4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5" name="Picture 5" descr="C:\Users\ASUS\Desktop\МОЙ КУРС\логотип кр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530" y="4255117"/>
            <a:ext cx="2601213" cy="210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Дополнительная профессиональная программа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повышения квалификации</a:t>
            </a:r>
          </a:p>
          <a:p>
            <a:pPr algn="ctr">
              <a:buNone/>
            </a:pPr>
            <a:endParaRPr lang="ru-RU" sz="3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«Управление образовательной организацией: погружение в профессиональную управленческую деятельность»</a:t>
            </a:r>
            <a:r>
              <a:rPr lang="ru-RU" sz="3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Объем  16- 120  часов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Форма обучения: очная, очно-заочная с применением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дистанционных образовательных технологий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2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Цель</a:t>
            </a:r>
            <a:r>
              <a:rPr lang="ru-RU" sz="32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ru-RU" sz="3200" dirty="0" smtClean="0">
                <a:solidFill>
                  <a:srgbClr val="008000"/>
                </a:solidFill>
                <a:cs typeface="Arial" pitchFamily="34" charset="0"/>
              </a:rPr>
              <a:t>совершенствование, качественное изменение и формирование новых профессиональных компетенций, повышение профессионального </a:t>
            </a:r>
            <a:r>
              <a:rPr lang="ru-RU" sz="3200" dirty="0" smtClean="0">
                <a:solidFill>
                  <a:srgbClr val="008000"/>
                </a:solidFill>
                <a:cs typeface="Arial" pitchFamily="34" charset="0"/>
              </a:rPr>
              <a:t>уровня </a:t>
            </a:r>
            <a:r>
              <a:rPr lang="ru-RU" sz="3200" dirty="0" smtClean="0">
                <a:solidFill>
                  <a:srgbClr val="C00000"/>
                </a:solidFill>
                <a:cs typeface="Arial" pitchFamily="34" charset="0"/>
              </a:rPr>
              <a:t>резерва управленческих кадров</a:t>
            </a:r>
            <a:r>
              <a:rPr lang="ru-RU" sz="3200" dirty="0" smtClean="0">
                <a:solidFill>
                  <a:srgbClr val="008000"/>
                </a:solidFill>
                <a:cs typeface="Arial" pitchFamily="34" charset="0"/>
              </a:rPr>
              <a:t>, руководящих </a:t>
            </a:r>
            <a:r>
              <a:rPr lang="ru-RU" sz="3200" dirty="0" smtClean="0">
                <a:solidFill>
                  <a:srgbClr val="008000"/>
                </a:solidFill>
                <a:cs typeface="Arial" pitchFamily="34" charset="0"/>
              </a:rPr>
              <a:t>кадров в рамках имеющейся квалификации в области управления образовательной организацией (ОО).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ru-RU" sz="32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Категория слушателей</a:t>
            </a:r>
            <a:r>
              <a:rPr lang="ru-RU" sz="3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3200" dirty="0">
                <a:solidFill>
                  <a:srgbClr val="008000"/>
                </a:solidFill>
                <a:cs typeface="Arial" pitchFamily="34" charset="0"/>
              </a:rPr>
              <a:t>резерв управленческих </a:t>
            </a:r>
            <a:r>
              <a:rPr lang="ru-RU" sz="3200" dirty="0" smtClean="0">
                <a:solidFill>
                  <a:srgbClr val="008000"/>
                </a:solidFill>
                <a:cs typeface="Arial" pitchFamily="34" charset="0"/>
              </a:rPr>
              <a:t>кадров, руководители ОО</a:t>
            </a:r>
            <a:r>
              <a:rPr lang="ru-RU" sz="3200" dirty="0" smtClean="0">
                <a:solidFill>
                  <a:srgbClr val="008000"/>
                </a:solidFill>
                <a:cs typeface="Arial" pitchFamily="34" charset="0"/>
              </a:rPr>
              <a:t>.</a:t>
            </a:r>
            <a:endParaRPr lang="ru-RU" sz="3200" dirty="0" smtClean="0">
              <a:solidFill>
                <a:srgbClr val="008000"/>
              </a:solidFill>
              <a:cs typeface="Arial" pitchFamily="34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2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C00000"/>
                </a:solidFill>
              </a:rPr>
              <a:t>модульный принцип</a:t>
            </a:r>
            <a:r>
              <a:rPr lang="ru-RU" sz="3200" dirty="0" smtClean="0">
                <a:solidFill>
                  <a:srgbClr val="008000"/>
                </a:solidFill>
              </a:rPr>
              <a:t> представления содержания образовательной программы и построения учебного плана, использования различных образовательных технологий, в том числе дистанционных образовательных технологий и электронного обучения.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C00000"/>
                </a:solidFill>
              </a:rPr>
              <a:t>виды учебных занятий и учебных работ</a:t>
            </a:r>
            <a:r>
              <a:rPr lang="ru-RU" sz="3200" dirty="0" smtClean="0">
                <a:solidFill>
                  <a:srgbClr val="0000CC"/>
                </a:solidFill>
              </a:rPr>
              <a:t>: </a:t>
            </a:r>
            <a:r>
              <a:rPr lang="ru-RU" sz="3200" dirty="0" smtClean="0">
                <a:solidFill>
                  <a:srgbClr val="008000"/>
                </a:solidFill>
              </a:rPr>
              <a:t>лекции, практические и семинарские занятия, круглые столы, мастер-классы, мастерские, тренинги, семинары по обмену опытом, выездные занятия, консультации, выполнение аттестационной, проектной работы и другие виды учебных занятий и учебных работ, определенные учебным планом.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ru-RU" sz="32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1 модуль Нормативное правовое обеспечение управления ОО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Реализация государственной политики РФ на разных уровнях управления образованием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Нормативное правовое обеспечение управления ОО. Локальные акты.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C00000"/>
                </a:solidFill>
              </a:rPr>
              <a:t> 2 </a:t>
            </a:r>
            <a:r>
              <a:rPr lang="ru-RU" sz="3200" b="1" dirty="0" smtClean="0">
                <a:solidFill>
                  <a:srgbClr val="C00000"/>
                </a:solidFill>
              </a:rPr>
              <a:t>модуль Управление персоналом в образовательной организации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Социально – психологические процессы в образовательной организации, их влияние на качество образования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Психологические технологии в применении методов управления персоналом: подбор персонала, мотивация персонала</a:t>
            </a:r>
            <a:endParaRPr lang="ru-RU" sz="3200" dirty="0" smtClean="0">
              <a:solidFill>
                <a:srgbClr val="008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3 модуль Комплексная безопасность образовательной организации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Правовые аспекты обеспечения комплексной безопасности образовательной среды</a:t>
            </a:r>
            <a:r>
              <a:rPr lang="ru-RU" sz="3200" b="1" dirty="0" smtClean="0">
                <a:solidFill>
                  <a:srgbClr val="008000"/>
                </a:solidFill>
              </a:rPr>
              <a:t>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Нормативные основы обеспечения антитеррористической безопасности (защищенности) образовательной организации.</a:t>
            </a:r>
            <a:endParaRPr lang="ru-RU" sz="3200" dirty="0" smtClean="0">
              <a:solidFill>
                <a:srgbClr val="008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4  модуль Информационные технологии в управлении ОО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Информационные технологии в управлении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Использование ИКТ в процессе управления ОО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5 модуль Управление качеством воспитательной деятельности в образовательной организации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Нормативное правовое обеспечение управления воспитательной деятельностью в ОО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Проектирование системы управления качеством воспитательной деятельности в ОО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ru-RU" sz="3200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6 модуль Экономика образования и эффективное управление финансами</a:t>
            </a: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Принципы ответственного финансового менеджмента образовательных организаций </a:t>
            </a: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Финансово-экономическое обеспечение развития образовательной среды</a:t>
            </a: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err="1" smtClean="0">
                <a:solidFill>
                  <a:srgbClr val="008000"/>
                </a:solidFill>
              </a:rPr>
              <a:t>Организацияадминистративно</a:t>
            </a:r>
            <a:r>
              <a:rPr lang="ru-RU" sz="3200" dirty="0" smtClean="0">
                <a:solidFill>
                  <a:srgbClr val="008000"/>
                </a:solidFill>
              </a:rPr>
              <a:t>-хозяйственной </a:t>
            </a:r>
            <a:r>
              <a:rPr lang="ru-RU" sz="3200" dirty="0" smtClean="0">
                <a:solidFill>
                  <a:srgbClr val="008000"/>
                </a:solidFill>
              </a:rPr>
              <a:t>деятельности в образовательной </a:t>
            </a:r>
            <a:endParaRPr lang="ru-RU" sz="3200" b="1" dirty="0" smtClean="0">
              <a:solidFill>
                <a:srgbClr val="008000"/>
              </a:solidFill>
            </a:endParaRP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AutoNum type="arabicPlain" startAt="6"/>
            </a:pPr>
            <a:endParaRPr lang="ru-RU" sz="3200" b="1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AutoNum type="arabicPlain" startAt="6"/>
            </a:pPr>
            <a:endParaRPr lang="ru-RU" sz="3200" b="1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AutoNum type="arabicPlain" startAt="6"/>
            </a:pPr>
            <a:endParaRPr lang="ru-RU" sz="3200" b="1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2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8" y="228600"/>
            <a:ext cx="11745005" cy="6407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7 модуль Документационное обеспечение деятельности образовательной организации</a:t>
            </a: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Делопроизводство и документооборот в образовательной организации</a:t>
            </a: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8000"/>
                </a:solidFill>
              </a:rPr>
              <a:t>Подготовка образовательной организации к проверке надзорными и контролирующими организациями</a:t>
            </a:r>
            <a:endParaRPr lang="ru-RU" sz="3200" b="1" dirty="0" smtClean="0">
              <a:solidFill>
                <a:srgbClr val="008000"/>
              </a:solidFill>
            </a:endParaRPr>
          </a:p>
          <a:p>
            <a:pPr marL="7429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ru-RU" sz="3200" dirty="0" smtClean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200" dirty="0" smtClean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E6D4-4FF7-4B1B-878A-B51AD9D9F8F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661</TotalTime>
  <Words>374</Words>
  <Application>Microsoft Office PowerPoint</Application>
  <PresentationFormat>Широкоэкранный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Rubik</vt:lpstr>
      <vt:lpstr>Tahoma</vt:lpstr>
      <vt:lpstr>Times New Roman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Плосконосова</dc:creator>
  <cp:lastModifiedBy>Елена Плосконосова</cp:lastModifiedBy>
  <cp:revision>116</cp:revision>
  <cp:lastPrinted>2021-04-13T05:32:24Z</cp:lastPrinted>
  <dcterms:created xsi:type="dcterms:W3CDTF">2020-12-08T03:52:34Z</dcterms:created>
  <dcterms:modified xsi:type="dcterms:W3CDTF">2021-10-12T07:02:41Z</dcterms:modified>
</cp:coreProperties>
</file>