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62" r:id="rId5"/>
    <p:sldId id="263" r:id="rId6"/>
    <p:sldId id="265" r:id="rId7"/>
    <p:sldId id="264" r:id="rId8"/>
    <p:sldId id="267" r:id="rId9"/>
    <p:sldId id="269" r:id="rId10"/>
    <p:sldId id="270" r:id="rId11"/>
    <p:sldId id="268" r:id="rId12"/>
    <p:sldId id="266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87" d="100"/>
          <a:sy n="87" d="100"/>
        </p:scale>
        <p:origin x="150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12.10.2021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12.10.2021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12.10.2021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12.10.2021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12.10.2021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12.10.2021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12.10.2021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12.10.2021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12.10.2021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12.10.2021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12.10.2021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 userDrawn="1"/>
        </p:nvSpPr>
        <p:spPr>
          <a:xfrm rot="21365376">
            <a:off x="342641" y="350577"/>
            <a:ext cx="8501046" cy="61562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 rot="352294">
            <a:off x="353437" y="558538"/>
            <a:ext cx="8458738" cy="581458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 userDrawn="1"/>
        </p:nvSpPr>
        <p:spPr>
          <a:xfrm>
            <a:off x="428596" y="500042"/>
            <a:ext cx="8286808" cy="592935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 userDrawn="1"/>
        </p:nvSpPr>
        <p:spPr bwMode="auto">
          <a:xfrm>
            <a:off x="571472" y="6500834"/>
            <a:ext cx="10951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© Фокина Лидия Петровна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Группа 14"/>
          <p:cNvGrpSpPr/>
          <p:nvPr userDrawn="1"/>
        </p:nvGrpSpPr>
        <p:grpSpPr>
          <a:xfrm>
            <a:off x="714348" y="2214554"/>
            <a:ext cx="500066" cy="500066"/>
            <a:chOff x="571472" y="3929066"/>
            <a:chExt cx="785818" cy="785818"/>
          </a:xfrm>
        </p:grpSpPr>
        <p:sp>
          <p:nvSpPr>
            <p:cNvPr id="16" name="Овал 15"/>
            <p:cNvSpPr/>
            <p:nvPr/>
          </p:nvSpPr>
          <p:spPr>
            <a:xfrm>
              <a:off x="571472" y="3929066"/>
              <a:ext cx="785818" cy="78581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714348" y="407194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 userDrawn="1"/>
        </p:nvGrpSpPr>
        <p:grpSpPr>
          <a:xfrm>
            <a:off x="714348" y="3214686"/>
            <a:ext cx="500066" cy="500066"/>
            <a:chOff x="571472" y="3929066"/>
            <a:chExt cx="785818" cy="785818"/>
          </a:xfrm>
        </p:grpSpPr>
        <p:sp>
          <p:nvSpPr>
            <p:cNvPr id="19" name="Овал 18"/>
            <p:cNvSpPr/>
            <p:nvPr/>
          </p:nvSpPr>
          <p:spPr>
            <a:xfrm>
              <a:off x="571472" y="3929066"/>
              <a:ext cx="785818" cy="78581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714348" y="407194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 userDrawn="1"/>
        </p:nvGrpSpPr>
        <p:grpSpPr>
          <a:xfrm>
            <a:off x="714348" y="4214818"/>
            <a:ext cx="500066" cy="500066"/>
            <a:chOff x="571472" y="3929066"/>
            <a:chExt cx="785818" cy="785818"/>
          </a:xfrm>
        </p:grpSpPr>
        <p:sp>
          <p:nvSpPr>
            <p:cNvPr id="22" name="Овал 21"/>
            <p:cNvSpPr/>
            <p:nvPr/>
          </p:nvSpPr>
          <p:spPr>
            <a:xfrm>
              <a:off x="571472" y="3929066"/>
              <a:ext cx="785818" cy="78581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714348" y="407194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764704"/>
            <a:ext cx="6840760" cy="540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Принятие </a:t>
            </a:r>
            <a:r>
              <a:rPr lang="ru-RU" sz="44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управленческих</a:t>
            </a:r>
            <a:r>
              <a:rPr lang="ru-RU" sz="4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решений по работе с кадровым резервом в образовании Яйского муниципального округа</a:t>
            </a:r>
            <a:endParaRPr lang="ru-RU" sz="44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6500834"/>
            <a:ext cx="928694" cy="142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1214414" y="1071546"/>
            <a:ext cx="7416824" cy="5328592"/>
          </a:xfrm>
          <a:prstGeom prst="rect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36512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12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4000" b="0" i="1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720080"/>
            <a:ext cx="8363272" cy="720080"/>
          </a:xfrm>
        </p:spPr>
        <p:txBody>
          <a:bodyPr/>
          <a:lstStyle/>
          <a:p>
            <a:pPr algn="ctr"/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196752"/>
            <a:ext cx="7344816" cy="5328592"/>
          </a:xfrm>
        </p:spPr>
        <p:txBody>
          <a:bodyPr/>
          <a:lstStyle/>
          <a:p>
            <a:pPr marL="0" indent="0" algn="just">
              <a:buNone/>
            </a:pPr>
            <a:endParaRPr lang="ru-RU" sz="36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ru-RU" sz="36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Методическое сопровождение</a:t>
            </a:r>
          </a:p>
          <a:p>
            <a:pPr marL="0" indent="0" algn="just">
              <a:buNone/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кандидатов, включенных в резерв управленческих кадров</a:t>
            </a:r>
          </a:p>
          <a:p>
            <a:pPr marL="0" indent="0" algn="ctr">
              <a:buNone/>
            </a:pPr>
            <a:endParaRPr lang="ru-RU" sz="2800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127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1285852" y="1071546"/>
            <a:ext cx="7416824" cy="5328592"/>
          </a:xfrm>
          <a:prstGeom prst="rect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36512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12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4000" b="0" i="1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12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4000" b="0" i="1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642966"/>
            <a:ext cx="8229600" cy="796950"/>
          </a:xfrm>
        </p:spPr>
        <p:txBody>
          <a:bodyPr/>
          <a:lstStyle/>
          <a:p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4414" y="1000108"/>
            <a:ext cx="7355160" cy="5112568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Лучшие   муниципальные  практики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3" descr="C:\Users\Tihomirova\Desktop\Вебинар 12.11.2020\фото\da8d8748-9f34-4ff3-a52a-2c7342d1a463.jpg"/>
          <p:cNvPicPr>
            <a:picLocks noChangeAspect="1" noChangeArrowheads="1"/>
          </p:cNvPicPr>
          <p:nvPr/>
        </p:nvPicPr>
        <p:blipFill>
          <a:blip r:embed="rId2"/>
          <a:srcRect l="25125" r="8875" b="3859"/>
          <a:stretch>
            <a:fillRect/>
          </a:stretch>
        </p:blipFill>
        <p:spPr bwMode="auto">
          <a:xfrm>
            <a:off x="2500298" y="2000240"/>
            <a:ext cx="4433545" cy="43075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2853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186766" cy="951494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Муниципальные этапы</a:t>
            </a:r>
            <a:b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областных конкурсов :</a:t>
            </a:r>
            <a:endParaRPr lang="ru-RU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844824"/>
            <a:ext cx="7344816" cy="4392488"/>
          </a:xfr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36512" indent="0" algn="ctr">
              <a:spcBef>
                <a:spcPts val="0"/>
              </a:spcBef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6512" indent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«Лидеры перемен»</a:t>
            </a:r>
          </a:p>
          <a:p>
            <a:pPr marL="36512" indent="0" algn="ctr">
              <a:spcBef>
                <a:spcPts val="0"/>
              </a:spcBef>
              <a:buNone/>
            </a:pP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6512" indent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«Новая волна»</a:t>
            </a:r>
          </a:p>
          <a:p>
            <a:pPr marL="36512" indent="0" algn="ctr">
              <a:spcBef>
                <a:spcPts val="0"/>
              </a:spcBef>
              <a:buNone/>
            </a:pP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6512" indent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«Сердце отдаю детям»</a:t>
            </a:r>
          </a:p>
        </p:txBody>
      </p:sp>
    </p:spTree>
    <p:extLst>
      <p:ext uri="{BB962C8B-B14F-4D97-AF65-F5344CB8AC3E}">
        <p14:creationId xmlns:p14="http://schemas.microsoft.com/office/powerpoint/2010/main" val="322962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45719"/>
            <a:ext cx="8043890" cy="45719"/>
          </a:xfrm>
        </p:spPr>
        <p:txBody>
          <a:bodyPr/>
          <a:lstStyle/>
          <a:p>
            <a:pPr algn="ctr"/>
            <a:endParaRPr lang="ru-RU" sz="4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4414" y="1071546"/>
            <a:ext cx="7416824" cy="5328592"/>
          </a:xfr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36512" indent="0" algn="ctr">
              <a:spcBef>
                <a:spcPts val="0"/>
              </a:spcBef>
              <a:buNone/>
            </a:pP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36512" indent="0" algn="ctr">
              <a:spcBef>
                <a:spcPts val="0"/>
              </a:spcBef>
              <a:buNone/>
            </a:pPr>
            <a:endParaRPr lang="ru-RU" sz="4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36512" indent="0" algn="ctr">
              <a:spcBef>
                <a:spcPts val="0"/>
              </a:spcBef>
              <a:buNone/>
            </a:pPr>
            <a:endParaRPr lang="ru-RU" sz="4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36512" indent="0" algn="ctr">
              <a:spcBef>
                <a:spcPts val="0"/>
              </a:spcBef>
              <a:buNone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БЛАГОДАРЮ</a:t>
            </a:r>
          </a:p>
          <a:p>
            <a:pPr marL="36512" indent="0" algn="ctr">
              <a:spcBef>
                <a:spcPts val="0"/>
              </a:spcBef>
              <a:buNone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ЗА </a:t>
            </a:r>
          </a:p>
          <a:p>
            <a:pPr marL="36512" indent="0" algn="ctr">
              <a:spcBef>
                <a:spcPts val="0"/>
              </a:spcBef>
              <a:buNone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08748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1214414" y="1071546"/>
            <a:ext cx="7416824" cy="5328592"/>
          </a:xfrm>
          <a:prstGeom prst="rect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36512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12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4000" b="0" i="1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12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4000" b="0" i="1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00166" y="571480"/>
            <a:ext cx="68156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Программа по формированию резерва управленческих кадров в системе образования ЯМО на 2020-2022 г.</a:t>
            </a:r>
            <a:endParaRPr lang="ru-RU" sz="3200" dirty="0"/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1259632" y="2708920"/>
            <a:ext cx="7488832" cy="341724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Федеральный закон «Об образовании в РФ» №273 от 29.12.2012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Указ Президента РФ от 07.05.2018 № 204 «О национальных целях и стратегических задачах развития РФ на период до 2024 года»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Государственная программа Кемеровской области «Развитие системы образования Кузбасса» на 2014-2025 годы</a:t>
            </a:r>
          </a:p>
          <a:p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6500834"/>
            <a:ext cx="928694" cy="142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1428728" y="2071678"/>
            <a:ext cx="6984776" cy="4428257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" indent="0">
              <a:buFont typeface="Arial" charset="0"/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Программа « Развитие и обновление кадрового потенциала региональной системы образования на 2019-2023 годы»(приказ ДО и НКО от 19.12.2018 №2267)</a:t>
            </a:r>
          </a:p>
          <a:p>
            <a:pPr marL="36512" indent="0">
              <a:buFont typeface="Arial" charset="0"/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12" indent="0">
              <a:buFont typeface="Arial" charset="0"/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«Развитие и обновление кадрового потенциала образования Яйского МО на 2019-2023 г.» ( приказ УО ЯМО от 25.12.2018 № 185 )</a:t>
            </a:r>
          </a:p>
          <a:p>
            <a:pPr marL="36512" indent="0">
              <a:buFont typeface="Arial" charset="0"/>
              <a:buNone/>
            </a:pP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69378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19256" cy="1008112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программы:</a:t>
            </a: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728" y="2000240"/>
            <a:ext cx="6915048" cy="4391918"/>
          </a:xfr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36512" indent="0" algn="ctr">
              <a:buNone/>
            </a:pPr>
            <a:endParaRPr lang="ru-RU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6512" indent="0" algn="ctr">
              <a:buNone/>
            </a:pPr>
            <a:endParaRPr lang="ru-RU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6512" indent="0"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Развитие лидерских способностей и управленческих компетенций</a:t>
            </a:r>
          </a:p>
          <a:p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106011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19256" cy="868958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программы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32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5852" y="1928802"/>
            <a:ext cx="7344816" cy="4392488"/>
          </a:xfr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36512" indent="0" algn="ctr">
              <a:spcBef>
                <a:spcPts val="0"/>
              </a:spcBef>
              <a:buNone/>
            </a:pPr>
            <a:endParaRPr lang="ru-RU" sz="2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6512" indent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Своевременный подбор претендентов</a:t>
            </a:r>
          </a:p>
          <a:p>
            <a:pPr marL="36512" indent="0" algn="ctr">
              <a:spcBef>
                <a:spcPts val="0"/>
              </a:spcBef>
              <a:buNone/>
            </a:pP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6512" indent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Подготовка и профессиональное развитие</a:t>
            </a:r>
          </a:p>
          <a:p>
            <a:pPr marL="36512" indent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Формирование знаний, деловых и личных качеств</a:t>
            </a:r>
          </a:p>
          <a:p>
            <a:pPr marL="36512" indent="0" algn="ctr">
              <a:spcBef>
                <a:spcPts val="0"/>
              </a:spcBef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98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1214414" y="1071546"/>
            <a:ext cx="7416824" cy="5328592"/>
          </a:xfrm>
          <a:prstGeom prst="rect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36512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12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4000" b="0" i="1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12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4000" b="0" i="1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63272" cy="72008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Направления  работы: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0166" y="928670"/>
            <a:ext cx="7416824" cy="5184576"/>
          </a:xfrm>
        </p:spPr>
        <p:txBody>
          <a:bodyPr anchor="ctr"/>
          <a:lstStyle/>
          <a:p>
            <a:pPr>
              <a:buNone/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Выявление кандидатов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Методическое сопровождение кандидатов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Обучение кандидатов</a:t>
            </a:r>
            <a:endParaRPr lang="ru-RU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834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1214414" y="1071546"/>
            <a:ext cx="7416824" cy="5328592"/>
          </a:xfrm>
          <a:prstGeom prst="rect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36512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12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4000" b="0" i="1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12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4000" b="0" i="1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1285908"/>
            <a:ext cx="8363272" cy="720080"/>
          </a:xfrm>
        </p:spPr>
        <p:txBody>
          <a:bodyPr/>
          <a:lstStyle/>
          <a:p>
            <a:pPr algn="ctr"/>
            <a:endParaRPr lang="ru-RU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0100" y="857232"/>
            <a:ext cx="7344816" cy="5184576"/>
          </a:xfrm>
        </p:spPr>
        <p:txBody>
          <a:bodyPr/>
          <a:lstStyle/>
          <a:p>
            <a:pPr>
              <a:buNone/>
            </a:pPr>
            <a:endParaRPr lang="ru-RU" sz="3000" dirty="0" smtClean="0"/>
          </a:p>
          <a:p>
            <a:pPr>
              <a:buNone/>
            </a:pPr>
            <a:r>
              <a:rPr lang="ru-RU" sz="4800" dirty="0" smtClean="0"/>
              <a:t>   </a:t>
            </a:r>
          </a:p>
          <a:p>
            <a:pPr>
              <a:buNone/>
            </a:pP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   Формирование базы данных управленческих                   кадров</a:t>
            </a:r>
          </a:p>
        </p:txBody>
      </p:sp>
    </p:spTree>
    <p:extLst>
      <p:ext uri="{BB962C8B-B14F-4D97-AF65-F5344CB8AC3E}">
        <p14:creationId xmlns:p14="http://schemas.microsoft.com/office/powerpoint/2010/main" val="245542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1214414" y="1071546"/>
            <a:ext cx="7416824" cy="5328592"/>
          </a:xfrm>
          <a:prstGeom prst="rect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36512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12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4000" b="0" i="1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12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4000" b="0" i="1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720080"/>
            <a:ext cx="8363272" cy="720080"/>
          </a:xfrm>
        </p:spPr>
        <p:txBody>
          <a:bodyPr/>
          <a:lstStyle/>
          <a:p>
            <a:pPr algn="ctr"/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4414" y="785794"/>
            <a:ext cx="7344816" cy="4682230"/>
          </a:xfrm>
        </p:spPr>
        <p:txBody>
          <a:bodyPr/>
          <a:lstStyle/>
          <a:p>
            <a:pPr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Организация обучения    кандидатов, включенных в резерв управленческих кадров</a:t>
            </a:r>
            <a:endParaRPr lang="ru-RU" sz="4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35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1142976" y="1071546"/>
            <a:ext cx="7416824" cy="5328592"/>
          </a:xfrm>
          <a:prstGeom prst="rect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36512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12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4000" b="0" i="1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12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4000" b="0" i="1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0728" y="-928718"/>
            <a:ext cx="8363272" cy="720080"/>
          </a:xfrm>
        </p:spPr>
        <p:txBody>
          <a:bodyPr/>
          <a:lstStyle/>
          <a:p>
            <a:pPr algn="ctr"/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8662" y="714356"/>
            <a:ext cx="7344816" cy="4896544"/>
          </a:xfrm>
        </p:spPr>
        <p:txBody>
          <a:bodyPr/>
          <a:lstStyle/>
          <a:p>
            <a:pPr algn="ctr"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Школа </a:t>
            </a:r>
          </a:p>
          <a:p>
            <a:pPr algn="ctr"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 молодого   руководителя</a:t>
            </a:r>
            <a:endParaRPr lang="ru-RU" sz="4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Picture 3" descr="C:\TEMP\Rar$DIa4120.15953\SAM_2119.JPG"/>
          <p:cNvPicPr>
            <a:picLocks noChangeAspect="1" noChangeArrowheads="1"/>
          </p:cNvPicPr>
          <p:nvPr/>
        </p:nvPicPr>
        <p:blipFill>
          <a:blip r:embed="rId2" cstate="print"/>
          <a:srcRect l="17949" b="17750"/>
          <a:stretch>
            <a:fillRect/>
          </a:stretch>
        </p:blipFill>
        <p:spPr bwMode="auto">
          <a:xfrm>
            <a:off x="2143108" y="2500306"/>
            <a:ext cx="5072098" cy="38133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0742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3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1F497D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205</Words>
  <Application>Microsoft Office PowerPoint</Application>
  <PresentationFormat>Экран (4:3)</PresentationFormat>
  <Paragraphs>54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1_Тема Office</vt:lpstr>
      <vt:lpstr>Презентация PowerPoint</vt:lpstr>
      <vt:lpstr>Презентация PowerPoint</vt:lpstr>
      <vt:lpstr>Презентация PowerPoint</vt:lpstr>
      <vt:lpstr> Цель программы:</vt:lpstr>
      <vt:lpstr>Задачи программы:</vt:lpstr>
      <vt:lpstr> Направления  работы: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Муниципальные этапы  областных конкурсов :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Елена Плосконосова</cp:lastModifiedBy>
  <cp:revision>43</cp:revision>
  <dcterms:created xsi:type="dcterms:W3CDTF">2014-07-06T18:18:01Z</dcterms:created>
  <dcterms:modified xsi:type="dcterms:W3CDTF">2021-10-12T02:19:31Z</dcterms:modified>
</cp:coreProperties>
</file>