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9" r:id="rId1"/>
    <p:sldMasterId id="2147484159" r:id="rId2"/>
    <p:sldMasterId id="2147484255" r:id="rId3"/>
  </p:sldMasterIdLst>
  <p:notesMasterIdLst>
    <p:notesMasterId r:id="rId16"/>
  </p:notesMasterIdLst>
  <p:sldIdLst>
    <p:sldId id="256" r:id="rId4"/>
    <p:sldId id="258" r:id="rId5"/>
    <p:sldId id="262" r:id="rId6"/>
    <p:sldId id="310" r:id="rId7"/>
    <p:sldId id="311" r:id="rId8"/>
    <p:sldId id="301" r:id="rId9"/>
    <p:sldId id="268" r:id="rId10"/>
    <p:sldId id="278" r:id="rId11"/>
    <p:sldId id="312" r:id="rId12"/>
    <p:sldId id="270" r:id="rId13"/>
    <p:sldId id="267" r:id="rId14"/>
    <p:sldId id="309" r:id="rId15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AF0FE-7B71-47C0-8A45-B4E0A5079CB9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03254-AB44-4FAC-9E11-BA67ADE0E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2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03254-AB44-4FAC-9E11-BA67ADE0EC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8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03254-AB44-4FAC-9E11-BA67ADE0EC4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2C71D1-A89F-4345-8C94-EDD4268C81C6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66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9DDD-93B0-4EA2-902A-2E14109D2933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8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01A3-FFD2-4B66-A65F-D8FD23259708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3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5562-12E6-4D0E-82BE-1BBD56E349E1}" type="datetime1">
              <a:rPr lang="ru-RU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38B0E-A8FE-44FC-86D9-86150120AC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15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C61A-BCDA-4435-8EDE-335DEDA1ADE3}" type="datetime1">
              <a:rPr lang="ru-RU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B9C15-6C55-47A1-AA0D-8D1F2681D6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4344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07BC-6990-4C8A-BBD2-E244A2D2E9CE}" type="datetime1">
              <a:rPr lang="ru-RU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2E051-A3D2-4ED9-A5A5-2DA8700A1D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326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18A4E-7088-4C28-A80F-3D895A4CA2C6}" type="datetime1">
              <a:rPr lang="ru-RU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79B1-969E-44BD-B77C-E37F40A841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3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B52F-FCD9-4963-8917-F77506CF3977}" type="datetime1">
              <a:rPr lang="ru-RU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F5B78-193F-47BD-B4E4-C481357B06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69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ACE0-45FD-4BEB-9903-2F1E3880ABB0}" type="datetime1">
              <a:rPr lang="ru-RU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6C2B0-F23F-4AF1-8199-35E23519A3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785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843F-6CDA-4DB5-AC25-A93F97FC2C9E}" type="datetime1">
              <a:rPr lang="ru-RU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CD38E-3704-44D9-A54C-B3674BFAE4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002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9BD4-95AF-43B8-A9B5-B2DA31583F4A}" type="datetime1">
              <a:rPr lang="ru-RU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D9158-D83F-405D-B4F9-DC1D147068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421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0A17-A085-46DC-BC48-9A0978010E9A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95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A8EB-4BE6-4D29-941E-E405AE234474}" type="datetime1">
              <a:rPr lang="ru-RU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D4D0-C383-4946-8EA5-0B590E9C9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70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CABE-0AD7-4026-94FA-C04429FA232A}" type="datetime1">
              <a:rPr lang="ru-RU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D8740-DB1E-4460-B1D2-12A3DD31FF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24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B8F6-BF8A-4A91-9D55-973FEE20E0F4}" type="datetime1">
              <a:rPr lang="ru-RU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1D48-E398-4383-ACA5-6A845572C4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85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54A25F-C3F7-48D1-8D7D-641D221C42DC}" type="datetime1">
              <a:rPr lang="ru-RU"/>
              <a:pPr>
                <a:defRPr/>
              </a:pPr>
              <a:t>13.05.2021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4B2AE-0FAD-4AAF-B4AE-33B16AEE0C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856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2C1D-782A-4CE8-8726-93A10E8E3DE3}" type="datetime1">
              <a:rPr lang="ru-RU">
                <a:solidFill>
                  <a:prstClr val="black"/>
                </a:solidFill>
              </a:rPr>
              <a:pPr>
                <a:defRPr/>
              </a:pPr>
              <a:t>13.05.2021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60B5B-352C-4408-91E4-A329D8E93D5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64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B41D1F-1676-4CCA-A1F5-640DFB162F97}" type="datetime1">
              <a:rPr lang="ru-RU">
                <a:solidFill>
                  <a:prstClr val="black"/>
                </a:solidFill>
              </a:rPr>
              <a:pPr>
                <a:defRPr/>
              </a:pPr>
              <a:t>13.05.2021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C1EF5-72C6-43C1-8E70-37E6B3FB3939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10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57362-941E-4FE4-BAAE-D1B22103A8D0}" type="datetime1">
              <a:rPr lang="ru-RU">
                <a:solidFill>
                  <a:prstClr val="black"/>
                </a:solidFill>
              </a:rPr>
              <a:pPr>
                <a:defRPr/>
              </a:pPr>
              <a:t>13.05.2021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0E29C-706E-4DEE-B5DB-F0025DBAA17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62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E35C-2F9D-49FB-892B-FBD3F7284EEF}" type="datetime1">
              <a:rPr lang="ru-RU">
                <a:solidFill>
                  <a:prstClr val="black"/>
                </a:solidFill>
              </a:rPr>
              <a:pPr>
                <a:defRPr/>
              </a:pPr>
              <a:t>13.05.2021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78676-52B7-4C74-8EDE-6FFDE9A27D6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39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A62D-CB9F-491C-A2CF-0C74842CBDBD}" type="datetime1">
              <a:rPr lang="ru-RU">
                <a:solidFill>
                  <a:prstClr val="black"/>
                </a:solidFill>
              </a:rPr>
              <a:pPr>
                <a:defRPr/>
              </a:pPr>
              <a:t>13.05.2021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43B96-7F06-4E44-ADFC-DC543789A8D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47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4AFA-951D-41BB-A2C7-5784D74E0231}" type="datetime1">
              <a:rPr lang="ru-RU">
                <a:solidFill>
                  <a:prstClr val="black"/>
                </a:solidFill>
              </a:rPr>
              <a:pPr>
                <a:defRPr/>
              </a:pPr>
              <a:t>13.05.2021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CFC15-AB46-4AD2-8300-B498D7F8503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5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D5-768A-43B6-B8D7-49A9611D3C84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89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7187-8073-4334-948E-C2E07B254B97}" type="datetime1">
              <a:rPr lang="ru-RU">
                <a:solidFill>
                  <a:prstClr val="black"/>
                </a:solidFill>
              </a:rPr>
              <a:pPr>
                <a:defRPr/>
              </a:pPr>
              <a:t>13.05.2021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F390C-662C-4457-9805-404AFFE89D2C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31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FF90941-A481-4C2C-A02C-580B2C48B7EC}" type="datetime1">
              <a:rPr lang="ru-RU">
                <a:solidFill>
                  <a:prstClr val="black"/>
                </a:solidFill>
              </a:rPr>
              <a:pPr>
                <a:defRPr/>
              </a:pPr>
              <a:t>13.05.2021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5182F-81E5-4281-8A52-767358C171A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92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4A27-96B2-434F-A800-645D79D5615C}" type="datetime1">
              <a:rPr lang="ru-RU">
                <a:solidFill>
                  <a:prstClr val="black"/>
                </a:solidFill>
              </a:rPr>
              <a:pPr>
                <a:defRPr/>
              </a:pPr>
              <a:t>13.05.2021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15350-7C86-4DFD-92F1-F455114C73F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11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0B373-6707-4233-AD93-3C8837189863}" type="datetime1">
              <a:rPr lang="ru-RU">
                <a:solidFill>
                  <a:prstClr val="black"/>
                </a:solidFill>
              </a:rPr>
              <a:pPr>
                <a:defRPr/>
              </a:pPr>
              <a:t>13.05.2021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EF7FD-F504-46D8-BE58-D336C2B11C9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4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E6E1-31D6-414A-B054-09E7A053AA19}" type="datetime1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3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C2B0-8B65-40F6-A81D-C98A6E940C40}" type="datetime1">
              <a:rPr lang="ru-RU" smtClean="0"/>
              <a:t>13.05.2021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9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1B08-D091-4C62-BD2E-3173763139B5}" type="datetime1">
              <a:rPr lang="ru-RU" smtClean="0"/>
              <a:t>13.05.2021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6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83D5-3906-4C72-B307-1E6C83723FB9}" type="datetime1">
              <a:rPr lang="ru-RU" smtClean="0"/>
              <a:t>13.05.2021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6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DDB1-7007-46AB-AC3E-9EB53C6957A0}" type="datetime1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9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CE7E-8789-43B3-A2F6-0E0A14CEE705}" type="datetime1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7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FE7B664-9527-4163-94CE-4E1AA68B91CE}" type="datetime1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8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B4A1A8-0571-4402-A0EF-720952066847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74EE3F-8356-42D8-B370-2F0706126AD2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1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1AE599-449C-4F1E-BFE0-670031751C28}" type="datetime1">
              <a:rPr lang="ru-RU">
                <a:solidFill>
                  <a:prstClr val="black"/>
                </a:solidFill>
              </a:rPr>
              <a:pPr>
                <a:defRPr/>
              </a:pPr>
              <a:t>13.05.2021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CF4FD-AFFE-405E-BEB6-12CD6C4B5A98}" type="slidenum">
              <a:rPr lang="ru-RU" altLang="ru-RU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inogray.narod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0" y="0"/>
            <a:ext cx="11975335" cy="6758848"/>
          </a:xfrm>
        </p:spPr>
        <p:txBody>
          <a:bodyPr/>
          <a:lstStyle/>
          <a:p>
            <a:pPr algn="l"/>
            <a:endParaRPr lang="ru-RU" dirty="0" smtClean="0"/>
          </a:p>
          <a:p>
            <a:pPr marL="45720" indent="0" algn="l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423" y="252549"/>
            <a:ext cx="1174891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lvl="0" indent="358775"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3000"/>
            </a:pPr>
            <a:endParaRPr lang="en-US" altLang="ru-RU" sz="4400" b="1" kern="0" dirty="0" smtClean="0">
              <a:solidFill>
                <a:srgbClr val="0000A4"/>
              </a:solidFill>
              <a:latin typeface="Tahoma"/>
              <a:cs typeface="Tahoma" panose="020B0604030504040204" pitchFamily="34" charset="0"/>
            </a:endParaRPr>
          </a:p>
          <a:p>
            <a:pPr marL="215900" lvl="0" indent="358775"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3000"/>
            </a:pPr>
            <a:endParaRPr lang="en-US" altLang="ru-RU" sz="4400" b="1" kern="0" dirty="0">
              <a:solidFill>
                <a:srgbClr val="0000A4"/>
              </a:solidFill>
              <a:latin typeface="Tahoma"/>
              <a:cs typeface="Tahoma" panose="020B0604030504040204" pitchFamily="34" charset="0"/>
            </a:endParaRPr>
          </a:p>
          <a:p>
            <a:pPr marL="215900" lvl="0" indent="358775"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3000"/>
            </a:pPr>
            <a:endParaRPr lang="ru-RU" altLang="ru-RU" sz="4800" b="1" kern="0" dirty="0" smtClean="0">
              <a:solidFill>
                <a:srgbClr val="0000A4"/>
              </a:solidFill>
              <a:latin typeface="Tahoma"/>
              <a:cs typeface="Tahoma" panose="020B0604030504040204" pitchFamily="34" charset="0"/>
            </a:endParaRPr>
          </a:p>
          <a:p>
            <a:pPr algn="ctr"/>
            <a:r>
              <a:rPr lang="ru-RU" sz="4000" b="1" i="1" dirty="0">
                <a:solidFill>
                  <a:srgbClr val="0000CC"/>
                </a:solidFill>
              </a:rPr>
              <a:t>«</a:t>
            </a:r>
            <a:r>
              <a:rPr lang="ru-RU" sz="3600" b="1" dirty="0">
                <a:solidFill>
                  <a:srgbClr val="0000CC"/>
                </a:solidFill>
              </a:rPr>
              <a:t>Развитие командного управленческого потенциала </a:t>
            </a:r>
            <a:endParaRPr lang="ru-RU" sz="3600" dirty="0">
              <a:solidFill>
                <a:srgbClr val="0000CC"/>
              </a:solidFill>
            </a:endParaRPr>
          </a:p>
          <a:p>
            <a:pPr algn="ctr"/>
            <a:r>
              <a:rPr lang="ru-RU" sz="3600" b="1" dirty="0">
                <a:solidFill>
                  <a:srgbClr val="0000CC"/>
                </a:solidFill>
              </a:rPr>
              <a:t>образовательных организаций»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1</a:t>
            </a:fld>
            <a:endParaRPr lang="ru-RU"/>
          </a:p>
        </p:txBody>
      </p:sp>
      <p:pic>
        <p:nvPicPr>
          <p:cNvPr id="7" name="Picture 5" descr="C:\Users\ASUS\Desktop\МОЙ КУРС\логотип кр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3" y="252549"/>
            <a:ext cx="2361231" cy="190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87654" y="4803741"/>
            <a:ext cx="6137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CC"/>
                </a:solidFill>
                <a:latin typeface="Arial" charset="0"/>
              </a:rPr>
              <a:t>Плосконосова Елена Алексеевна,</a:t>
            </a:r>
            <a:r>
              <a:rPr lang="ru-RU" altLang="ru-RU" sz="2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altLang="ru-RU" sz="2000" dirty="0" smtClean="0">
                <a:solidFill>
                  <a:srgbClr val="0000CC"/>
                </a:solidFill>
                <a:latin typeface="Arial" charset="0"/>
              </a:rPr>
              <a:t>к.т.н, доцент, методист кафедры УЭиПРО КРИПКиПРО</a:t>
            </a:r>
          </a:p>
        </p:txBody>
      </p:sp>
    </p:spTree>
    <p:extLst>
      <p:ext uri="{BB962C8B-B14F-4D97-AF65-F5344CB8AC3E}">
        <p14:creationId xmlns:p14="http://schemas.microsoft.com/office/powerpoint/2010/main" val="33028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контакты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управления, экономики и правового регулирования в образовании (УЭиПРО)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Заведующий кафедрой: Коцарь Юрий Анатольевич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Телефон: 8 (3842)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31-01-66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Электронная почта: ipk.kem.kaf.uepo@mail.ru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Координаты: г. Кемерово, ул. Тухачевского, 23, КРИПКиПРО, каб. 6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530" y="200298"/>
            <a:ext cx="2603218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/>
          </a:bodyPr>
          <a:lstStyle/>
          <a:p>
            <a:pPr marL="215900" indent="358775">
              <a:spcBef>
                <a:spcPct val="0"/>
              </a:spcBef>
              <a:buSzPct val="133000"/>
              <a:buNone/>
              <a:defRPr/>
            </a:pPr>
            <a:endParaRPr lang="ru-RU" altLang="ru-RU" sz="3200" dirty="0" smtClean="0">
              <a:solidFill>
                <a:srgbClr val="000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358775">
              <a:spcBef>
                <a:spcPct val="0"/>
              </a:spcBef>
              <a:buSzPct val="133000"/>
              <a:buNone/>
              <a:defRPr/>
            </a:pPr>
            <a:endParaRPr lang="ru-RU" altLang="ru-RU" sz="3200" dirty="0">
              <a:solidFill>
                <a:srgbClr val="000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358775" algn="ctr">
              <a:spcBef>
                <a:spcPct val="0"/>
              </a:spcBef>
              <a:buSzPct val="133000"/>
              <a:buNone/>
              <a:defRPr/>
            </a:pPr>
            <a:endParaRPr lang="ru-RU" altLang="ru-RU" sz="3200" dirty="0" smtClean="0">
              <a:solidFill>
                <a:srgbClr val="000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358775" algn="ctr">
              <a:spcBef>
                <a:spcPct val="0"/>
              </a:spcBef>
              <a:buSzPct val="133000"/>
              <a:buNone/>
              <a:defRPr/>
            </a:pPr>
            <a:r>
              <a:rPr lang="ru-RU" altLang="ru-RU" sz="3200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11</a:t>
            </a:fld>
            <a:endParaRPr lang="ru-RU"/>
          </a:p>
        </p:txBody>
      </p:sp>
      <p:pic>
        <p:nvPicPr>
          <p:cNvPr id="5" name="Picture 5" descr="C:\Users\ASUS\Desktop\МОЙ КУРС\логотип кр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30" y="4255117"/>
            <a:ext cx="2601213" cy="210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FF8E53-C950-4BFA-8DCE-5D7F096F35C4}" type="slidenum">
              <a:rPr lang="ru-RU" altLang="ru-RU">
                <a:solidFill>
                  <a:prstClr val="black"/>
                </a:solidFill>
                <a:latin typeface="Lucida Sans Unicode" panose="020B0602030504020204" pitchFamily="34" charset="0"/>
              </a:rPr>
              <a:pPr eaLnBrk="1" hangingPunct="1"/>
              <a:t>12</a:t>
            </a:fld>
            <a:endParaRPr lang="ru-RU" altLang="ru-RU">
              <a:solidFill>
                <a:prstClr val="black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169" y="125760"/>
            <a:ext cx="1199736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i="1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D73908"/>
                </a:solidFill>
              </a:rPr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314993"/>
            <a:ext cx="11686903" cy="5320937"/>
          </a:xfrm>
        </p:spPr>
        <p:txBody>
          <a:bodyPr>
            <a:normAutofit/>
          </a:bodyPr>
          <a:lstStyle/>
          <a:p>
            <a:pPr marL="21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3000"/>
              <a:buNone/>
              <a:defRPr/>
            </a:pPr>
            <a:r>
              <a:rPr lang="ru-RU" altLang="ru-RU" sz="3200" dirty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200" b="1" dirty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командного управленческого потенциала как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3000"/>
              <a:buNone/>
              <a:defRPr/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условие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стратегического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лидерства</a:t>
            </a:r>
          </a:p>
          <a:p>
            <a:pPr marL="21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3000"/>
              <a:buNone/>
              <a:defRPr/>
            </a:pPr>
            <a:r>
              <a:rPr lang="ru-RU" sz="32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эффективного командообразования в </a:t>
            </a:r>
            <a:r>
              <a:rPr lang="ru-RU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3000"/>
              <a:buNone/>
              <a:defRPr/>
            </a:pPr>
            <a:r>
              <a:rPr lang="ru-RU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образовательных организациях</a:t>
            </a:r>
          </a:p>
          <a:p>
            <a:pPr marL="21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3000"/>
              <a:buNone/>
              <a:defRPr/>
            </a:pPr>
            <a:r>
              <a:rPr lang="ru-RU" sz="32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ru-RU" sz="3200" b="1" dirty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предложениях руководителей образовательных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3000"/>
              <a:buNone/>
              <a:defRPr/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организаций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формированию развития командного </a:t>
            </a:r>
            <a:endParaRPr lang="ru-RU" sz="3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3000"/>
              <a:buNone/>
              <a:defRPr/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управленческого потенциала</a:t>
            </a:r>
          </a:p>
          <a:p>
            <a:pPr marL="21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3000"/>
              <a:buNone/>
              <a:defRPr/>
            </a:pPr>
            <a:r>
              <a:rPr lang="ru-RU" sz="32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потенциала управленческой команды в </a:t>
            </a:r>
            <a:r>
              <a:rPr lang="ru-RU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59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33000"/>
              <a:buNone/>
              <a:defRPr/>
            </a:pPr>
            <a:r>
              <a:rPr lang="ru-RU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процессе проектной </a:t>
            </a:r>
            <a:r>
              <a:rPr lang="ru-RU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5" descr="C:\Users\ASUS\Desktop\МОЙ КУРС\логотип кр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805" y="5337191"/>
            <a:ext cx="1607938" cy="129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4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 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200299"/>
            <a:ext cx="11686903" cy="6435632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00CC"/>
              </a:buClr>
              <a:buFont typeface="+mj-lt"/>
              <a:buAutoNum type="arabicPeriod"/>
            </a:pPr>
            <a:r>
              <a:rPr lang="ru-RU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Коцарь </a:t>
            </a:r>
            <a:r>
              <a:rPr lang="ru-RU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Юрий Анатольевич, к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зав. кафедрой УЭиПРО, директор Центра развития кадрового потенциала руководителей образовательных организаций и стратегических инициатив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КРИПКиПРО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dirty="0" smtClean="0">
                <a:solidFill>
                  <a:srgbClr val="006600"/>
                </a:solidFill>
              </a:rPr>
              <a:t>. </a:t>
            </a:r>
            <a:r>
              <a:rPr lang="ru-R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Осипова </a:t>
            </a:r>
            <a:r>
              <a:rPr lang="ru-R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Юрьевна</a:t>
            </a:r>
            <a:r>
              <a:rPr lang="ru-RU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</a:t>
            </a:r>
            <a:r>
              <a:rPr lang="ru-RU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психол. наук, методист кафедры УЭиПРО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dirty="0" smtClean="0">
                <a:solidFill>
                  <a:srgbClr val="0000CC"/>
                </a:solidFill>
              </a:rPr>
              <a:t>. </a:t>
            </a:r>
            <a:r>
              <a:rPr lang="ru-RU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Плосконосова Елена Алексеевна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к.т.н.,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кафедры УЭиПРО КРИПКиПРО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dirty="0" smtClean="0">
                <a:solidFill>
                  <a:srgbClr val="0000CC"/>
                </a:solidFill>
              </a:rPr>
              <a:t>. </a:t>
            </a:r>
            <a:r>
              <a:rPr lang="ru-R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Пермякова Вера Валерьевна</a:t>
            </a:r>
            <a:r>
              <a:rPr lang="ru-RU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директор МБОУ «Школа №</a:t>
            </a:r>
            <a:r>
              <a:rPr lang="ru-RU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14» Полысаевского </a:t>
            </a:r>
            <a:r>
              <a:rPr lang="ru-RU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 </a:t>
            </a:r>
          </a:p>
          <a:p>
            <a:pPr marL="45720" indent="0">
              <a:buNone/>
            </a:pPr>
            <a:endParaRPr lang="ru-RU" sz="3200" dirty="0"/>
          </a:p>
          <a:p>
            <a:pPr marL="6731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3000"/>
              <a:buFont typeface="+mj-lt"/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системного подхода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000" dirty="0"/>
              <a:t> 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SzPct val="100000"/>
              <a:buFont typeface="+mj-lt"/>
              <a:buAutoNum type="arabicPeriod"/>
            </a:pPr>
            <a:r>
              <a:rPr lang="ru-RU" sz="35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Фокусированность действий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SzPct val="88000"/>
              <a:buFont typeface="Wingdings" panose="05000000000000000000" pitchFamily="2" charset="2"/>
              <a:buChar char="§"/>
            </a:pPr>
            <a:r>
              <a:rPr lang="ru-RU" sz="3300" kern="0" dirty="0">
                <a:solidFill>
                  <a:srgbClr val="006600"/>
                </a:solidFill>
                <a:latin typeface="Arial" charset="0"/>
              </a:rPr>
              <a:t>сосредоточение частных целей всех уровней на достижение общей (глобальной) цели объекта;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SzPct val="88000"/>
              <a:buFont typeface="Wingdings" panose="05000000000000000000" pitchFamily="2" charset="2"/>
              <a:buChar char="§"/>
            </a:pPr>
            <a:r>
              <a:rPr lang="ru-RU" sz="3300" kern="0" dirty="0">
                <a:solidFill>
                  <a:srgbClr val="0000CC"/>
                </a:solidFill>
                <a:latin typeface="Arial" charset="0"/>
              </a:rPr>
              <a:t>разграничение функций между компонентами объекта методом ориентации каждого из них на реализацию относительно завершенного цикла взаимосвязанных действий, обеспечивающих достижение определенного целевого результата;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SzPct val="88000"/>
              <a:buFont typeface="Wingdings" panose="05000000000000000000" pitchFamily="2" charset="2"/>
              <a:buChar char="§"/>
            </a:pPr>
            <a:r>
              <a:rPr lang="ru-RU" sz="3300" kern="0" dirty="0">
                <a:solidFill>
                  <a:srgbClr val="006600"/>
                </a:solidFill>
                <a:latin typeface="Arial" charset="0"/>
              </a:rPr>
              <a:t>совместимость и сопряжимость компонентов объекта;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SzPct val="88000"/>
              <a:buFont typeface="Wingdings" panose="05000000000000000000" pitchFamily="2" charset="2"/>
              <a:buChar char="§"/>
            </a:pPr>
            <a:r>
              <a:rPr lang="ru-RU" sz="3300" kern="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3300" kern="0" dirty="0">
                <a:solidFill>
                  <a:srgbClr val="0000CC"/>
                </a:solidFill>
                <a:latin typeface="Arial" charset="0"/>
              </a:rPr>
              <a:t>единство «ценностно-мотивационного поля» объекта и соответствие его направленности общей целевой ориентации данного </a:t>
            </a:r>
            <a:r>
              <a:rPr lang="ru-RU" sz="3300" kern="0" dirty="0" smtClean="0">
                <a:solidFill>
                  <a:srgbClr val="0000CC"/>
                </a:solidFill>
                <a:latin typeface="Arial" charset="0"/>
              </a:rPr>
              <a:t>объекта.</a:t>
            </a:r>
            <a:endParaRPr lang="ru-RU" sz="3300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SzPct val="88000"/>
              <a:buFont typeface="+mj-lt"/>
              <a:buAutoNum type="arabicPeriod"/>
            </a:pPr>
            <a:endParaRPr lang="ru-RU" sz="3200" b="1" dirty="0" smtClean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SzPct val="88000"/>
              <a:buFont typeface="+mj-lt"/>
              <a:buAutoNum type="arabicPeriod"/>
            </a:pPr>
            <a:endParaRPr lang="ru-RU" sz="3200" b="1" dirty="0" smtClean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88000"/>
              <a:buFont typeface="+mj-lt"/>
              <a:buAutoNum type="arabicPeriod"/>
            </a:pPr>
            <a:endParaRPr lang="ru-RU" sz="3200" b="1" dirty="0" smtClean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SzPct val="88000"/>
              <a:buFont typeface="+mj-lt"/>
              <a:buAutoNum type="arabicPeriod"/>
            </a:pPr>
            <a:endParaRPr lang="ru-RU" sz="3200" b="1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системного подхода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/>
              <a:t> 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Комплексность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SzPct val="88000"/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всесторонность и взаимоскоординированность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воздействий на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SzPct val="88000"/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взаимодополнительность </a:t>
            </a:r>
            <a:r>
              <a:rPr lang="ru-RU" sz="3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 и динамизм способов действия </a:t>
            </a:r>
            <a:r>
              <a:rPr lang="ru-RU" sz="32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объекта;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SzPct val="88000"/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взаимодополняющее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сочетание компонентов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объекта.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SzPct val="88000"/>
              <a:buFont typeface="Wingdings" panose="05000000000000000000" pitchFamily="2" charset="2"/>
              <a:buChar char="§"/>
            </a:pPr>
            <a:endParaRPr lang="ru-RU" sz="3200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3200" dirty="0" smtClean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3200" b="1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18B2BC-D858-457C-A9A2-1A5D6E97E854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Содержимое 1"/>
          <p:cNvSpPr>
            <a:spLocks noGrp="1"/>
          </p:cNvSpPr>
          <p:nvPr>
            <p:ph idx="4294967295"/>
          </p:nvPr>
        </p:nvSpPr>
        <p:spPr>
          <a:xfrm>
            <a:off x="1" y="683047"/>
            <a:ext cx="12191999" cy="6174953"/>
          </a:xfrm>
        </p:spPr>
        <p:txBody>
          <a:bodyPr/>
          <a:lstStyle/>
          <a:p>
            <a:pPr marL="396000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</a:p>
          <a:p>
            <a:pPr marL="396000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процесса управления </a:t>
            </a:r>
            <a:r>
              <a:rPr lang="ru-RU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людьми</a:t>
            </a:r>
          </a:p>
          <a:p>
            <a:pPr marL="396000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Ориентация на </a:t>
            </a:r>
            <a:r>
              <a:rPr lang="ru-RU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</a:p>
          <a:p>
            <a:pPr marL="396000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сплоченной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команды</a:t>
            </a:r>
          </a:p>
          <a:p>
            <a:pPr marL="396000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проблем и принятие </a:t>
            </a:r>
            <a:r>
              <a:rPr lang="ru-RU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</a:p>
          <a:p>
            <a:pPr marL="396000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информацией с </a:t>
            </a:r>
            <a:r>
              <a:rPr lang="ru-RU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подчиненными</a:t>
            </a:r>
          </a:p>
          <a:p>
            <a:pPr marL="396000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Поддержание исполнительской дисциплины на высоком </a:t>
            </a:r>
            <a:r>
              <a:rPr lang="ru-RU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</a:t>
            </a:r>
          </a:p>
          <a:p>
            <a:pPr marL="396000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труда </a:t>
            </a:r>
            <a:r>
              <a:rPr lang="ru-RU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подчиненных</a:t>
            </a:r>
          </a:p>
          <a:p>
            <a:pPr marL="396000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lang="ru-RU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подчиненным</a:t>
            </a:r>
          </a:p>
          <a:p>
            <a:pPr marL="396000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Эффективное </a:t>
            </a:r>
            <a:r>
              <a:rPr lang="ru-RU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руководителем собственного потенциала</a:t>
            </a:r>
            <a:endParaRPr lang="ru-RU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ru-RU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ru-RU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ru-RU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eaLnBrk="1" hangingPunct="1">
              <a:buNone/>
            </a:pPr>
            <a:endParaRPr lang="ru-RU" u="sng" dirty="0"/>
          </a:p>
          <a:p>
            <a:pPr marL="0" indent="449263" eaLnBrk="1" hangingPunct="1">
              <a:buNone/>
            </a:pPr>
            <a:endParaRPr lang="ru-RU" u="sng" dirty="0" smtClean="0"/>
          </a:p>
          <a:p>
            <a:pPr marL="0" indent="449263" eaLnBrk="1" hangingPunct="1">
              <a:buNone/>
            </a:pPr>
            <a:endParaRPr lang="ru-RU" u="sng" dirty="0" smtClean="0"/>
          </a:p>
          <a:p>
            <a:pPr marL="0" indent="449263" eaLnBrk="1" hangingPunct="1">
              <a:buNone/>
            </a:pPr>
            <a:endParaRPr lang="ru-RU" u="sng" dirty="0" smtClean="0"/>
          </a:p>
          <a:p>
            <a:pPr marL="0" indent="449263" eaLnBrk="1" hangingPunct="1">
              <a:buNone/>
            </a:pPr>
            <a:endParaRPr lang="ru-RU" u="sng" dirty="0" smtClean="0"/>
          </a:p>
          <a:p>
            <a:pPr marL="0" indent="449263" eaLnBrk="1" hangingPunct="1">
              <a:buNone/>
            </a:pPr>
            <a:endParaRPr lang="ru-RU" alt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eaLnBrk="1" hangingPunct="1">
              <a:buNone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9338" y="0"/>
            <a:ext cx="10084316" cy="68304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Важные управленческие компетенции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сплоченной команды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/>
          </a:bodyPr>
          <a:lstStyle/>
          <a:p>
            <a:pPr marL="6858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членов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команды </a:t>
            </a:r>
          </a:p>
          <a:p>
            <a:pPr marL="6858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для успешной работы команды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3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поддержание на высоком уровне собственного авторитета в глазах членов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команды </a:t>
            </a:r>
          </a:p>
          <a:p>
            <a:pPr marL="6858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членов команды приверженности своей команде</a:t>
            </a:r>
            <a:endParaRPr lang="ru-RU" sz="3200" b="1" i="1" dirty="0" smtClean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z="40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40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/>
          </a:bodyPr>
          <a:lstStyle/>
          <a:p>
            <a:pPr marL="215900" indent="0">
              <a:lnSpc>
                <a:spcPct val="100000"/>
              </a:lnSpc>
              <a:spcBef>
                <a:spcPct val="0"/>
              </a:spcBef>
              <a:buSzPct val="133000"/>
              <a:buNone/>
              <a:defRPr/>
            </a:pPr>
            <a:endParaRPr lang="ru-RU" altLang="ru-RU" sz="3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0250" indent="-5143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CC"/>
              </a:buClr>
              <a:buSzPct val="133000"/>
              <a:buFont typeface="+mj-lt"/>
              <a:buAutoNum type="arabicPeriod"/>
              <a:defRPr/>
            </a:pPr>
            <a:r>
              <a:rPr lang="ru-RU" alt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эффективной команды. Учебное пособие</a:t>
            </a:r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А.В. Коваленко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 Томск: Изд-во Томского политехнического университета, 2009. </a:t>
            </a:r>
            <a:endParaRPr lang="ru-RU" sz="3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0250" indent="-514350">
              <a:spcBef>
                <a:spcPct val="0"/>
              </a:spcBef>
              <a:spcAft>
                <a:spcPts val="600"/>
              </a:spcAft>
              <a:buClr>
                <a:srgbClr val="0000CC"/>
              </a:buClr>
              <a:buSzPct val="95000"/>
              <a:buAutoNum type="arabicPeriod"/>
              <a:defRPr/>
            </a:pPr>
            <a:r>
              <a:rPr lang="ru-RU" alt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Винограя Э.Г. </a:t>
            </a:r>
            <a:r>
              <a:rPr lang="ru-RU" alt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www.vinogray.narod.ru</a:t>
            </a:r>
            <a:r>
              <a:rPr lang="en-US" alt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сайте размещены монографии, учебные пособия и другие публикации</a:t>
            </a:r>
            <a:r>
              <a:rPr lang="ru-RU" alt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altLang="ru-RU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0">
              <a:spcBef>
                <a:spcPct val="0"/>
              </a:spcBef>
              <a:spcAft>
                <a:spcPts val="600"/>
              </a:spcAft>
              <a:buSzPct val="133000"/>
              <a:buNone/>
              <a:defRPr/>
            </a:pPr>
            <a:r>
              <a:rPr lang="ru-RU" alt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Винограй Э.Г. Системно-диалектический подход: теория и методология. - Кемерово: Издательство </a:t>
            </a:r>
            <a:r>
              <a:rPr lang="ru-RU" altLang="ru-RU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КемТИПП</a:t>
            </a:r>
            <a:r>
              <a:rPr lang="ru-RU" alt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2014. – С. 235-245.</a:t>
            </a:r>
          </a:p>
          <a:p>
            <a:pPr marL="730250" indent="-5143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CC"/>
              </a:buClr>
              <a:buSzPct val="133000"/>
              <a:buFont typeface="+mj-lt"/>
              <a:buAutoNum type="arabicPeriod"/>
              <a:defRPr/>
            </a:pPr>
            <a:endParaRPr 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0250" indent="-5143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CC"/>
              </a:buClr>
              <a:buSzPct val="133000"/>
              <a:buFont typeface="+mj-lt"/>
              <a:buAutoNum type="arabicPeriod"/>
              <a:defRPr/>
            </a:pPr>
            <a:endParaRPr 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0250" indent="-5143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CC"/>
              </a:buClr>
              <a:buSzPct val="133000"/>
              <a:buFont typeface="+mj-lt"/>
              <a:buAutoNum type="arabicPeriod"/>
              <a:defRPr/>
            </a:pPr>
            <a:endParaRPr lang="ru-RU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0250" indent="-5143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CC"/>
              </a:buClr>
              <a:buSzPct val="133000"/>
              <a:buFont typeface="+mj-lt"/>
              <a:buAutoNum type="arabicPeriod"/>
              <a:defRPr/>
            </a:pPr>
            <a:endParaRPr lang="ru-RU" altLang="ru-RU" sz="32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0250" indent="-514350">
              <a:spcBef>
                <a:spcPct val="0"/>
              </a:spcBef>
              <a:buClr>
                <a:srgbClr val="0000CC"/>
              </a:buClr>
              <a:buSzPct val="133000"/>
              <a:buFont typeface="+mj-lt"/>
              <a:buAutoNum type="arabicPeriod"/>
              <a:defRPr/>
            </a:pPr>
            <a:endParaRPr lang="ru-RU" altLang="ru-RU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0250" indent="-514350">
              <a:spcBef>
                <a:spcPct val="0"/>
              </a:spcBef>
              <a:buSzPct val="133000"/>
              <a:buAutoNum type="arabicPeriod"/>
              <a:defRPr/>
            </a:pPr>
            <a:endParaRPr lang="en-US" altLang="ru-RU" sz="3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0">
              <a:spcBef>
                <a:spcPct val="0"/>
              </a:spcBef>
              <a:buSzPct val="133000"/>
              <a:buNone/>
              <a:defRPr/>
            </a:pPr>
            <a:endParaRPr lang="ru-RU" altLang="ru-RU" sz="3200" dirty="0">
              <a:solidFill>
                <a:srgbClr val="000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8</a:t>
            </a:fld>
            <a:endParaRPr lang="ru-RU"/>
          </a:p>
        </p:txBody>
      </p:sp>
      <p:pic>
        <p:nvPicPr>
          <p:cNvPr id="5" name="Picture 5" descr="C:\Users\ASUS\Desktop\МОЙ КУРС\логотип кр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49" y="5069515"/>
            <a:ext cx="1939342" cy="156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1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215" algn="just">
              <a:lnSpc>
                <a:spcPts val="2410"/>
              </a:lnSpc>
              <a:buClr>
                <a:srgbClr val="A6B727"/>
              </a:buClr>
            </a:pPr>
            <a:endParaRPr lang="ru-RU" sz="2000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t="15867" r="26829" b="11889"/>
          <a:stretch/>
        </p:blipFill>
        <p:spPr bwMode="auto">
          <a:xfrm>
            <a:off x="243840" y="194325"/>
            <a:ext cx="6769100" cy="375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424" y="194325"/>
            <a:ext cx="5335324" cy="3759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5" y="3953523"/>
            <a:ext cx="3274225" cy="27906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676" y="3953523"/>
            <a:ext cx="3426246" cy="26824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922" y="3953523"/>
            <a:ext cx="5335323" cy="18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878</TotalTime>
  <Words>305</Words>
  <Application>Microsoft Office PowerPoint</Application>
  <PresentationFormat>Широкоэкранный</PresentationFormat>
  <Paragraphs>104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Calibri</vt:lpstr>
      <vt:lpstr>Corbel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Базис</vt:lpstr>
      <vt:lpstr>Тема Office</vt:lpstr>
      <vt:lpstr>6_Открытая</vt:lpstr>
      <vt:lpstr>Презентация PowerPoint</vt:lpstr>
      <vt:lpstr>Содержание</vt:lpstr>
      <vt:lpstr>  </vt:lpstr>
      <vt:lpstr>Принципы системного подхода</vt:lpstr>
      <vt:lpstr>Принципы системного подхода</vt:lpstr>
      <vt:lpstr>Важные управленческие компетенции</vt:lpstr>
      <vt:lpstr>Формирование сплоченной команды</vt:lpstr>
      <vt:lpstr> Литература </vt:lpstr>
      <vt:lpstr>Презентация PowerPoint</vt:lpstr>
      <vt:lpstr>Наши контакты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Плосконосова</dc:creator>
  <cp:lastModifiedBy>Елена Плосконосова</cp:lastModifiedBy>
  <cp:revision>133</cp:revision>
  <cp:lastPrinted>2021-04-13T05:32:24Z</cp:lastPrinted>
  <dcterms:created xsi:type="dcterms:W3CDTF">2020-12-08T03:52:34Z</dcterms:created>
  <dcterms:modified xsi:type="dcterms:W3CDTF">2021-05-13T06:11:59Z</dcterms:modified>
</cp:coreProperties>
</file>