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93" r:id="rId2"/>
    <p:sldId id="287" r:id="rId3"/>
    <p:sldId id="288" r:id="rId4"/>
    <p:sldId id="289" r:id="rId5"/>
    <p:sldId id="425" r:id="rId6"/>
    <p:sldId id="291" r:id="rId7"/>
    <p:sldId id="352" r:id="rId8"/>
    <p:sldId id="290" r:id="rId9"/>
    <p:sldId id="353" r:id="rId10"/>
    <p:sldId id="354" r:id="rId11"/>
    <p:sldId id="426" r:id="rId12"/>
    <p:sldId id="415" r:id="rId13"/>
    <p:sldId id="416" r:id="rId14"/>
    <p:sldId id="292" r:id="rId15"/>
    <p:sldId id="294" r:id="rId16"/>
    <p:sldId id="293" r:id="rId17"/>
    <p:sldId id="312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257" r:id="rId35"/>
    <p:sldId id="258" r:id="rId36"/>
    <p:sldId id="259" r:id="rId37"/>
    <p:sldId id="260" r:id="rId38"/>
    <p:sldId id="261" r:id="rId39"/>
    <p:sldId id="262" r:id="rId40"/>
    <p:sldId id="35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49" autoAdjust="0"/>
  </p:normalViewPr>
  <p:slideViewPr>
    <p:cSldViewPr>
      <p:cViewPr varScale="1">
        <p:scale>
          <a:sx n="83" d="100"/>
          <a:sy n="83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DD5AF-C464-49F3-BA0B-9997287DB7D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D6ED8-94FC-4E75-993E-59696AD2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0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68DC2FF9-69F3-481B-A10B-88EB335557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34A09996-7D63-4B4D-BFE6-780EAD9C9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35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="" xmlns:a16="http://schemas.microsoft.com/office/drawing/2014/main" id="{08797FC1-C8F1-4F98-8E98-4A846B04E0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>
            <a:extLst>
              <a:ext uri="{FF2B5EF4-FFF2-40B4-BE49-F238E27FC236}">
                <a16:creationId xmlns="" xmlns:a16="http://schemas.microsoft.com/office/drawing/2014/main" id="{12C26FC5-40B2-48D6-A705-EC622367A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9636" name="Номер слайда 3">
            <a:extLst>
              <a:ext uri="{FF2B5EF4-FFF2-40B4-BE49-F238E27FC236}">
                <a16:creationId xmlns="" xmlns:a16="http://schemas.microsoft.com/office/drawing/2014/main" id="{F4837628-46B8-4839-998A-142628F8F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748929-F8CC-44E7-9675-1E2CF1916831}" type="slidenum">
              <a:rPr lang="ru-RU" altLang="ru-RU" smtClean="0"/>
              <a:pPr>
                <a:spcBef>
                  <a:spcPct val="0"/>
                </a:spcBef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6433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="" xmlns:a16="http://schemas.microsoft.com/office/drawing/2014/main" id="{DE96B3B6-402B-4B9D-ABFB-BB58F343CE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>
            <a:extLst>
              <a:ext uri="{FF2B5EF4-FFF2-40B4-BE49-F238E27FC236}">
                <a16:creationId xmlns="" xmlns:a16="http://schemas.microsoft.com/office/drawing/2014/main" id="{7CE6F7AA-909D-4422-8F1F-819F91BFC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684" name="Номер слайда 3">
            <a:extLst>
              <a:ext uri="{FF2B5EF4-FFF2-40B4-BE49-F238E27FC236}">
                <a16:creationId xmlns="" xmlns:a16="http://schemas.microsoft.com/office/drawing/2014/main" id="{471BACE7-AD19-4AB9-8AFD-3248870A3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B4A013-070B-44B9-B60A-2161E7DFB57E}" type="slidenum">
              <a:rPr lang="ru-RU" altLang="ru-RU" smtClean="0"/>
              <a:pPr>
                <a:spcBef>
                  <a:spcPct val="0"/>
                </a:spcBef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5984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="" xmlns:a16="http://schemas.microsoft.com/office/drawing/2014/main" id="{29AE8556-82F0-4CC0-A1FE-A4DE228380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>
            <a:extLst>
              <a:ext uri="{FF2B5EF4-FFF2-40B4-BE49-F238E27FC236}">
                <a16:creationId xmlns="" xmlns:a16="http://schemas.microsoft.com/office/drawing/2014/main" id="{E4E3B218-4CC5-435D-8D99-A32D1444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3732" name="Номер слайда 3">
            <a:extLst>
              <a:ext uri="{FF2B5EF4-FFF2-40B4-BE49-F238E27FC236}">
                <a16:creationId xmlns="" xmlns:a16="http://schemas.microsoft.com/office/drawing/2014/main" id="{43A3A62A-C7B2-496D-B1B3-73599BE0DF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3F817E-1227-4190-ADB7-36AF7E4ABB67}" type="slidenum">
              <a:rPr lang="ru-RU" altLang="ru-RU" smtClean="0"/>
              <a:pPr>
                <a:spcBef>
                  <a:spcPct val="0"/>
                </a:spcBef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48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="" xmlns:a16="http://schemas.microsoft.com/office/drawing/2014/main" id="{28A07561-2780-4434-8B4A-12C3D2495E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>
            <a:extLst>
              <a:ext uri="{FF2B5EF4-FFF2-40B4-BE49-F238E27FC236}">
                <a16:creationId xmlns="" xmlns:a16="http://schemas.microsoft.com/office/drawing/2014/main" id="{6B21CBDA-8154-4115-A3D6-39868FED8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5780" name="Номер слайда 3">
            <a:extLst>
              <a:ext uri="{FF2B5EF4-FFF2-40B4-BE49-F238E27FC236}">
                <a16:creationId xmlns="" xmlns:a16="http://schemas.microsoft.com/office/drawing/2014/main" id="{0A31AE4F-FDA4-4B0D-B448-207A02FEA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CAB1F2-9A9F-4AD5-B017-9188ECE2B526}" type="slidenum">
              <a:rPr lang="ru-RU" altLang="ru-RU" smtClean="0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759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>
            <a:extLst>
              <a:ext uri="{FF2B5EF4-FFF2-40B4-BE49-F238E27FC236}">
                <a16:creationId xmlns="" xmlns:a16="http://schemas.microsoft.com/office/drawing/2014/main" id="{97E2BAB2-0956-45B5-BFF7-6C4710E5B4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>
            <a:extLst>
              <a:ext uri="{FF2B5EF4-FFF2-40B4-BE49-F238E27FC236}">
                <a16:creationId xmlns="" xmlns:a16="http://schemas.microsoft.com/office/drawing/2014/main" id="{1C650B33-F0E9-4D4E-B711-0B73E8B08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7828" name="Номер слайда 3">
            <a:extLst>
              <a:ext uri="{FF2B5EF4-FFF2-40B4-BE49-F238E27FC236}">
                <a16:creationId xmlns="" xmlns:a16="http://schemas.microsoft.com/office/drawing/2014/main" id="{A9ABF0D6-05D4-481B-B38B-87E91E5103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CA8DE8-822B-4933-B769-A05389ABCEA6}" type="slidenum">
              <a:rPr lang="ru-RU" altLang="ru-RU" smtClean="0"/>
              <a:pPr>
                <a:spcBef>
                  <a:spcPct val="0"/>
                </a:spcBef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3025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>
            <a:extLst>
              <a:ext uri="{FF2B5EF4-FFF2-40B4-BE49-F238E27FC236}">
                <a16:creationId xmlns="" xmlns:a16="http://schemas.microsoft.com/office/drawing/2014/main" id="{22A7ABC4-CEB0-4324-8B3E-9F10889A56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>
            <a:extLst>
              <a:ext uri="{FF2B5EF4-FFF2-40B4-BE49-F238E27FC236}">
                <a16:creationId xmlns="" xmlns:a16="http://schemas.microsoft.com/office/drawing/2014/main" id="{2DDFAAA8-8693-46E8-AD39-A924B90D0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9876" name="Номер слайда 3">
            <a:extLst>
              <a:ext uri="{FF2B5EF4-FFF2-40B4-BE49-F238E27FC236}">
                <a16:creationId xmlns="" xmlns:a16="http://schemas.microsoft.com/office/drawing/2014/main" id="{5F28951B-0726-4053-9BF7-6A99C4D655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ED0306-AFA7-4273-91B7-382FD73AE250}" type="slidenum">
              <a:rPr lang="ru-RU" altLang="ru-RU" smtClean="0"/>
              <a:pPr>
                <a:spcBef>
                  <a:spcPct val="0"/>
                </a:spcBef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736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>
            <a:extLst>
              <a:ext uri="{FF2B5EF4-FFF2-40B4-BE49-F238E27FC236}">
                <a16:creationId xmlns="" xmlns:a16="http://schemas.microsoft.com/office/drawing/2014/main" id="{3DA18650-E452-45C2-8F7B-670903E296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>
            <a:extLst>
              <a:ext uri="{FF2B5EF4-FFF2-40B4-BE49-F238E27FC236}">
                <a16:creationId xmlns="" xmlns:a16="http://schemas.microsoft.com/office/drawing/2014/main" id="{BD37AD08-3358-418F-AA28-64EA9ADA0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1924" name="Номер слайда 3">
            <a:extLst>
              <a:ext uri="{FF2B5EF4-FFF2-40B4-BE49-F238E27FC236}">
                <a16:creationId xmlns="" xmlns:a16="http://schemas.microsoft.com/office/drawing/2014/main" id="{FF80469B-FAC2-4E50-B439-C6081A611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4F8E25-B44C-43C1-810E-46584AC11CC6}" type="slidenum">
              <a:rPr lang="ru-RU" altLang="ru-RU" smtClean="0"/>
              <a:pPr>
                <a:spcBef>
                  <a:spcPct val="0"/>
                </a:spcBef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331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>
            <a:extLst>
              <a:ext uri="{FF2B5EF4-FFF2-40B4-BE49-F238E27FC236}">
                <a16:creationId xmlns="" xmlns:a16="http://schemas.microsoft.com/office/drawing/2014/main" id="{43F2A6F2-9700-42CE-8A59-C469BA46C4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>
            <a:extLst>
              <a:ext uri="{FF2B5EF4-FFF2-40B4-BE49-F238E27FC236}">
                <a16:creationId xmlns="" xmlns:a16="http://schemas.microsoft.com/office/drawing/2014/main" id="{6F988D4B-B21B-47F2-A060-546C0B80F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3972" name="Номер слайда 3">
            <a:extLst>
              <a:ext uri="{FF2B5EF4-FFF2-40B4-BE49-F238E27FC236}">
                <a16:creationId xmlns="" xmlns:a16="http://schemas.microsoft.com/office/drawing/2014/main" id="{FF6BF099-25DC-40BE-B889-B8D2B668A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4884D1-28FD-4FE7-964E-ED5FEDE5A377}" type="slidenum">
              <a:rPr lang="ru-RU" altLang="ru-RU" smtClean="0"/>
              <a:pPr>
                <a:spcBef>
                  <a:spcPct val="0"/>
                </a:spcBef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7834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>
            <a:extLst>
              <a:ext uri="{FF2B5EF4-FFF2-40B4-BE49-F238E27FC236}">
                <a16:creationId xmlns="" xmlns:a16="http://schemas.microsoft.com/office/drawing/2014/main" id="{398C4187-05E2-4F26-989F-9EA5D427E2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>
            <a:extLst>
              <a:ext uri="{FF2B5EF4-FFF2-40B4-BE49-F238E27FC236}">
                <a16:creationId xmlns="" xmlns:a16="http://schemas.microsoft.com/office/drawing/2014/main" id="{28158839-629F-45A8-8084-122711590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6020" name="Номер слайда 3">
            <a:extLst>
              <a:ext uri="{FF2B5EF4-FFF2-40B4-BE49-F238E27FC236}">
                <a16:creationId xmlns="" xmlns:a16="http://schemas.microsoft.com/office/drawing/2014/main" id="{8BD7C1C4-332C-4ABC-B3B5-4B943829D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44B8BB-C11C-410F-8354-5E119F9C76B6}" type="slidenum">
              <a:rPr lang="ru-RU" altLang="ru-RU" smtClean="0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9743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>
            <a:extLst>
              <a:ext uri="{FF2B5EF4-FFF2-40B4-BE49-F238E27FC236}">
                <a16:creationId xmlns="" xmlns:a16="http://schemas.microsoft.com/office/drawing/2014/main" id="{F2C99737-DFAC-48FE-B6D4-27E65141CA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>
            <a:extLst>
              <a:ext uri="{FF2B5EF4-FFF2-40B4-BE49-F238E27FC236}">
                <a16:creationId xmlns="" xmlns:a16="http://schemas.microsoft.com/office/drawing/2014/main" id="{F82BA624-CDB0-4F3E-828B-41C0B8F26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8068" name="Номер слайда 3">
            <a:extLst>
              <a:ext uri="{FF2B5EF4-FFF2-40B4-BE49-F238E27FC236}">
                <a16:creationId xmlns="" xmlns:a16="http://schemas.microsoft.com/office/drawing/2014/main" id="{71847B7F-A053-4AF4-A378-153478C9F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B2EF0C-03D9-4D76-9A0F-9C0D8C9D8F3C}" type="slidenum">
              <a:rPr lang="ru-RU" altLang="ru-RU" smtClean="0"/>
              <a:pPr>
                <a:spcBef>
                  <a:spcPct val="0"/>
                </a:spcBef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83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="" xmlns:a16="http://schemas.microsoft.com/office/drawing/2014/main" id="{0CA16D00-E53A-4ADC-B72B-BD6BA6ABA8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="" xmlns:a16="http://schemas.microsoft.com/office/drawing/2014/main" id="{B800C4C1-0348-4A5F-817F-4FE77BEDA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Char char="•"/>
            </a:pPr>
            <a:r>
              <a:rPr lang="ru-RU" altLang="ru-RU" dirty="0">
                <a:latin typeface="Arial" panose="020B0604020202020204" pitchFamily="34" charset="0"/>
              </a:rPr>
              <a:t>Отличие понятия «команда» от понятия «группа».</a:t>
            </a:r>
          </a:p>
          <a:p>
            <a:pPr marL="228600" indent="-228600" eaLnBrk="1" hangingPunct="1"/>
            <a:r>
              <a:rPr lang="ru-RU" altLang="ru-RU" dirty="0">
                <a:latin typeface="Arial" panose="020B0604020202020204" pitchFamily="34" charset="0"/>
              </a:rPr>
              <a:t>В социальной психологии вопрос об определении понятия «команда» весьма противоречив.</a:t>
            </a:r>
          </a:p>
          <a:p>
            <a:pPr marL="228600" indent="-228600" eaLnBrk="1" hangingPunct="1"/>
            <a:r>
              <a:rPr lang="ru-RU" altLang="ru-RU" dirty="0">
                <a:latin typeface="Arial" panose="020B0604020202020204" pitchFamily="34" charset="0"/>
              </a:rPr>
              <a:t>Однако большинство ученых считают, что понятие команда означает больше, нежели просто группа. Команда – это </a:t>
            </a:r>
            <a:r>
              <a:rPr lang="ru-RU" altLang="ru-RU" i="1" dirty="0">
                <a:latin typeface="Arial" panose="020B0604020202020204" pitchFamily="34" charset="0"/>
              </a:rPr>
              <a:t>особый</a:t>
            </a:r>
            <a:r>
              <a:rPr lang="ru-RU" altLang="ru-RU" dirty="0">
                <a:latin typeface="Arial" panose="020B0604020202020204" pitchFamily="34" charset="0"/>
              </a:rPr>
              <a:t> вид малой группы (с особыми специфическими характеристиками). </a:t>
            </a:r>
          </a:p>
          <a:p>
            <a:pPr marL="228600" indent="-228600" eaLnBrk="1" hangingPunct="1"/>
            <a:r>
              <a:rPr lang="ru-RU" altLang="ru-RU" dirty="0">
                <a:latin typeface="Arial" panose="020B0604020202020204" pitchFamily="34" charset="0"/>
              </a:rPr>
              <a:t>Выделяется как минимум 5 уточнений значения этого понятия: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ru-RU" altLang="ru-RU" dirty="0">
                <a:latin typeface="Arial" panose="020B0604020202020204" pitchFamily="34" charset="0"/>
              </a:rPr>
              <a:t>Объединение людей в спорте для обеспечения совместной победы (спортивная команда)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ru-RU" altLang="ru-RU" dirty="0">
                <a:latin typeface="Arial" panose="020B0604020202020204" pitchFamily="34" charset="0"/>
              </a:rPr>
              <a:t>Объединение людей, предполагающее взаимную кооперацию и взаимопомощь,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ru-RU" altLang="ru-RU" dirty="0">
                <a:latin typeface="Arial" panose="020B0604020202020204" pitchFamily="34" charset="0"/>
              </a:rPr>
              <a:t>Любая группа совместно работающих людей,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ru-RU" altLang="ru-RU" dirty="0">
                <a:latin typeface="Arial" panose="020B0604020202020204" pitchFamily="34" charset="0"/>
              </a:rPr>
              <a:t>Группа управленцев в организации,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ru-RU" altLang="ru-RU" dirty="0">
                <a:latin typeface="Arial" panose="020B0604020202020204" pitchFamily="34" charset="0"/>
              </a:rPr>
              <a:t>Особый уровень диадического взаимодействия в дружбе или супружестве.</a:t>
            </a:r>
          </a:p>
          <a:p>
            <a:pPr marL="228600" indent="-228600" eaLnBrk="1" hangingPunct="1">
              <a:buFontTx/>
              <a:buAutoNum type="arabicParenR"/>
            </a:pP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0244" name="Номер слайда 3">
            <a:extLst>
              <a:ext uri="{FF2B5EF4-FFF2-40B4-BE49-F238E27FC236}">
                <a16:creationId xmlns="" xmlns:a16="http://schemas.microsoft.com/office/drawing/2014/main" id="{51F4FA92-B02E-4255-94D1-01E0965D3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508278-3A04-4F28-B494-7D6767EBB566}" type="slidenum">
              <a:rPr lang="ru-RU" altLang="ru-RU" smtClean="0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803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>
            <a:extLst>
              <a:ext uri="{FF2B5EF4-FFF2-40B4-BE49-F238E27FC236}">
                <a16:creationId xmlns="" xmlns:a16="http://schemas.microsoft.com/office/drawing/2014/main" id="{577FC45A-F178-4D1A-9E8B-F627357D8B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>
            <a:extLst>
              <a:ext uri="{FF2B5EF4-FFF2-40B4-BE49-F238E27FC236}">
                <a16:creationId xmlns="" xmlns:a16="http://schemas.microsoft.com/office/drawing/2014/main" id="{86D6EA91-9AD7-4647-BC7C-804435145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0116" name="Номер слайда 3">
            <a:extLst>
              <a:ext uri="{FF2B5EF4-FFF2-40B4-BE49-F238E27FC236}">
                <a16:creationId xmlns="" xmlns:a16="http://schemas.microsoft.com/office/drawing/2014/main" id="{87F48754-92E2-4A3B-B556-E6A666FB1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D6107B-3A57-4A71-A85C-5CA733E4C6FD}" type="slidenum">
              <a:rPr lang="ru-RU" altLang="ru-RU" smtClean="0"/>
              <a:pPr>
                <a:spcBef>
                  <a:spcPct val="0"/>
                </a:spcBef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4383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>
            <a:extLst>
              <a:ext uri="{FF2B5EF4-FFF2-40B4-BE49-F238E27FC236}">
                <a16:creationId xmlns="" xmlns:a16="http://schemas.microsoft.com/office/drawing/2014/main" id="{F7E0BDA2-D498-4984-BED9-8691074C81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>
            <a:extLst>
              <a:ext uri="{FF2B5EF4-FFF2-40B4-BE49-F238E27FC236}">
                <a16:creationId xmlns="" xmlns:a16="http://schemas.microsoft.com/office/drawing/2014/main" id="{E40923B1-98DA-4FAE-8F7E-C6040F4E0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2164" name="Номер слайда 3">
            <a:extLst>
              <a:ext uri="{FF2B5EF4-FFF2-40B4-BE49-F238E27FC236}">
                <a16:creationId xmlns="" xmlns:a16="http://schemas.microsoft.com/office/drawing/2014/main" id="{369D54CF-408E-40F4-B219-12094440F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42771F-5F27-4D02-8DBC-351FAB58D997}" type="slidenum">
              <a:rPr lang="ru-RU" altLang="ru-RU" smtClean="0"/>
              <a:pPr>
                <a:spcBef>
                  <a:spcPct val="0"/>
                </a:spcBef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6290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>
            <a:extLst>
              <a:ext uri="{FF2B5EF4-FFF2-40B4-BE49-F238E27FC236}">
                <a16:creationId xmlns="" xmlns:a16="http://schemas.microsoft.com/office/drawing/2014/main" id="{27DD2CA6-F92F-4AD7-9341-9266DFC53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>
            <a:extLst>
              <a:ext uri="{FF2B5EF4-FFF2-40B4-BE49-F238E27FC236}">
                <a16:creationId xmlns="" xmlns:a16="http://schemas.microsoft.com/office/drawing/2014/main" id="{95266759-175A-4F20-85CB-9EBF41278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4212" name="Номер слайда 3">
            <a:extLst>
              <a:ext uri="{FF2B5EF4-FFF2-40B4-BE49-F238E27FC236}">
                <a16:creationId xmlns="" xmlns:a16="http://schemas.microsoft.com/office/drawing/2014/main" id="{5FFFD047-0BC9-467C-B544-7B4BE46B8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B97983-D08F-4937-94D6-34F374F2F720}" type="slidenum">
              <a:rPr lang="ru-RU" altLang="ru-RU" smtClean="0"/>
              <a:pPr>
                <a:spcBef>
                  <a:spcPct val="0"/>
                </a:spcBef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5795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>
            <a:extLst>
              <a:ext uri="{FF2B5EF4-FFF2-40B4-BE49-F238E27FC236}">
                <a16:creationId xmlns="" xmlns:a16="http://schemas.microsoft.com/office/drawing/2014/main" id="{8BD11980-6433-4BC5-9886-2056DE53E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>
            <a:extLst>
              <a:ext uri="{FF2B5EF4-FFF2-40B4-BE49-F238E27FC236}">
                <a16:creationId xmlns="" xmlns:a16="http://schemas.microsoft.com/office/drawing/2014/main" id="{BF728229-5607-41E6-B1B5-29112D04F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6260" name="Номер слайда 3">
            <a:extLst>
              <a:ext uri="{FF2B5EF4-FFF2-40B4-BE49-F238E27FC236}">
                <a16:creationId xmlns="" xmlns:a16="http://schemas.microsoft.com/office/drawing/2014/main" id="{C0A61064-0E5A-4C08-972D-9EFF5AB6F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F6A35D-5DCF-42E9-BD0D-E3EAD17ECEB1}" type="slidenum">
              <a:rPr lang="ru-RU" altLang="ru-RU" smtClean="0"/>
              <a:pPr>
                <a:spcBef>
                  <a:spcPct val="0"/>
                </a:spcBef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7754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>
            <a:extLst>
              <a:ext uri="{FF2B5EF4-FFF2-40B4-BE49-F238E27FC236}">
                <a16:creationId xmlns="" xmlns:a16="http://schemas.microsoft.com/office/drawing/2014/main" id="{03FECF82-AED1-41D0-9D32-2CA1EE3F58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>
            <a:extLst>
              <a:ext uri="{FF2B5EF4-FFF2-40B4-BE49-F238E27FC236}">
                <a16:creationId xmlns="" xmlns:a16="http://schemas.microsoft.com/office/drawing/2014/main" id="{051F41D3-C686-454E-BDCC-BA5629C53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8308" name="Номер слайда 3">
            <a:extLst>
              <a:ext uri="{FF2B5EF4-FFF2-40B4-BE49-F238E27FC236}">
                <a16:creationId xmlns="" xmlns:a16="http://schemas.microsoft.com/office/drawing/2014/main" id="{3745BC09-5B31-47D3-87D4-A91AEF505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AA052D-6988-4C0C-902E-B06702B2E90C}" type="slidenum">
              <a:rPr lang="ru-RU" altLang="ru-RU" smtClean="0"/>
              <a:pPr>
                <a:spcBef>
                  <a:spcPct val="0"/>
                </a:spcBef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5296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>
            <a:extLst>
              <a:ext uri="{FF2B5EF4-FFF2-40B4-BE49-F238E27FC236}">
                <a16:creationId xmlns="" xmlns:a16="http://schemas.microsoft.com/office/drawing/2014/main" id="{0CAC2D94-0311-4C89-B2B2-359E60D951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>
            <a:extLst>
              <a:ext uri="{FF2B5EF4-FFF2-40B4-BE49-F238E27FC236}">
                <a16:creationId xmlns="" xmlns:a16="http://schemas.microsoft.com/office/drawing/2014/main" id="{85F634BC-C2B1-4B64-A25F-043E3F22D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0356" name="Номер слайда 3">
            <a:extLst>
              <a:ext uri="{FF2B5EF4-FFF2-40B4-BE49-F238E27FC236}">
                <a16:creationId xmlns="" xmlns:a16="http://schemas.microsoft.com/office/drawing/2014/main" id="{BE358113-1E26-4520-B508-E1D10AF52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F69356-893D-48D6-BC28-BE275A7CD044}" type="slidenum">
              <a:rPr lang="ru-RU" altLang="ru-RU" smtClean="0"/>
              <a:pPr>
                <a:spcBef>
                  <a:spcPct val="0"/>
                </a:spcBef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202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63552452-0BF3-4D54-88E3-5F7FB4E0CE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2ECF2875-88A7-4D3C-BC85-261E89AAD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80000"/>
              </a:lnSpc>
            </a:pPr>
            <a:r>
              <a:rPr lang="ru-RU" altLang="ru-RU" sz="1000" dirty="0">
                <a:latin typeface="Arial" panose="020B0604020202020204" pitchFamily="34" charset="0"/>
              </a:rPr>
              <a:t>В советский период в психологии были разработаны интересные концепции </a:t>
            </a:r>
            <a:r>
              <a:rPr lang="ru-RU" altLang="ru-RU" sz="1000" dirty="0" err="1">
                <a:latin typeface="Arial" panose="020B0604020202020204" pitchFamily="34" charset="0"/>
              </a:rPr>
              <a:t>коллективообразования</a:t>
            </a:r>
            <a:r>
              <a:rPr lang="ru-RU" altLang="ru-RU" sz="1000" dirty="0">
                <a:latin typeface="Arial" panose="020B0604020202020204" pitchFamily="34" charset="0"/>
              </a:rPr>
              <a:t> (можно читать – командообразования).</a:t>
            </a:r>
          </a:p>
          <a:p>
            <a:pPr marL="228600" indent="-228600">
              <a:lnSpc>
                <a:spcPct val="80000"/>
              </a:lnSpc>
            </a:pPr>
            <a:r>
              <a:rPr lang="ru-RU" altLang="ru-RU" sz="1000" dirty="0">
                <a:latin typeface="Arial" panose="020B0604020202020204" pitchFamily="34" charset="0"/>
              </a:rPr>
              <a:t>Одна из наиболее известных концепций – модель развития группы Уманского.</a:t>
            </a:r>
          </a:p>
          <a:p>
            <a:pPr marL="228600" indent="-228600">
              <a:lnSpc>
                <a:spcPct val="80000"/>
              </a:lnSpc>
            </a:pPr>
            <a:r>
              <a:rPr lang="ru-RU" altLang="ru-RU" sz="1000" dirty="0">
                <a:latin typeface="Arial" panose="020B0604020202020204" pitchFamily="34" charset="0"/>
              </a:rPr>
              <a:t>В основу подхода положено представление о социально-психологических параметрах группы – своеобразных критериях ее развития как коллектива:</a:t>
            </a:r>
          </a:p>
          <a:p>
            <a:pPr marL="228600" indent="-228600">
              <a:lnSpc>
                <a:spcPct val="80000"/>
              </a:lnSpc>
            </a:pPr>
            <a:r>
              <a:rPr lang="ru-RU" altLang="ru-RU" sz="1000" dirty="0">
                <a:latin typeface="Arial" panose="020B0604020202020204" pitchFamily="34" charset="0"/>
              </a:rPr>
              <a:t>Помимо идеологически нагруженных параметров, необходимых в те времена, в модели присутствуют универсально важные критерии:</a:t>
            </a:r>
          </a:p>
          <a:p>
            <a:pPr marL="228600" indent="-228600">
              <a:lnSpc>
                <a:spcPct val="80000"/>
              </a:lnSpc>
              <a:buFontTx/>
              <a:buChar char="•"/>
            </a:pPr>
            <a:r>
              <a:rPr lang="ru-RU" altLang="ru-RU" sz="1000" dirty="0">
                <a:latin typeface="Arial" panose="020B0604020202020204" pitchFamily="34" charset="0"/>
              </a:rPr>
              <a:t>Организационное единство группы,</a:t>
            </a:r>
          </a:p>
          <a:p>
            <a:pPr marL="228600" indent="-228600">
              <a:lnSpc>
                <a:spcPct val="80000"/>
              </a:lnSpc>
              <a:buFontTx/>
              <a:buChar char="•"/>
            </a:pPr>
            <a:r>
              <a:rPr lang="ru-RU" altLang="ru-RU" sz="1000" dirty="0">
                <a:latin typeface="Arial" panose="020B0604020202020204" pitchFamily="34" charset="0"/>
              </a:rPr>
              <a:t>Групповая подготовленность в сфере реализации совместной деятельности,</a:t>
            </a:r>
          </a:p>
          <a:p>
            <a:pPr marL="228600" indent="-228600">
              <a:lnSpc>
                <a:spcPct val="80000"/>
              </a:lnSpc>
              <a:buFontTx/>
              <a:buChar char="•"/>
            </a:pPr>
            <a:r>
              <a:rPr lang="ru-RU" altLang="ru-RU" sz="1000" dirty="0">
                <a:latin typeface="Arial" panose="020B0604020202020204" pitchFamily="34" charset="0"/>
              </a:rPr>
              <a:t>Психологическое единство (интеллектуальная, эмоциональная, волевая коммуникативность – межличностное познание, взаимопонимание в группе, межличностные контакты эмоционального характера, стрессоустойчивость и надежность группы в экстремальных ситуациях)</a:t>
            </a:r>
          </a:p>
          <a:p>
            <a:pPr marL="228600" indent="-228600">
              <a:lnSpc>
                <a:spcPct val="80000"/>
              </a:lnSpc>
            </a:pPr>
            <a:r>
              <a:rPr lang="ru-RU" altLang="ru-RU" sz="1000" dirty="0">
                <a:latin typeface="Arial" panose="020B0604020202020204" pitchFamily="34" charset="0"/>
              </a:rPr>
              <a:t>Не каждая группа достигает уровня развития «коллектив», она может остановиться на любом из более низких уровней.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ru-RU" altLang="ru-RU" sz="1000" dirty="0">
                <a:latin typeface="Arial" panose="020B0604020202020204" pitchFamily="34" charset="0"/>
              </a:rPr>
              <a:t>Группа-конгломерат – группа, состоящая из незнакомых между собой людей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ru-RU" altLang="ru-RU" sz="1000" dirty="0">
                <a:latin typeface="Arial" panose="020B0604020202020204" pitchFamily="34" charset="0"/>
              </a:rPr>
              <a:t>Номинальная группа - сформирована по номенклатурному принципу, - ограничивается чисто формальными взаимодействиями, т.к. решает только рутинные задачи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ru-RU" altLang="ru-RU" sz="1000" dirty="0">
                <a:latin typeface="Arial" panose="020B0604020202020204" pitchFamily="34" charset="0"/>
              </a:rPr>
              <a:t>Группа-ассоциация – уже просматриваются контуры групповой структуры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ru-RU" altLang="ru-RU" sz="1000" dirty="0">
                <a:latin typeface="Arial" panose="020B0604020202020204" pitchFamily="34" charset="0"/>
              </a:rPr>
              <a:t>Группа-кооперация – развитая и успешно действующая групповая структура, довольно высокий уровень групповой подготовленности и сотрудничества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ru-RU" altLang="ru-RU" sz="1000" dirty="0">
                <a:latin typeface="Arial" panose="020B0604020202020204" pitchFamily="34" charset="0"/>
              </a:rPr>
              <a:t>Группа автономизация – характерны «синтетические» процессы типа групповой идентификации, </a:t>
            </a:r>
            <a:r>
              <a:rPr lang="ru-RU" altLang="ru-RU" sz="1000" dirty="0" err="1">
                <a:latin typeface="Arial" panose="020B0604020202020204" pitchFamily="34" charset="0"/>
              </a:rPr>
              <a:t>эталонизации</a:t>
            </a:r>
            <a:r>
              <a:rPr lang="ru-RU" altLang="ru-RU" sz="1000" dirty="0">
                <a:latin typeface="Arial" panose="020B0604020202020204" pitchFamily="34" charset="0"/>
              </a:rPr>
              <a:t>, группового обособления, внутренней слитности и спаянности</a:t>
            </a:r>
          </a:p>
          <a:p>
            <a:pPr marL="228600" indent="-228600">
              <a:lnSpc>
                <a:spcPct val="80000"/>
              </a:lnSpc>
            </a:pPr>
            <a:r>
              <a:rPr lang="ru-RU" altLang="ru-RU" sz="1000" dirty="0">
                <a:latin typeface="Arial" panose="020B0604020202020204" pitchFamily="34" charset="0"/>
              </a:rPr>
              <a:t>6. Коллектив (команда) – высший уровень развития группы</a:t>
            </a:r>
          </a:p>
          <a:p>
            <a:pPr marL="228600" indent="-228600">
              <a:lnSpc>
                <a:spcPct val="80000"/>
              </a:lnSpc>
            </a:pPr>
            <a:endParaRPr lang="ru-RU" altLang="ru-RU" sz="1000" dirty="0">
              <a:latin typeface="Arial" panose="020B0604020202020204" pitchFamily="34" charset="0"/>
            </a:endParaRPr>
          </a:p>
          <a:p>
            <a:pPr marL="228600" indent="-228600">
              <a:lnSpc>
                <a:spcPct val="80000"/>
              </a:lnSpc>
            </a:pPr>
            <a:endParaRPr lang="ru-RU" altLang="ru-RU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5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F0AF824D-EADD-434A-B15D-BD1316C36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5705D41B-96F5-4019-AC3B-4F8EC2A57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2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F0B1AAD1-A623-4F96-B99B-9593FCDB46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3348296C-51BB-48D0-9CB8-128A04E52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45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="" xmlns:a16="http://schemas.microsoft.com/office/drawing/2014/main" id="{59AB4D63-7AD0-4649-A7B4-8047A33823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39179E-BF70-4869-90BC-E823EC036C7D}" type="slidenum">
              <a:rPr lang="ru-RU" altLang="ru-RU" smtClean="0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  <p:sp>
        <p:nvSpPr>
          <p:cNvPr id="61443" name="Rectangle 2">
            <a:extLst>
              <a:ext uri="{FF2B5EF4-FFF2-40B4-BE49-F238E27FC236}">
                <a16:creationId xmlns="" xmlns:a16="http://schemas.microsoft.com/office/drawing/2014/main" id="{A7447B1B-6EAF-480C-9C33-1A9A548F89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="" xmlns:a16="http://schemas.microsoft.com/office/drawing/2014/main" id="{2C1D73AA-9ECF-4DD8-8812-76A100405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46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>
            <a:extLst>
              <a:ext uri="{FF2B5EF4-FFF2-40B4-BE49-F238E27FC236}">
                <a16:creationId xmlns="" xmlns:a16="http://schemas.microsoft.com/office/drawing/2014/main" id="{E94EA990-C14D-49D5-8645-AEB446082D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>
            <a:extLst>
              <a:ext uri="{FF2B5EF4-FFF2-40B4-BE49-F238E27FC236}">
                <a16:creationId xmlns="" xmlns:a16="http://schemas.microsoft.com/office/drawing/2014/main" id="{96A7DE18-8288-4B49-93ED-9DD07F2E5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5540" name="Номер слайда 3">
            <a:extLst>
              <a:ext uri="{FF2B5EF4-FFF2-40B4-BE49-F238E27FC236}">
                <a16:creationId xmlns="" xmlns:a16="http://schemas.microsoft.com/office/drawing/2014/main" id="{3944ED9F-C8B4-4E3D-BDAF-A65C7F4DD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AED696-980F-4895-B621-FC9607808590}" type="slidenum">
              <a:rPr lang="ru-RU" altLang="ru-RU" smtClean="0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0421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>
            <a:extLst>
              <a:ext uri="{FF2B5EF4-FFF2-40B4-BE49-F238E27FC236}">
                <a16:creationId xmlns="" xmlns:a16="http://schemas.microsoft.com/office/drawing/2014/main" id="{BEB5ACE0-B229-45B3-9468-258D53D4F3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>
            <a:extLst>
              <a:ext uri="{FF2B5EF4-FFF2-40B4-BE49-F238E27FC236}">
                <a16:creationId xmlns="" xmlns:a16="http://schemas.microsoft.com/office/drawing/2014/main" id="{CB31F9AA-A66C-4F3F-AD1D-89C1AA596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3492" name="Номер слайда 3">
            <a:extLst>
              <a:ext uri="{FF2B5EF4-FFF2-40B4-BE49-F238E27FC236}">
                <a16:creationId xmlns="" xmlns:a16="http://schemas.microsoft.com/office/drawing/2014/main" id="{A77E2C20-CE39-4E8E-B9A0-5D6ACEF98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A0658-66BE-4783-A7B8-15600F8B5BD5}" type="slidenum">
              <a:rPr lang="ru-RU" altLang="ru-RU" smtClean="0"/>
              <a:pPr>
                <a:spcBef>
                  <a:spcPct val="0"/>
                </a:spcBef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584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>
            <a:extLst>
              <a:ext uri="{FF2B5EF4-FFF2-40B4-BE49-F238E27FC236}">
                <a16:creationId xmlns="" xmlns:a16="http://schemas.microsoft.com/office/drawing/2014/main" id="{CF9719F1-CED1-4AC8-A6CE-69217B8786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>
            <a:extLst>
              <a:ext uri="{FF2B5EF4-FFF2-40B4-BE49-F238E27FC236}">
                <a16:creationId xmlns="" xmlns:a16="http://schemas.microsoft.com/office/drawing/2014/main" id="{4A642368-17CE-44F3-95E2-A6ADEE519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</a:rPr>
              <a:t>Геллерт М., Новак К. Все о командообразовании. М.: Вершина, 2006.</a:t>
            </a:r>
          </a:p>
        </p:txBody>
      </p:sp>
      <p:sp>
        <p:nvSpPr>
          <p:cNvPr id="102404" name="Номер слайда 3">
            <a:extLst>
              <a:ext uri="{FF2B5EF4-FFF2-40B4-BE49-F238E27FC236}">
                <a16:creationId xmlns="" xmlns:a16="http://schemas.microsoft.com/office/drawing/2014/main" id="{88766450-9DC8-4AA1-8586-935A858E0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AF049B-E7EA-4BCB-8EE1-6570BC0B5991}" type="slidenum">
              <a:rPr lang="ru-RU" altLang="ru-RU" smtClean="0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796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9850-1883-46FE-AADC-4C03B7E3F47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7519676-0EB5-4999-9D52-15EF8575C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9850-1883-46FE-AADC-4C03B7E3F47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9676-0EB5-4999-9D52-15EF8575C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9850-1883-46FE-AADC-4C03B7E3F47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9676-0EB5-4999-9D52-15EF8575C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9D96AEC-7D3D-4B3C-B038-9A6B344F6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190F052-530A-42BE-BA2B-43C8EF1717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130A2928-C19A-40B6-8402-6A5E67A5B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E98E8-729E-4BDD-9E88-3F811BFE31E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6514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9850-1883-46FE-AADC-4C03B7E3F47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9676-0EB5-4999-9D52-15EF8575C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9850-1883-46FE-AADC-4C03B7E3F47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519676-0EB5-4999-9D52-15EF8575C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9850-1883-46FE-AADC-4C03B7E3F47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9676-0EB5-4999-9D52-15EF8575C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9850-1883-46FE-AADC-4C03B7E3F47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9676-0EB5-4999-9D52-15EF8575C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9850-1883-46FE-AADC-4C03B7E3F47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9676-0EB5-4999-9D52-15EF8575C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9850-1883-46FE-AADC-4C03B7E3F47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9676-0EB5-4999-9D52-15EF8575C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9850-1883-46FE-AADC-4C03B7E3F47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9676-0EB5-4999-9D52-15EF8575C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9850-1883-46FE-AADC-4C03B7E3F47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519676-0EB5-4999-9D52-15EF8575C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369850-1883-46FE-AADC-4C03B7E3F47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7519676-0EB5-4999-9D52-15EF8575C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69F1E5D4-474A-4C0B-9195-F571518F3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25603" name="Rectangle 4">
            <a:extLst>
              <a:ext uri="{FF2B5EF4-FFF2-40B4-BE49-F238E27FC236}">
                <a16:creationId xmlns="" xmlns:a16="http://schemas.microsoft.com/office/drawing/2014/main" id="{73ADCEF9-020D-4571-896B-1C7877C7D1E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7543800" cy="44116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5400" dirty="0" smtClean="0"/>
              <a:t>Техники эффективного командообразования в образовательных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291108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CB8CA4-5619-4DD6-8E40-CCBFB4AC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Командные роли в модели Р.М. </a:t>
            </a:r>
            <a:r>
              <a:rPr lang="ru-RU" sz="2400" b="1" dirty="0" err="1"/>
              <a:t>Белбина</a:t>
            </a:r>
            <a:r>
              <a:rPr lang="ru-RU" sz="2400" b="1" dirty="0"/>
              <a:t> </a:t>
            </a:r>
          </a:p>
        </p:txBody>
      </p:sp>
      <p:grpSp>
        <p:nvGrpSpPr>
          <p:cNvPr id="5" name="Group 141449">
            <a:extLst>
              <a:ext uri="{FF2B5EF4-FFF2-40B4-BE49-F238E27FC236}">
                <a16:creationId xmlns="" xmlns:a16="http://schemas.microsoft.com/office/drawing/2014/main" id="{288866A0-EFC0-4D5C-9D66-4D014092B72B}"/>
              </a:ext>
            </a:extLst>
          </p:cNvPr>
          <p:cNvGrpSpPr/>
          <p:nvPr/>
        </p:nvGrpSpPr>
        <p:grpSpPr>
          <a:xfrm>
            <a:off x="2600642" y="2113098"/>
            <a:ext cx="491566" cy="2231698"/>
            <a:chOff x="0" y="61413"/>
            <a:chExt cx="491639" cy="2231698"/>
          </a:xfrm>
        </p:grpSpPr>
        <p:sp>
          <p:nvSpPr>
            <p:cNvPr id="6" name="Rectangle 5819">
              <a:extLst>
                <a:ext uri="{FF2B5EF4-FFF2-40B4-BE49-F238E27FC236}">
                  <a16:creationId xmlns="" xmlns:a16="http://schemas.microsoft.com/office/drawing/2014/main" id="{BE01F670-3824-4DCB-B46A-9DBA5276125A}"/>
                </a:ext>
              </a:extLst>
            </p:cNvPr>
            <p:cNvSpPr/>
            <p:nvPr/>
          </p:nvSpPr>
          <p:spPr>
            <a:xfrm>
              <a:off x="0" y="61413"/>
              <a:ext cx="12718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</a:p>
          </p:txBody>
        </p:sp>
        <p:sp>
          <p:nvSpPr>
            <p:cNvPr id="7" name="Rectangle 5821">
              <a:extLst>
                <a:ext uri="{FF2B5EF4-FFF2-40B4-BE49-F238E27FC236}">
                  <a16:creationId xmlns="" xmlns:a16="http://schemas.microsoft.com/office/drawing/2014/main" id="{90CAEA9B-0E97-46C0-85CB-600C62913CC1}"/>
                </a:ext>
              </a:extLst>
            </p:cNvPr>
            <p:cNvSpPr/>
            <p:nvPr/>
          </p:nvSpPr>
          <p:spPr>
            <a:xfrm>
              <a:off x="449580" y="207717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" name="Rectangle 5823">
              <a:extLst>
                <a:ext uri="{FF2B5EF4-FFF2-40B4-BE49-F238E27FC236}">
                  <a16:creationId xmlns="" xmlns:a16="http://schemas.microsoft.com/office/drawing/2014/main" id="{3FDA0B3D-2953-4A07-98C0-218FD17705AA}"/>
                </a:ext>
              </a:extLst>
            </p:cNvPr>
            <p:cNvSpPr/>
            <p:nvPr/>
          </p:nvSpPr>
          <p:spPr>
            <a:xfrm>
              <a:off x="449580" y="354021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" name="Rectangle 5825">
              <a:extLst>
                <a:ext uri="{FF2B5EF4-FFF2-40B4-BE49-F238E27FC236}">
                  <a16:creationId xmlns="" xmlns:a16="http://schemas.microsoft.com/office/drawing/2014/main" id="{D8675092-3446-4900-B7B9-DD6EB0D246AC}"/>
                </a:ext>
              </a:extLst>
            </p:cNvPr>
            <p:cNvSpPr/>
            <p:nvPr/>
          </p:nvSpPr>
          <p:spPr>
            <a:xfrm>
              <a:off x="449580" y="500325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0" name="Rectangle 5827">
              <a:extLst>
                <a:ext uri="{FF2B5EF4-FFF2-40B4-BE49-F238E27FC236}">
                  <a16:creationId xmlns="" xmlns:a16="http://schemas.microsoft.com/office/drawing/2014/main" id="{17A0DB07-0CE5-40E6-98B3-3197B3538B72}"/>
                </a:ext>
              </a:extLst>
            </p:cNvPr>
            <p:cNvSpPr/>
            <p:nvPr/>
          </p:nvSpPr>
          <p:spPr>
            <a:xfrm>
              <a:off x="449580" y="646883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Rectangle 5829">
              <a:extLst>
                <a:ext uri="{FF2B5EF4-FFF2-40B4-BE49-F238E27FC236}">
                  <a16:creationId xmlns="" xmlns:a16="http://schemas.microsoft.com/office/drawing/2014/main" id="{FC2DA80E-9C2D-45CB-A0A9-FB8DCACA651B}"/>
                </a:ext>
              </a:extLst>
            </p:cNvPr>
            <p:cNvSpPr/>
            <p:nvPr/>
          </p:nvSpPr>
          <p:spPr>
            <a:xfrm>
              <a:off x="449580" y="791663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2" name="Rectangle 5831">
              <a:extLst>
                <a:ext uri="{FF2B5EF4-FFF2-40B4-BE49-F238E27FC236}">
                  <a16:creationId xmlns="" xmlns:a16="http://schemas.microsoft.com/office/drawing/2014/main" id="{A3BA5533-885D-4536-8F35-37B910B8AD90}"/>
                </a:ext>
              </a:extLst>
            </p:cNvPr>
            <p:cNvSpPr/>
            <p:nvPr/>
          </p:nvSpPr>
          <p:spPr>
            <a:xfrm>
              <a:off x="449580" y="937966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3" name="Rectangle 5833">
              <a:extLst>
                <a:ext uri="{FF2B5EF4-FFF2-40B4-BE49-F238E27FC236}">
                  <a16:creationId xmlns="" xmlns:a16="http://schemas.microsoft.com/office/drawing/2014/main" id="{32E36E4D-624B-4153-B981-2A9400A4E168}"/>
                </a:ext>
              </a:extLst>
            </p:cNvPr>
            <p:cNvSpPr/>
            <p:nvPr/>
          </p:nvSpPr>
          <p:spPr>
            <a:xfrm>
              <a:off x="449580" y="1084271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4" name="Rectangle 5835">
              <a:extLst>
                <a:ext uri="{FF2B5EF4-FFF2-40B4-BE49-F238E27FC236}">
                  <a16:creationId xmlns="" xmlns:a16="http://schemas.microsoft.com/office/drawing/2014/main" id="{67E641F3-7B27-4109-8794-DE9DDA3B7CBA}"/>
                </a:ext>
              </a:extLst>
            </p:cNvPr>
            <p:cNvSpPr/>
            <p:nvPr/>
          </p:nvSpPr>
          <p:spPr>
            <a:xfrm>
              <a:off x="449580" y="1230575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Rectangle 5837">
              <a:extLst>
                <a:ext uri="{FF2B5EF4-FFF2-40B4-BE49-F238E27FC236}">
                  <a16:creationId xmlns="" xmlns:a16="http://schemas.microsoft.com/office/drawing/2014/main" id="{0B69E7C9-7FD6-404F-A8C6-6BEAE0C985AC}"/>
                </a:ext>
              </a:extLst>
            </p:cNvPr>
            <p:cNvSpPr/>
            <p:nvPr/>
          </p:nvSpPr>
          <p:spPr>
            <a:xfrm>
              <a:off x="449580" y="1376878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6" name="Rectangle 5839">
              <a:extLst>
                <a:ext uri="{FF2B5EF4-FFF2-40B4-BE49-F238E27FC236}">
                  <a16:creationId xmlns="" xmlns:a16="http://schemas.microsoft.com/office/drawing/2014/main" id="{7BB905CA-F06B-4C90-9E9F-DBBDA03014A7}"/>
                </a:ext>
              </a:extLst>
            </p:cNvPr>
            <p:cNvSpPr/>
            <p:nvPr/>
          </p:nvSpPr>
          <p:spPr>
            <a:xfrm>
              <a:off x="449580" y="1523183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7" name="Rectangle 5841">
              <a:extLst>
                <a:ext uri="{FF2B5EF4-FFF2-40B4-BE49-F238E27FC236}">
                  <a16:creationId xmlns="" xmlns:a16="http://schemas.microsoft.com/office/drawing/2014/main" id="{D13A1BF0-3ED1-4912-9E08-E846429D3E77}"/>
                </a:ext>
              </a:extLst>
            </p:cNvPr>
            <p:cNvSpPr/>
            <p:nvPr/>
          </p:nvSpPr>
          <p:spPr>
            <a:xfrm>
              <a:off x="449580" y="1667963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8" name="Rectangle 5843">
              <a:extLst>
                <a:ext uri="{FF2B5EF4-FFF2-40B4-BE49-F238E27FC236}">
                  <a16:creationId xmlns="" xmlns:a16="http://schemas.microsoft.com/office/drawing/2014/main" id="{7B0BA93F-981A-4156-A8A1-D92BB7C0C689}"/>
                </a:ext>
              </a:extLst>
            </p:cNvPr>
            <p:cNvSpPr/>
            <p:nvPr/>
          </p:nvSpPr>
          <p:spPr>
            <a:xfrm>
              <a:off x="449580" y="1814266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9" name="Rectangle 5845">
              <a:extLst>
                <a:ext uri="{FF2B5EF4-FFF2-40B4-BE49-F238E27FC236}">
                  <a16:creationId xmlns="" xmlns:a16="http://schemas.microsoft.com/office/drawing/2014/main" id="{405DB329-E6C2-47BB-A202-57416A4E6D66}"/>
                </a:ext>
              </a:extLst>
            </p:cNvPr>
            <p:cNvSpPr/>
            <p:nvPr/>
          </p:nvSpPr>
          <p:spPr>
            <a:xfrm>
              <a:off x="449580" y="1960571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endParaRPr lang="ru-RU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Rectangle 5847">
              <a:extLst>
                <a:ext uri="{FF2B5EF4-FFF2-40B4-BE49-F238E27FC236}">
                  <a16:creationId xmlns="" xmlns:a16="http://schemas.microsoft.com/office/drawing/2014/main" id="{BB41E190-304B-42EF-B07F-D912647553F1}"/>
                </a:ext>
              </a:extLst>
            </p:cNvPr>
            <p:cNvSpPr/>
            <p:nvPr/>
          </p:nvSpPr>
          <p:spPr>
            <a:xfrm>
              <a:off x="449580" y="2106875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1" name="Объект 20">
            <a:extLst>
              <a:ext uri="{FF2B5EF4-FFF2-40B4-BE49-F238E27FC236}">
                <a16:creationId xmlns="" xmlns:a16="http://schemas.microsoft.com/office/drawing/2014/main" id="{5936FF4C-2556-44EC-BD82-D8FBB6B7FC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2" name="Group 141449">
            <a:extLst>
              <a:ext uri="{FF2B5EF4-FFF2-40B4-BE49-F238E27FC236}">
                <a16:creationId xmlns="" xmlns:a16="http://schemas.microsoft.com/office/drawing/2014/main" id="{053F15DA-2445-43A0-B73F-10B5FB0DA71E}"/>
              </a:ext>
            </a:extLst>
          </p:cNvPr>
          <p:cNvGrpSpPr/>
          <p:nvPr/>
        </p:nvGrpSpPr>
        <p:grpSpPr>
          <a:xfrm>
            <a:off x="107504" y="620688"/>
            <a:ext cx="8928992" cy="6237312"/>
            <a:chOff x="-2493509" y="-1430997"/>
            <a:chExt cx="8930319" cy="6237312"/>
          </a:xfrm>
        </p:grpSpPr>
        <p:sp>
          <p:nvSpPr>
            <p:cNvPr id="23" name="Rectangle 5819">
              <a:extLst>
                <a:ext uri="{FF2B5EF4-FFF2-40B4-BE49-F238E27FC236}">
                  <a16:creationId xmlns="" xmlns:a16="http://schemas.microsoft.com/office/drawing/2014/main" id="{4BDCA68F-00E4-4E00-B3B2-5D1B0B440D81}"/>
                </a:ext>
              </a:extLst>
            </p:cNvPr>
            <p:cNvSpPr/>
            <p:nvPr/>
          </p:nvSpPr>
          <p:spPr>
            <a:xfrm>
              <a:off x="0" y="61413"/>
              <a:ext cx="12718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</a:p>
          </p:txBody>
        </p:sp>
        <p:sp>
          <p:nvSpPr>
            <p:cNvPr id="24" name="Rectangle 5821">
              <a:extLst>
                <a:ext uri="{FF2B5EF4-FFF2-40B4-BE49-F238E27FC236}">
                  <a16:creationId xmlns="" xmlns:a16="http://schemas.microsoft.com/office/drawing/2014/main" id="{0EB28183-F979-4FBA-965B-5A15BCAEB408}"/>
                </a:ext>
              </a:extLst>
            </p:cNvPr>
            <p:cNvSpPr/>
            <p:nvPr/>
          </p:nvSpPr>
          <p:spPr>
            <a:xfrm>
              <a:off x="449580" y="207717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5" name="Rectangle 5823">
              <a:extLst>
                <a:ext uri="{FF2B5EF4-FFF2-40B4-BE49-F238E27FC236}">
                  <a16:creationId xmlns="" xmlns:a16="http://schemas.microsoft.com/office/drawing/2014/main" id="{0B2050A2-C777-43E2-8AFC-B137806C1A0E}"/>
                </a:ext>
              </a:extLst>
            </p:cNvPr>
            <p:cNvSpPr/>
            <p:nvPr/>
          </p:nvSpPr>
          <p:spPr>
            <a:xfrm>
              <a:off x="449580" y="354021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6" name="Rectangle 5825">
              <a:extLst>
                <a:ext uri="{FF2B5EF4-FFF2-40B4-BE49-F238E27FC236}">
                  <a16:creationId xmlns="" xmlns:a16="http://schemas.microsoft.com/office/drawing/2014/main" id="{C33A1B9B-5712-49ED-8CD3-741D6DAB03EC}"/>
                </a:ext>
              </a:extLst>
            </p:cNvPr>
            <p:cNvSpPr/>
            <p:nvPr/>
          </p:nvSpPr>
          <p:spPr>
            <a:xfrm>
              <a:off x="449580" y="500325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7" name="Rectangle 5827">
              <a:extLst>
                <a:ext uri="{FF2B5EF4-FFF2-40B4-BE49-F238E27FC236}">
                  <a16:creationId xmlns="" xmlns:a16="http://schemas.microsoft.com/office/drawing/2014/main" id="{02FC6D8D-3EEB-451D-801D-7CB9BE600E85}"/>
                </a:ext>
              </a:extLst>
            </p:cNvPr>
            <p:cNvSpPr/>
            <p:nvPr/>
          </p:nvSpPr>
          <p:spPr>
            <a:xfrm>
              <a:off x="449580" y="646883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8" name="Rectangle 5829">
              <a:extLst>
                <a:ext uri="{FF2B5EF4-FFF2-40B4-BE49-F238E27FC236}">
                  <a16:creationId xmlns="" xmlns:a16="http://schemas.microsoft.com/office/drawing/2014/main" id="{D0B1AF3A-5676-4B54-AD44-9CB08B364326}"/>
                </a:ext>
              </a:extLst>
            </p:cNvPr>
            <p:cNvSpPr/>
            <p:nvPr/>
          </p:nvSpPr>
          <p:spPr>
            <a:xfrm>
              <a:off x="449580" y="791663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9" name="Rectangle 5831">
              <a:extLst>
                <a:ext uri="{FF2B5EF4-FFF2-40B4-BE49-F238E27FC236}">
                  <a16:creationId xmlns="" xmlns:a16="http://schemas.microsoft.com/office/drawing/2014/main" id="{A8C65933-C10F-4D07-B091-DF929EF0B060}"/>
                </a:ext>
              </a:extLst>
            </p:cNvPr>
            <p:cNvSpPr/>
            <p:nvPr/>
          </p:nvSpPr>
          <p:spPr>
            <a:xfrm>
              <a:off x="449580" y="937966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0" name="Rectangle 5833">
              <a:extLst>
                <a:ext uri="{FF2B5EF4-FFF2-40B4-BE49-F238E27FC236}">
                  <a16:creationId xmlns="" xmlns:a16="http://schemas.microsoft.com/office/drawing/2014/main" id="{185C61EF-22A3-4D34-A965-D46705979417}"/>
                </a:ext>
              </a:extLst>
            </p:cNvPr>
            <p:cNvSpPr/>
            <p:nvPr/>
          </p:nvSpPr>
          <p:spPr>
            <a:xfrm>
              <a:off x="449580" y="1084271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1" name="Rectangle 5835">
              <a:extLst>
                <a:ext uri="{FF2B5EF4-FFF2-40B4-BE49-F238E27FC236}">
                  <a16:creationId xmlns="" xmlns:a16="http://schemas.microsoft.com/office/drawing/2014/main" id="{7DB9733F-65A8-4AD7-BC06-9C3DCD2866DB}"/>
                </a:ext>
              </a:extLst>
            </p:cNvPr>
            <p:cNvSpPr/>
            <p:nvPr/>
          </p:nvSpPr>
          <p:spPr>
            <a:xfrm>
              <a:off x="449580" y="1230575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2" name="Rectangle 5837">
              <a:extLst>
                <a:ext uri="{FF2B5EF4-FFF2-40B4-BE49-F238E27FC236}">
                  <a16:creationId xmlns="" xmlns:a16="http://schemas.microsoft.com/office/drawing/2014/main" id="{F08ECE5D-C420-4305-9388-E8E61244BC45}"/>
                </a:ext>
              </a:extLst>
            </p:cNvPr>
            <p:cNvSpPr/>
            <p:nvPr/>
          </p:nvSpPr>
          <p:spPr>
            <a:xfrm>
              <a:off x="449580" y="1376878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3" name="Rectangle 5839">
              <a:extLst>
                <a:ext uri="{FF2B5EF4-FFF2-40B4-BE49-F238E27FC236}">
                  <a16:creationId xmlns="" xmlns:a16="http://schemas.microsoft.com/office/drawing/2014/main" id="{C2CA469F-0315-4BBD-B617-16FE72E47016}"/>
                </a:ext>
              </a:extLst>
            </p:cNvPr>
            <p:cNvSpPr/>
            <p:nvPr/>
          </p:nvSpPr>
          <p:spPr>
            <a:xfrm>
              <a:off x="449580" y="1523183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4" name="Rectangle 5841">
              <a:extLst>
                <a:ext uri="{FF2B5EF4-FFF2-40B4-BE49-F238E27FC236}">
                  <a16:creationId xmlns="" xmlns:a16="http://schemas.microsoft.com/office/drawing/2014/main" id="{F0816D22-7D28-49C2-8A22-FF89CA316D54}"/>
                </a:ext>
              </a:extLst>
            </p:cNvPr>
            <p:cNvSpPr/>
            <p:nvPr/>
          </p:nvSpPr>
          <p:spPr>
            <a:xfrm>
              <a:off x="449580" y="1667963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5" name="Rectangle 5843">
              <a:extLst>
                <a:ext uri="{FF2B5EF4-FFF2-40B4-BE49-F238E27FC236}">
                  <a16:creationId xmlns="" xmlns:a16="http://schemas.microsoft.com/office/drawing/2014/main" id="{F1B9DAF7-87A0-4AD4-AF0C-C310E3FCAB9D}"/>
                </a:ext>
              </a:extLst>
            </p:cNvPr>
            <p:cNvSpPr/>
            <p:nvPr/>
          </p:nvSpPr>
          <p:spPr>
            <a:xfrm>
              <a:off x="449580" y="1814266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6" name="Rectangle 5845">
              <a:extLst>
                <a:ext uri="{FF2B5EF4-FFF2-40B4-BE49-F238E27FC236}">
                  <a16:creationId xmlns="" xmlns:a16="http://schemas.microsoft.com/office/drawing/2014/main" id="{C0F736D3-FB3B-4FD1-A731-9704DCE35F02}"/>
                </a:ext>
              </a:extLst>
            </p:cNvPr>
            <p:cNvSpPr/>
            <p:nvPr/>
          </p:nvSpPr>
          <p:spPr>
            <a:xfrm>
              <a:off x="449580" y="1960571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7" name="Rectangle 5847">
              <a:extLst>
                <a:ext uri="{FF2B5EF4-FFF2-40B4-BE49-F238E27FC236}">
                  <a16:creationId xmlns="" xmlns:a16="http://schemas.microsoft.com/office/drawing/2014/main" id="{E86A83BC-8909-47C2-8928-FE96495FEC5C}"/>
                </a:ext>
              </a:extLst>
            </p:cNvPr>
            <p:cNvSpPr/>
            <p:nvPr/>
          </p:nvSpPr>
          <p:spPr>
            <a:xfrm>
              <a:off x="449580" y="2106875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38" name="Picture 5871">
              <a:extLst>
                <a:ext uri="{FF2B5EF4-FFF2-40B4-BE49-F238E27FC236}">
                  <a16:creationId xmlns="" xmlns:a16="http://schemas.microsoft.com/office/drawing/2014/main" id="{40FBC031-05D0-40F8-A106-0CF8B9D4F58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2493509" y="-1430997"/>
              <a:ext cx="8930319" cy="6237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247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7CBDE0-3BD9-43E0-9AB0-BEBCE9C3A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Как возникают слабые команды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CDF31E-5343-4E68-AB26-CC72FB1834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355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Переоценивают командный дух – он не гарантирует</a:t>
            </a:r>
          </a:p>
          <a:p>
            <a:pPr marL="0" indent="0">
              <a:buNone/>
            </a:pPr>
            <a:r>
              <a:rPr lang="ru-RU" b="1" dirty="0"/>
              <a:t>успеха: «Пошли на дно с улыбкой!»</a:t>
            </a:r>
          </a:p>
          <a:p>
            <a:pPr marL="0" indent="0">
              <a:buNone/>
            </a:pPr>
            <a:r>
              <a:rPr lang="ru-RU" b="1" dirty="0"/>
              <a:t> Однородные команды – слабы</a:t>
            </a:r>
          </a:p>
          <a:p>
            <a:pPr marL="0" indent="0">
              <a:buNone/>
            </a:pPr>
            <a:r>
              <a:rPr lang="ru-RU" dirty="0"/>
              <a:t>• Отбор себе подобных</a:t>
            </a:r>
          </a:p>
          <a:p>
            <a:pPr marL="0" indent="0">
              <a:buNone/>
            </a:pPr>
            <a:r>
              <a:rPr lang="ru-RU" dirty="0"/>
              <a:t>• Пресс культуры компании</a:t>
            </a:r>
          </a:p>
          <a:p>
            <a:pPr marL="0" indent="0">
              <a:buNone/>
            </a:pPr>
            <a:r>
              <a:rPr lang="ru-RU" b="1" dirty="0"/>
              <a:t> Не сложилось распределение ролей</a:t>
            </a:r>
          </a:p>
          <a:p>
            <a:pPr marL="0" indent="0">
              <a:buNone/>
            </a:pPr>
            <a:r>
              <a:rPr lang="ru-RU" dirty="0"/>
              <a:t>• Способные люди – не проявляли инициативу</a:t>
            </a:r>
          </a:p>
          <a:p>
            <a:pPr marL="0" indent="0">
              <a:buNone/>
            </a:pPr>
            <a:r>
              <a:rPr lang="ru-RU" dirty="0"/>
              <a:t>• Излишняя корректность при борьбе с недостатками</a:t>
            </a:r>
          </a:p>
          <a:p>
            <a:pPr marL="0" indent="0">
              <a:buNone/>
            </a:pPr>
            <a:r>
              <a:rPr lang="ru-RU" dirty="0"/>
              <a:t>• Предубеждение к ролям в команде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500" b="1" dirty="0">
                <a:solidFill>
                  <a:srgbClr val="00B050"/>
                </a:solidFill>
              </a:rPr>
              <a:t>Несовершенные люди могут создать</a:t>
            </a:r>
          </a:p>
          <a:p>
            <a:pPr marL="0" indent="0" algn="ctr">
              <a:buNone/>
            </a:pPr>
            <a:r>
              <a:rPr lang="ru-RU" sz="3500" b="1" dirty="0">
                <a:solidFill>
                  <a:srgbClr val="00B050"/>
                </a:solidFill>
              </a:rPr>
              <a:t>сильную «совершенную» команду.</a:t>
            </a:r>
          </a:p>
        </p:txBody>
      </p:sp>
    </p:spTree>
    <p:extLst>
      <p:ext uri="{BB962C8B-B14F-4D97-AF65-F5344CB8AC3E}">
        <p14:creationId xmlns:p14="http://schemas.microsoft.com/office/powerpoint/2010/main" val="1460267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289346-EF52-434C-AE9A-31E58239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Техника «Живой Дом» Н. Кедровой (Модификация Е. </a:t>
            </a:r>
            <a:r>
              <a:rPr lang="ru-RU" b="1" i="1" dirty="0" err="1">
                <a:solidFill>
                  <a:srgbClr val="00B050"/>
                </a:solidFill>
              </a:rPr>
              <a:t>Тарариной</a:t>
            </a:r>
            <a:r>
              <a:rPr lang="ru-RU" b="1" i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743248B-848E-4D9E-AD42-39E4807851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784976" cy="3493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• Напишите (назовите) имена 4-5 человек </a:t>
            </a:r>
          </a:p>
          <a:p>
            <a:pPr marL="0" indent="0">
              <a:buNone/>
            </a:pPr>
            <a:r>
              <a:rPr lang="ru-RU" dirty="0"/>
              <a:t>• На листе формата А4 изобразите простым карандашом деревенский домик, в котором обязательно есть фундамент, стены, окна, крыша, чердак, труба, двери, порог.</a:t>
            </a:r>
          </a:p>
          <a:p>
            <a:pPr marL="0" indent="0">
              <a:buNone/>
            </a:pPr>
            <a:r>
              <a:rPr lang="ru-RU" dirty="0"/>
              <a:t>• Присвойте каждой части дома имя конкретного человека, начиная с себя. Прямо на рисунке напишите, кто из указанных Вами людей может быть крышей, кто – окнами, стенами и т. д.</a:t>
            </a:r>
          </a:p>
        </p:txBody>
      </p:sp>
      <p:pic>
        <p:nvPicPr>
          <p:cNvPr id="6" name="Объект 5" descr="Изображение выглядит как внешний, здание, желтый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74A00716-FA50-433D-8F7F-4E9292471D6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19" y="4914960"/>
            <a:ext cx="4277362" cy="1975033"/>
          </a:xfrm>
        </p:spPr>
      </p:pic>
    </p:spTree>
    <p:extLst>
      <p:ext uri="{BB962C8B-B14F-4D97-AF65-F5344CB8AC3E}">
        <p14:creationId xmlns:p14="http://schemas.microsoft.com/office/powerpoint/2010/main" val="800499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AE79AC-8553-41FE-8915-8BA42634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4180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Возможные интерпретации: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E6A3057-C5E4-4940-8475-F68D50C22A4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692697"/>
            <a:ext cx="9144000" cy="58906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/>
              <a:t>фундамент – в значении «+»: главный материальный и духовный «</a:t>
            </a:r>
            <a:r>
              <a:rPr lang="ru-RU" sz="2000" dirty="0" err="1"/>
              <a:t>обеспечитель</a:t>
            </a:r>
            <a:r>
              <a:rPr lang="ru-RU" sz="2000" dirty="0"/>
              <a:t>» группы, тот, на ком всё держится; в значении «-»: человек, на которого все давят;</a:t>
            </a:r>
          </a:p>
          <a:p>
            <a:pPr marL="0" indent="0">
              <a:buNone/>
            </a:pPr>
            <a:r>
              <a:rPr lang="ru-RU" sz="2000" dirty="0"/>
              <a:t>    стены – человек, который отвечает за эмоциональное состояние группы и автора рисунка непосредственно;</a:t>
            </a:r>
          </a:p>
          <a:p>
            <a:pPr marL="0" indent="0">
              <a:buNone/>
            </a:pPr>
            <a:r>
              <a:rPr lang="ru-RU" sz="2000" dirty="0"/>
              <a:t>    окна – будущее, люди, от которых группа чего-то ждёт, на кого возлагает надежды;</a:t>
            </a:r>
          </a:p>
          <a:p>
            <a:pPr marL="0" indent="0">
              <a:buNone/>
            </a:pPr>
            <a:r>
              <a:rPr lang="ru-RU" sz="2000" dirty="0"/>
              <a:t>    крыша – человек, который жалеет и оберегает, создаёт чувство безопасности;</a:t>
            </a:r>
          </a:p>
          <a:p>
            <a:pPr marL="0" indent="0">
              <a:buNone/>
            </a:pPr>
            <a:r>
              <a:rPr lang="ru-RU" sz="2000" dirty="0"/>
              <a:t>    чердак – символизирует секретные отношения, а также желание иметь с этим человеком более доверительные отношения. Чердак также может обозначать человека, с которым отношения развивались в прошлом, а на данный момент менее активны;</a:t>
            </a:r>
          </a:p>
          <a:p>
            <a:pPr marL="0" indent="0">
              <a:buNone/>
            </a:pPr>
            <a:r>
              <a:rPr lang="ru-RU" sz="2000" dirty="0"/>
              <a:t>    труба – человек, от которого Вы получаете или хотели бы получать особую опеку, поддержку. Также может трактоваться как символическое обозначение человека, который помогает «выпустить пар», отрегулировать эмоции;</a:t>
            </a:r>
          </a:p>
          <a:p>
            <a:pPr marL="0" indent="0">
              <a:buNone/>
            </a:pPr>
            <a:r>
              <a:rPr lang="ru-RU" sz="2000" dirty="0"/>
              <a:t>    двери – информационный портал; тот, кто учит выстраивать отношения с миром; тот, у кого можно учиться взаимодействовать с другими людьми;</a:t>
            </a:r>
          </a:p>
          <a:p>
            <a:pPr marL="0" indent="0">
              <a:buNone/>
            </a:pPr>
            <a:r>
              <a:rPr lang="ru-RU" sz="2000" dirty="0"/>
              <a:t>    порог – человек, с которым связана возможность коммуникации в будущем.</a:t>
            </a:r>
          </a:p>
        </p:txBody>
      </p:sp>
    </p:spTree>
    <p:extLst>
      <p:ext uri="{BB962C8B-B14F-4D97-AF65-F5344CB8AC3E}">
        <p14:creationId xmlns:p14="http://schemas.microsoft.com/office/powerpoint/2010/main" val="412336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="" xmlns:a16="http://schemas.microsoft.com/office/drawing/2014/main" id="{94ED1733-C474-42B5-B674-3E62E24F1FA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71563" y="1500188"/>
            <a:ext cx="6994525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altLang="ru-RU" sz="4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4000" b="1" dirty="0">
                <a:solidFill>
                  <a:srgbClr val="00B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Технологии командообразования</a:t>
            </a:r>
            <a:endParaRPr lang="ru-RU" altLang="ru-RU" sz="4000" dirty="0">
              <a:solidFill>
                <a:srgbClr val="00B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17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>
            <a:extLst>
              <a:ext uri="{FF2B5EF4-FFF2-40B4-BE49-F238E27FC236}">
                <a16:creationId xmlns="" xmlns:a16="http://schemas.microsoft.com/office/drawing/2014/main" id="{030FA584-4108-4E5D-8FC0-15282661F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>
                <a:solidFill>
                  <a:srgbClr val="00B050"/>
                </a:solidFill>
              </a:rPr>
              <a:t>Подходы к формированию команд</a:t>
            </a:r>
          </a:p>
        </p:txBody>
      </p:sp>
      <p:sp>
        <p:nvSpPr>
          <p:cNvPr id="64515" name="Содержимое 2">
            <a:extLst>
              <a:ext uri="{FF2B5EF4-FFF2-40B4-BE49-F238E27FC236}">
                <a16:creationId xmlns="" xmlns:a16="http://schemas.microsoft.com/office/drawing/2014/main" id="{9D95A551-E4F9-4769-B71B-62EA585AA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32856"/>
            <a:ext cx="7772400" cy="3886944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altLang="ru-RU" dirty="0"/>
              <a:t>Целеполагающий (основанный на целях);</a:t>
            </a:r>
          </a:p>
          <a:p>
            <a:pPr marL="514350" indent="-514350">
              <a:buFontTx/>
              <a:buAutoNum type="arabicPeriod"/>
            </a:pPr>
            <a:r>
              <a:rPr lang="ru-RU" altLang="ru-RU" dirty="0"/>
              <a:t>Межличностный (</a:t>
            </a:r>
            <a:r>
              <a:rPr lang="ru-RU" altLang="ru-RU" dirty="0" err="1"/>
              <a:t>интерперсональный</a:t>
            </a:r>
            <a:r>
              <a:rPr lang="ru-RU" altLang="ru-RU" dirty="0"/>
              <a:t>);</a:t>
            </a:r>
          </a:p>
          <a:p>
            <a:pPr marL="514350" indent="-514350">
              <a:buFontTx/>
              <a:buAutoNum type="arabicPeriod"/>
            </a:pPr>
            <a:r>
              <a:rPr lang="ru-RU" altLang="ru-RU" dirty="0"/>
              <a:t>Ролевой;</a:t>
            </a:r>
          </a:p>
          <a:p>
            <a:pPr marL="514350" indent="-514350">
              <a:buFontTx/>
              <a:buAutoNum type="arabicPeriod"/>
            </a:pPr>
            <a:r>
              <a:rPr lang="ru-RU" altLang="ru-RU" dirty="0"/>
              <a:t>Проблемно-ориентированный.</a:t>
            </a:r>
          </a:p>
          <a:p>
            <a:pPr marL="514350" indent="-514350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78862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>
            <a:extLst>
              <a:ext uri="{FF2B5EF4-FFF2-40B4-BE49-F238E27FC236}">
                <a16:creationId xmlns="" xmlns:a16="http://schemas.microsoft.com/office/drawing/2014/main" id="{DF16D02C-D8A3-4C8E-8D60-475FE0D8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85750"/>
            <a:ext cx="4329112" cy="1439863"/>
          </a:xfrm>
        </p:spPr>
        <p:txBody>
          <a:bodyPr/>
          <a:lstStyle/>
          <a:p>
            <a:r>
              <a:rPr lang="ru-RU" altLang="ru-RU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Технологии командообразования</a:t>
            </a:r>
            <a:br>
              <a:rPr lang="ru-RU" altLang="ru-RU" sz="2800" b="1" dirty="0">
                <a:solidFill>
                  <a:srgbClr val="00B050"/>
                </a:solidFill>
                <a:latin typeface="Cambria" panose="02040503050406030204" pitchFamily="18" charset="0"/>
              </a:rPr>
            </a:br>
            <a:r>
              <a:rPr lang="ru-RU" altLang="ru-RU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(Жуков Ю.М.)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C0B5C61D-B1C8-4F77-9A99-DB82A26B22AA}"/>
              </a:ext>
            </a:extLst>
          </p:cNvPr>
          <p:cNvSpPr/>
          <p:nvPr/>
        </p:nvSpPr>
        <p:spPr>
          <a:xfrm>
            <a:off x="357188" y="6000750"/>
            <a:ext cx="8501062" cy="64293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  <a:latin typeface="Cambria" pitchFamily="18" charset="0"/>
              </a:rPr>
              <a:t>Комплектование / переукомплектование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0E5F0110-DF11-4F20-B7EC-F21F8E5763D1}"/>
              </a:ext>
            </a:extLst>
          </p:cNvPr>
          <p:cNvSpPr/>
          <p:nvPr/>
        </p:nvSpPr>
        <p:spPr>
          <a:xfrm>
            <a:off x="1071563" y="5357813"/>
            <a:ext cx="7786687" cy="5715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  <a:latin typeface="Cambria" pitchFamily="18" charset="0"/>
              </a:rPr>
              <a:t>Знакомство / углубление знакомства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AFE21E7D-A2DE-4CEE-A01A-106AFC59343F}"/>
              </a:ext>
            </a:extLst>
          </p:cNvPr>
          <p:cNvSpPr/>
          <p:nvPr/>
        </p:nvSpPr>
        <p:spPr>
          <a:xfrm>
            <a:off x="4000500" y="2286000"/>
            <a:ext cx="4857750" cy="78581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  <a:latin typeface="Cambria" pitchFamily="18" charset="0"/>
              </a:rPr>
              <a:t>Планирование первого шага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B60BB52D-C109-47FA-ACEC-8C825533719F}"/>
              </a:ext>
            </a:extLst>
          </p:cNvPr>
          <p:cNvSpPr/>
          <p:nvPr/>
        </p:nvSpPr>
        <p:spPr>
          <a:xfrm>
            <a:off x="3214688" y="3143250"/>
            <a:ext cx="5643562" cy="7143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  <a:latin typeface="Cambria" pitchFamily="18" charset="0"/>
              </a:rPr>
              <a:t>Позиционирование / перепозиционирование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1DF14E0E-76F0-4F26-B4B5-CA82C07CE11A}"/>
              </a:ext>
            </a:extLst>
          </p:cNvPr>
          <p:cNvSpPr/>
          <p:nvPr/>
        </p:nvSpPr>
        <p:spPr>
          <a:xfrm>
            <a:off x="2500313" y="4000500"/>
            <a:ext cx="6357937" cy="5715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  <a:latin typeface="Cambria" pitchFamily="18" charset="0"/>
              </a:rPr>
              <a:t>Формирование общего видения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69263AA2-BB75-4852-8D9D-357D45B641DB}"/>
              </a:ext>
            </a:extLst>
          </p:cNvPr>
          <p:cNvSpPr/>
          <p:nvPr/>
        </p:nvSpPr>
        <p:spPr>
          <a:xfrm>
            <a:off x="1928813" y="4714875"/>
            <a:ext cx="6929437" cy="5715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  <a:latin typeface="Cambria" pitchFamily="18" charset="0"/>
              </a:rPr>
              <a:t>Институциализация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CA8A30A6-03FD-454E-BE72-42EFC8E3CBBE}"/>
              </a:ext>
            </a:extLst>
          </p:cNvPr>
          <p:cNvSpPr/>
          <p:nvPr/>
        </p:nvSpPr>
        <p:spPr>
          <a:xfrm>
            <a:off x="4857750" y="1643063"/>
            <a:ext cx="4000500" cy="500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  <a:latin typeface="Cambria" pitchFamily="18" charset="0"/>
              </a:rPr>
              <a:t>Исполнение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EEF5C4F3-59F7-4F86-981E-9B412FEEB5A7}"/>
              </a:ext>
            </a:extLst>
          </p:cNvPr>
          <p:cNvSpPr/>
          <p:nvPr/>
        </p:nvSpPr>
        <p:spPr>
          <a:xfrm>
            <a:off x="5500688" y="928688"/>
            <a:ext cx="3357562" cy="5715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  <a:latin typeface="Cambria" pitchFamily="18" charset="0"/>
              </a:rPr>
              <a:t>Рефлексия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AB795B9D-A1B1-4C47-B33C-C58840C76AC5}"/>
              </a:ext>
            </a:extLst>
          </p:cNvPr>
          <p:cNvSpPr/>
          <p:nvPr/>
        </p:nvSpPr>
        <p:spPr>
          <a:xfrm>
            <a:off x="6072188" y="142875"/>
            <a:ext cx="2786062" cy="7143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  <a:latin typeface="Cambria" pitchFamily="18" charset="0"/>
              </a:rPr>
              <a:t>Планирование второго шага</a:t>
            </a:r>
          </a:p>
        </p:txBody>
      </p:sp>
    </p:spTree>
    <p:extLst>
      <p:ext uri="{BB962C8B-B14F-4D97-AF65-F5344CB8AC3E}">
        <p14:creationId xmlns:p14="http://schemas.microsoft.com/office/powerpoint/2010/main" val="3186287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DA1C0123-527F-407A-8D15-CD52356EAED9}"/>
              </a:ext>
            </a:extLst>
          </p:cNvPr>
          <p:cNvSpPr/>
          <p:nvPr/>
        </p:nvSpPr>
        <p:spPr>
          <a:xfrm>
            <a:off x="1357313" y="928688"/>
            <a:ext cx="6357937" cy="5286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4EDB751-DA75-4506-A123-EE2001FCC9FB}"/>
              </a:ext>
            </a:extLst>
          </p:cNvPr>
          <p:cNvSpPr/>
          <p:nvPr/>
        </p:nvSpPr>
        <p:spPr>
          <a:xfrm>
            <a:off x="4500563" y="582613"/>
            <a:ext cx="142875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511854A-4EAF-4BC5-8FCC-AEC4DE722008}"/>
              </a:ext>
            </a:extLst>
          </p:cNvPr>
          <p:cNvSpPr/>
          <p:nvPr/>
        </p:nvSpPr>
        <p:spPr>
          <a:xfrm>
            <a:off x="1071563" y="3429000"/>
            <a:ext cx="6929437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005775D9-AD88-47F0-B9E7-ECEC7CC9C774}"/>
              </a:ext>
            </a:extLst>
          </p:cNvPr>
          <p:cNvSpPr/>
          <p:nvPr/>
        </p:nvSpPr>
        <p:spPr>
          <a:xfrm>
            <a:off x="5072063" y="1131888"/>
            <a:ext cx="3071812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Вежливость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Безличность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Напряженность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Осмотрительность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4598A4B8-C86C-421B-9E3A-9126DA860357}"/>
              </a:ext>
            </a:extLst>
          </p:cNvPr>
          <p:cNvSpPr/>
          <p:nvPr/>
        </p:nvSpPr>
        <p:spPr>
          <a:xfrm>
            <a:off x="5072063" y="3632200"/>
            <a:ext cx="3071812" cy="21431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Подспудные конфликты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Конфронтация людей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Образование клик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Затрудненное продвижение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C2A019EA-A033-4F8B-A8E0-6CB1C44261B5}"/>
              </a:ext>
            </a:extLst>
          </p:cNvPr>
          <p:cNvSpPr/>
          <p:nvPr/>
        </p:nvSpPr>
        <p:spPr>
          <a:xfrm>
            <a:off x="928688" y="3632200"/>
            <a:ext cx="3143250" cy="21431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Формирование новых форм общения и культуры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Формирование новых моделей поведения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Обратная связь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Конфронтация точек зрения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E416EE65-76F5-45AB-B8C4-1683B099BB9E}"/>
              </a:ext>
            </a:extLst>
          </p:cNvPr>
          <p:cNvSpPr/>
          <p:nvPr/>
        </p:nvSpPr>
        <p:spPr>
          <a:xfrm>
            <a:off x="1000125" y="1131888"/>
            <a:ext cx="3071813" cy="2143125"/>
          </a:xfrm>
          <a:prstGeom prst="roundRect">
            <a:avLst/>
          </a:prstGeom>
          <a:solidFill>
            <a:srgbClr val="A6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Инициативность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Подвижность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Открытость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Работоспособность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Солидарность и отзывчивость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40D83075-1515-4B68-BA43-63B85187BAA0}"/>
              </a:ext>
            </a:extLst>
          </p:cNvPr>
          <p:cNvSpPr txBox="1">
            <a:spLocks/>
          </p:cNvSpPr>
          <p:nvPr/>
        </p:nvSpPr>
        <p:spPr>
          <a:xfrm>
            <a:off x="4929188" y="620713"/>
            <a:ext cx="3143250" cy="6540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Адаптация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2B3A60C-1098-4810-B971-0F93D567E808}"/>
              </a:ext>
            </a:extLst>
          </p:cNvPr>
          <p:cNvSpPr txBox="1">
            <a:spLocks/>
          </p:cNvSpPr>
          <p:nvPr/>
        </p:nvSpPr>
        <p:spPr>
          <a:xfrm>
            <a:off x="1071563" y="620713"/>
            <a:ext cx="3143250" cy="6540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Функционирование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ED0696F0-9B0E-41F0-8373-E7CDB26E1D6D}"/>
              </a:ext>
            </a:extLst>
          </p:cNvPr>
          <p:cNvSpPr txBox="1">
            <a:spLocks/>
          </p:cNvSpPr>
          <p:nvPr/>
        </p:nvSpPr>
        <p:spPr>
          <a:xfrm>
            <a:off x="5000625" y="6011863"/>
            <a:ext cx="3143250" cy="6540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Группирование и кооперация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B98EC22-8177-4F7B-925B-69A4FB182D6F}"/>
              </a:ext>
            </a:extLst>
          </p:cNvPr>
          <p:cNvSpPr txBox="1">
            <a:spLocks/>
          </p:cNvSpPr>
          <p:nvPr/>
        </p:nvSpPr>
        <p:spPr>
          <a:xfrm>
            <a:off x="1071563" y="6011863"/>
            <a:ext cx="3143250" cy="6540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Нормирование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1F8DDB14-6C63-49DD-9F2D-EFF6BB9AF488}"/>
              </a:ext>
            </a:extLst>
          </p:cNvPr>
          <p:cNvCxnSpPr/>
          <p:nvPr/>
        </p:nvCxnSpPr>
        <p:spPr>
          <a:xfrm rot="5400000">
            <a:off x="6858794" y="3285332"/>
            <a:ext cx="35718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2674734A-1E83-4BF6-8EA5-319BBF872992}"/>
              </a:ext>
            </a:extLst>
          </p:cNvPr>
          <p:cNvCxnSpPr/>
          <p:nvPr/>
        </p:nvCxnSpPr>
        <p:spPr>
          <a:xfrm rot="5400000" flipH="1" flipV="1">
            <a:off x="-1286668" y="3285331"/>
            <a:ext cx="371475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1A0456D7-4E4D-4735-AE29-593B7DE65A24}"/>
              </a:ext>
            </a:extLst>
          </p:cNvPr>
          <p:cNvCxnSpPr/>
          <p:nvPr/>
        </p:nvCxnSpPr>
        <p:spPr>
          <a:xfrm rot="10800000">
            <a:off x="2286000" y="6713538"/>
            <a:ext cx="4786313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1392" name="Заголовок 26">
            <a:extLst>
              <a:ext uri="{FF2B5EF4-FFF2-40B4-BE49-F238E27FC236}">
                <a16:creationId xmlns="" xmlns:a16="http://schemas.microsoft.com/office/drawing/2014/main" id="{F6384966-A7D0-47D8-B223-EB2D3EDC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82613"/>
          </a:xfrm>
        </p:spPr>
        <p:txBody>
          <a:bodyPr>
            <a:normAutofit fontScale="90000"/>
          </a:bodyPr>
          <a:lstStyle/>
          <a:p>
            <a:r>
              <a:rPr lang="ru-RU" altLang="ru-RU" sz="3200" dirty="0"/>
              <a:t>Этапы командообразования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680296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>
            <a:extLst>
              <a:ext uri="{FF2B5EF4-FFF2-40B4-BE49-F238E27FC236}">
                <a16:creationId xmlns="" xmlns:a16="http://schemas.microsoft.com/office/drawing/2014/main" id="{21B18D8C-96E3-4B1E-8DCF-F217256B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Адаптация</a:t>
            </a:r>
          </a:p>
        </p:txBody>
      </p:sp>
      <p:sp>
        <p:nvSpPr>
          <p:cNvPr id="68611" name="Содержимое 2">
            <a:extLst>
              <a:ext uri="{FF2B5EF4-FFF2-40B4-BE49-F238E27FC236}">
                <a16:creationId xmlns="" xmlns:a16="http://schemas.microsoft.com/office/drawing/2014/main" id="{50792F47-2EF4-41F9-ABAA-3CDAFEEC1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31975"/>
            <a:ext cx="8229600" cy="44545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/>
              <a:t>Цель – взаимное информирование и анализ задачи.</a:t>
            </a:r>
          </a:p>
          <a:p>
            <a:pPr>
              <a:buFontTx/>
              <a:buNone/>
            </a:pPr>
            <a:r>
              <a:rPr lang="ru-RU" altLang="ru-RU" sz="2400" i="1"/>
              <a:t>Инструментальная сфера:</a:t>
            </a:r>
          </a:p>
          <a:p>
            <a:pPr>
              <a:buFontTx/>
              <a:buNone/>
            </a:pPr>
            <a:r>
              <a:rPr lang="ru-RU" altLang="ru-RU" sz="2400"/>
              <a:t>Поиск оптимального способа решения задачи. Результативность низка.</a:t>
            </a:r>
          </a:p>
          <a:p>
            <a:pPr>
              <a:buFontTx/>
              <a:buNone/>
            </a:pPr>
            <a:r>
              <a:rPr lang="ru-RU" altLang="ru-RU" sz="2400" i="1"/>
              <a:t>Межличностная сфера:</a:t>
            </a:r>
          </a:p>
          <a:p>
            <a:pPr>
              <a:buFontTx/>
              <a:buNone/>
            </a:pPr>
            <a:r>
              <a:rPr lang="ru-RU" altLang="ru-RU" sz="2400"/>
              <a:t>Отношения осторожны, образуются диады, ориентировка относительно характера действий друг друга, поиск взаимоприемлемого поведения в группе. Члены группы собираются вместе с чувством настороженности и принужденности, еще не уверены в друг друге.</a:t>
            </a:r>
          </a:p>
          <a:p>
            <a:pPr>
              <a:buFontTx/>
              <a:buNone/>
            </a:pPr>
            <a:endParaRPr lang="ru-RU" altLang="ru-RU" sz="2400"/>
          </a:p>
          <a:p>
            <a:pPr>
              <a:buFontTx/>
              <a:buNone/>
            </a:pPr>
            <a:endParaRPr lang="ru-RU" altLang="ru-RU" sz="2400"/>
          </a:p>
        </p:txBody>
      </p:sp>
      <p:pic>
        <p:nvPicPr>
          <p:cNvPr id="4" name="Рисунок 3" descr="сети3.jpg">
            <a:extLst>
              <a:ext uri="{FF2B5EF4-FFF2-40B4-BE49-F238E27FC236}">
                <a16:creationId xmlns="" xmlns:a16="http://schemas.microsoft.com/office/drawing/2014/main" id="{D47EC278-6B3A-4539-AE99-6716231489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285728"/>
            <a:ext cx="1704957" cy="1299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426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>
            <a:extLst>
              <a:ext uri="{FF2B5EF4-FFF2-40B4-BE49-F238E27FC236}">
                <a16:creationId xmlns="" xmlns:a16="http://schemas.microsoft.com/office/drawing/2014/main" id="{FEC18B72-4F72-407D-B32C-11C18C714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Критерии успешной адаптации</a:t>
            </a:r>
          </a:p>
        </p:txBody>
      </p:sp>
      <p:sp>
        <p:nvSpPr>
          <p:cNvPr id="70659" name="Содержимое 2">
            <a:extLst>
              <a:ext uri="{FF2B5EF4-FFF2-40B4-BE49-F238E27FC236}">
                <a16:creationId xmlns="" xmlns:a16="http://schemas.microsoft.com/office/drawing/2014/main" id="{DBF5587C-2E03-497D-8185-C020C936C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Содержание: насколько все условия задачи поняты;</a:t>
            </a:r>
          </a:p>
          <a:p>
            <a:r>
              <a:rPr lang="ru-RU" altLang="ru-RU"/>
              <a:t>Организация: понятны правила и структура решения;</a:t>
            </a:r>
          </a:p>
          <a:p>
            <a:r>
              <a:rPr lang="ru-RU" altLang="ru-RU"/>
              <a:t>Эмоции: уменьшение настороженности, не осталось человека, который ждет команды, что говорить; свобода в передаче информации; никто не противен (противники).</a:t>
            </a:r>
          </a:p>
        </p:txBody>
      </p:sp>
    </p:spTree>
    <p:extLst>
      <p:ext uri="{BB962C8B-B14F-4D97-AF65-F5344CB8AC3E}">
        <p14:creationId xmlns:p14="http://schemas.microsoft.com/office/powerpoint/2010/main" val="323033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59A7DB98-1807-44BE-AEAD-6F83EFF9F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Что такое команда?</a:t>
            </a:r>
          </a:p>
          <a:p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Чем команда отличается от группы?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8399140-8AF3-4ECA-9876-BE44F36A0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30662"/>
            <a:ext cx="3441576" cy="34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93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>
            <a:extLst>
              <a:ext uri="{FF2B5EF4-FFF2-40B4-BE49-F238E27FC236}">
                <a16:creationId xmlns="" xmlns:a16="http://schemas.microsoft.com/office/drawing/2014/main" id="{741D3E84-CC5E-4C55-BD28-2AB5BB40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Роль и задачи руководства</a:t>
            </a:r>
          </a:p>
        </p:txBody>
      </p:sp>
      <p:sp>
        <p:nvSpPr>
          <p:cNvPr id="72707" name="Содержимое 2">
            <a:extLst>
              <a:ext uri="{FF2B5EF4-FFF2-40B4-BE49-F238E27FC236}">
                <a16:creationId xmlns="" xmlns:a16="http://schemas.microsoft.com/office/drawing/2014/main" id="{B7CB969C-BEDB-4F75-8E79-309799BC0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altLang="ru-RU" sz="2000"/>
              <a:t>Предоставление объективной информации и обеспечение четкой структуры;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000"/>
              <a:t>Разъяснение контекста и цели совместной задачи;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000"/>
              <a:t>Демонстрация профессиональной компетентности;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000"/>
              <a:t>Разрядка атмосферы с помощью юмора и непринужденности;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000"/>
              <a:t>Предоставление желающим возможности дистанцироваться; и уважение начального сопротивления;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000"/>
              <a:t>В случае необходимости предоставление защиты от принижения значимости;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000"/>
              <a:t>Выражение уверенности в компетенции группы;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000"/>
              <a:t>Актуализация и конкретизация трудового соглашения.</a:t>
            </a:r>
          </a:p>
        </p:txBody>
      </p:sp>
    </p:spTree>
    <p:extLst>
      <p:ext uri="{BB962C8B-B14F-4D97-AF65-F5344CB8AC3E}">
        <p14:creationId xmlns:p14="http://schemas.microsoft.com/office/powerpoint/2010/main" val="1582668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>
            <a:extLst>
              <a:ext uri="{FF2B5EF4-FFF2-40B4-BE49-F238E27FC236}">
                <a16:creationId xmlns="" xmlns:a16="http://schemas.microsoft.com/office/drawing/2014/main" id="{FC90F4F8-C932-4F07-A45B-2FD046EE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Техники работы с группой</a:t>
            </a:r>
          </a:p>
        </p:txBody>
      </p:sp>
      <p:sp>
        <p:nvSpPr>
          <p:cNvPr id="74755" name="Содержимое 2">
            <a:extLst>
              <a:ext uri="{FF2B5EF4-FFF2-40B4-BE49-F238E27FC236}">
                <a16:creationId xmlns="" xmlns:a16="http://schemas.microsoft.com/office/drawing/2014/main" id="{798B028A-26A5-4D6B-AB61-CD4F96F05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Tx/>
              <a:buAutoNum type="arabicPeriod"/>
            </a:pPr>
            <a:r>
              <a:rPr lang="ru-RU" altLang="ru-RU" sz="2000" dirty="0"/>
              <a:t>Модерирование установления контакта между отдельными членами группы;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000" dirty="0"/>
              <a:t>Установление связи активностей участников с темой групповой работы;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000" dirty="0"/>
              <a:t>Озвучивание членами группы ожиданий, опасений, желаний что-то выяснить и в связи с содержанием, и в связи с командной работой;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000" dirty="0"/>
              <a:t>Разрешение участникам самостоятельно управлять своей индивидуальной потребностью с открытости или дистанции;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000" dirty="0"/>
              <a:t>Представление своей личности и стиля работы руководителя;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000" dirty="0"/>
              <a:t>Предоставление группе свободы шутке, мотивации и уверенности.</a:t>
            </a:r>
          </a:p>
          <a:p>
            <a:pPr marL="514350" indent="-514350">
              <a:buFontTx/>
              <a:buAutoNum type="arabicPeriod"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98905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>
            <a:extLst>
              <a:ext uri="{FF2B5EF4-FFF2-40B4-BE49-F238E27FC236}">
                <a16:creationId xmlns="" xmlns:a16="http://schemas.microsoft.com/office/drawing/2014/main" id="{837F85CA-6CFF-4C10-9ACA-CF2646FD5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3" y="214313"/>
            <a:ext cx="5900737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>
                <a:solidFill>
                  <a:schemeClr val="tx1"/>
                </a:solidFill>
              </a:rPr>
              <a:t>Группирование и кооперация</a:t>
            </a:r>
            <a:endParaRPr lang="ru-RU" altLang="ru-RU" sz="2800"/>
          </a:p>
        </p:txBody>
      </p:sp>
      <p:sp>
        <p:nvSpPr>
          <p:cNvPr id="76803" name="Содержимое 2">
            <a:extLst>
              <a:ext uri="{FF2B5EF4-FFF2-40B4-BE49-F238E27FC236}">
                <a16:creationId xmlns="" xmlns:a16="http://schemas.microsoft.com/office/drawing/2014/main" id="{AB7070DE-E35F-4385-80EA-6B75DB286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857375"/>
            <a:ext cx="8786812" cy="485775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/>
              <a:t>Цель – создание объединений по симпатиям и интересам. </a:t>
            </a:r>
          </a:p>
          <a:p>
            <a:pPr>
              <a:buFontTx/>
              <a:buNone/>
            </a:pPr>
            <a:r>
              <a:rPr lang="ru-RU" altLang="ru-RU" sz="2400" i="1"/>
              <a:t>Инструментальная сфера:</a:t>
            </a:r>
          </a:p>
          <a:p>
            <a:pPr>
              <a:buFontTx/>
              <a:buNone/>
            </a:pPr>
            <a:r>
              <a:rPr lang="ru-RU" altLang="ru-RU" sz="2400"/>
              <a:t>Противодействие членов групп требованиям, предъявляемым содержанием задачи, вследствие выявления несовпадения личной мотивации индивидов с целями групповой деятельности. </a:t>
            </a:r>
          </a:p>
          <a:p>
            <a:pPr>
              <a:buFontTx/>
              <a:buNone/>
            </a:pPr>
            <a:r>
              <a:rPr lang="ru-RU" altLang="ru-RU" sz="2400" i="1"/>
              <a:t>Межличностная сфера:</a:t>
            </a:r>
          </a:p>
          <a:p>
            <a:pPr>
              <a:buFontTx/>
              <a:buNone/>
            </a:pPr>
            <a:r>
              <a:rPr lang="ru-RU" altLang="ru-RU" sz="2400"/>
              <a:t>Эмоциональный ответ на требования задачи, который приводит к образованию подгрупп. Формирование первых интрагрупповых норм. Возникновение чувства «мы» при объединении подгрупп в общую группу.</a:t>
            </a:r>
          </a:p>
        </p:txBody>
      </p:sp>
      <p:pic>
        <p:nvPicPr>
          <p:cNvPr id="4" name="Рисунок 3" descr="сети2.jpg">
            <a:extLst>
              <a:ext uri="{FF2B5EF4-FFF2-40B4-BE49-F238E27FC236}">
                <a16:creationId xmlns="" xmlns:a16="http://schemas.microsoft.com/office/drawing/2014/main" id="{2EC9F2CB-D44F-4BBE-91CE-63866157C4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2161518" cy="1576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5333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>
            <a:extLst>
              <a:ext uri="{FF2B5EF4-FFF2-40B4-BE49-F238E27FC236}">
                <a16:creationId xmlns="" xmlns:a16="http://schemas.microsoft.com/office/drawing/2014/main" id="{25C4484E-0BEB-4A8B-A84A-1BC2645D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/>
              <a:t>Критерии успешного прохождения стадии кооперации:</a:t>
            </a:r>
          </a:p>
        </p:txBody>
      </p:sp>
      <p:sp>
        <p:nvSpPr>
          <p:cNvPr id="78851" name="Содержимое 2">
            <a:extLst>
              <a:ext uri="{FF2B5EF4-FFF2-40B4-BE49-F238E27FC236}">
                <a16:creationId xmlns="" xmlns:a16="http://schemas.microsoft.com/office/drawing/2014/main" id="{4A07336E-C0F7-4E25-8E39-D182F2800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altLang="ru-RU" dirty="0" err="1"/>
              <a:t>Децентрация</a:t>
            </a:r>
            <a:r>
              <a:rPr lang="ru-RU" altLang="ru-RU" dirty="0"/>
              <a:t> (большее обобщение в рамках роли)</a:t>
            </a:r>
          </a:p>
          <a:p>
            <a:pPr marL="514350" indent="-514350">
              <a:buFontTx/>
              <a:buAutoNum type="arabicPeriod"/>
            </a:pPr>
            <a:r>
              <a:rPr lang="ru-RU" altLang="ru-RU" dirty="0"/>
              <a:t>Нет </a:t>
            </a:r>
            <a:r>
              <a:rPr lang="ru-RU" altLang="ru-RU" dirty="0" err="1"/>
              <a:t>децентрации</a:t>
            </a:r>
            <a:r>
              <a:rPr lang="ru-RU" altLang="ru-RU" dirty="0"/>
              <a:t> у члена группы – реакция группы в виде моббинга.</a:t>
            </a:r>
          </a:p>
          <a:p>
            <a:pPr marL="514350" indent="-514350">
              <a:buFontTx/>
              <a:buAutoNum type="arabicPeriod"/>
            </a:pPr>
            <a:r>
              <a:rPr lang="ru-RU" altLang="ru-RU" dirty="0"/>
              <a:t>Синхронность</a:t>
            </a:r>
          </a:p>
          <a:p>
            <a:pPr marL="514350" indent="-514350">
              <a:buFontTx/>
              <a:buAutoNum type="arabicPeriod"/>
            </a:pPr>
            <a:endParaRPr lang="ru-RU" altLang="ru-RU" dirty="0"/>
          </a:p>
          <a:p>
            <a:pPr marL="514350" indent="-514350">
              <a:buFontTx/>
              <a:buAutoNum type="arabicPeriod"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72196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>
            <a:extLst>
              <a:ext uri="{FF2B5EF4-FFF2-40B4-BE49-F238E27FC236}">
                <a16:creationId xmlns="" xmlns:a16="http://schemas.microsoft.com/office/drawing/2014/main" id="{D4B7C127-1F02-4211-A47C-FEBDB0B7A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ru-RU" altLang="ru-RU" sz="3600"/>
              <a:t>Роль и задачи руководства</a:t>
            </a:r>
          </a:p>
        </p:txBody>
      </p:sp>
      <p:sp>
        <p:nvSpPr>
          <p:cNvPr id="80899" name="Содержимое 2">
            <a:extLst>
              <a:ext uri="{FF2B5EF4-FFF2-40B4-BE49-F238E27FC236}">
                <a16:creationId xmlns="" xmlns:a16="http://schemas.microsoft.com/office/drawing/2014/main" id="{03BAACFD-AEBB-4589-A2D4-A4197E628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883150"/>
          </a:xfrm>
        </p:spPr>
        <p:txBody>
          <a:bodyPr>
            <a:normAutofit lnSpcReduction="10000"/>
          </a:bodyPr>
          <a:lstStyle/>
          <a:p>
            <a:pPr marL="514350" indent="-514350">
              <a:buFontTx/>
              <a:buAutoNum type="arabicPeriod"/>
            </a:pPr>
            <a:r>
              <a:rPr lang="ru-RU" altLang="ru-RU" sz="2400"/>
              <a:t>Признание конкуренции, борьбы за лидерство, исходящей от других членов групп;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400"/>
              <a:t>Сохранение спокойствия и демонстрация понимания потребностей и интересов группы;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400"/>
              <a:t>Предоставление возможности личного позиционирования;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400"/>
              <a:t>Обсуждение латентных конфликтов и деструктивных процессов;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400"/>
              <a:t>Регулирование посредством четких договоренностей;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400"/>
              <a:t>Модерирование прояснения взаимоотношений;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400"/>
              <a:t>В случае противостояния пересмотр решений о совместной работе.</a:t>
            </a:r>
          </a:p>
          <a:p>
            <a:pPr marL="514350" indent="-514350">
              <a:buFontTx/>
              <a:buAutoNum type="arabicPeriod"/>
            </a:pPr>
            <a:endParaRPr lang="ru-RU" altLang="ru-RU" sz="2400"/>
          </a:p>
          <a:p>
            <a:pPr marL="514350" indent="-514350"/>
            <a:endParaRPr lang="ru-RU" altLang="ru-RU"/>
          </a:p>
          <a:p>
            <a:pPr marL="514350" indent="-514350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7422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>
            <a:extLst>
              <a:ext uri="{FF2B5EF4-FFF2-40B4-BE49-F238E27FC236}">
                <a16:creationId xmlns="" xmlns:a16="http://schemas.microsoft.com/office/drawing/2014/main" id="{A557ECAE-A922-4CA8-A450-8BC6DA0D2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Техники работы с группой</a:t>
            </a:r>
          </a:p>
        </p:txBody>
      </p:sp>
      <p:sp>
        <p:nvSpPr>
          <p:cNvPr id="82947" name="Содержимое 2">
            <a:extLst>
              <a:ext uri="{FF2B5EF4-FFF2-40B4-BE49-F238E27FC236}">
                <a16:creationId xmlns="" xmlns:a16="http://schemas.microsoft.com/office/drawing/2014/main" id="{CDD7C338-8DD9-4A2E-85EC-99A2C760D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altLang="ru-RU"/>
              <a:t>Налаживание обратной связи;</a:t>
            </a:r>
          </a:p>
          <a:p>
            <a:pPr marL="514350" indent="-514350">
              <a:buFontTx/>
              <a:buAutoNum type="arabicPeriod"/>
            </a:pPr>
            <a:r>
              <a:rPr lang="ru-RU" altLang="ru-RU"/>
              <a:t>Создание атмосферы гласности и устранение домыслов;</a:t>
            </a:r>
          </a:p>
          <a:p>
            <a:pPr marL="514350" indent="-514350">
              <a:buFontTx/>
              <a:buAutoNum type="arabicPeriod"/>
            </a:pPr>
            <a:r>
              <a:rPr lang="ru-RU" altLang="ru-RU"/>
              <a:t>Договоренность о правилах;</a:t>
            </a:r>
          </a:p>
          <a:p>
            <a:pPr marL="514350" indent="-514350">
              <a:buFontTx/>
              <a:buAutoNum type="arabicPeriod"/>
            </a:pPr>
            <a:r>
              <a:rPr lang="ru-RU" altLang="ru-RU"/>
              <a:t>Разрешение латентных конфликтов;</a:t>
            </a:r>
          </a:p>
          <a:p>
            <a:pPr marL="514350" indent="-514350">
              <a:buFontTx/>
              <a:buAutoNum type="arabicPeriod"/>
            </a:pPr>
            <a:r>
              <a:rPr lang="ru-RU" altLang="ru-RU"/>
              <a:t>Включение подгрупп в общую работу.</a:t>
            </a:r>
          </a:p>
        </p:txBody>
      </p:sp>
    </p:spTree>
    <p:extLst>
      <p:ext uri="{BB962C8B-B14F-4D97-AF65-F5344CB8AC3E}">
        <p14:creationId xmlns:p14="http://schemas.microsoft.com/office/powerpoint/2010/main" val="2630034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>
            <a:extLst>
              <a:ext uri="{FF2B5EF4-FFF2-40B4-BE49-F238E27FC236}">
                <a16:creationId xmlns="" xmlns:a16="http://schemas.microsoft.com/office/drawing/2014/main" id="{5D5FE25A-F8A2-4C2E-AFE3-E9EB409D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5186363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>
                <a:solidFill>
                  <a:schemeClr val="tx1"/>
                </a:solidFill>
              </a:rPr>
              <a:t>Нормирование деятельности</a:t>
            </a:r>
            <a:endParaRPr lang="ru-RU" altLang="ru-RU" sz="2800"/>
          </a:p>
        </p:txBody>
      </p:sp>
      <p:sp>
        <p:nvSpPr>
          <p:cNvPr id="84995" name="Содержимое 2">
            <a:extLst>
              <a:ext uri="{FF2B5EF4-FFF2-40B4-BE49-F238E27FC236}">
                <a16:creationId xmlns="" xmlns:a16="http://schemas.microsoft.com/office/drawing/2014/main" id="{F6F598A5-88BD-4AFE-93D5-851BF708F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/>
              <a:t>Цель – разработка принципов группового взаимодействия.</a:t>
            </a:r>
          </a:p>
          <a:p>
            <a:pPr>
              <a:buFontTx/>
              <a:buNone/>
            </a:pPr>
            <a:r>
              <a:rPr lang="ru-RU" altLang="ru-RU" i="1"/>
              <a:t>Инструментальная сфера:</a:t>
            </a:r>
          </a:p>
          <a:p>
            <a:pPr>
              <a:buFontTx/>
              <a:buNone/>
            </a:pPr>
            <a:r>
              <a:rPr lang="ru-RU" altLang="ru-RU"/>
              <a:t>Отсутствие интергрупповой активности. Замкнутость на групповых целях.</a:t>
            </a:r>
          </a:p>
          <a:p>
            <a:pPr>
              <a:buFontTx/>
              <a:buNone/>
            </a:pPr>
            <a:r>
              <a:rPr lang="ru-RU" altLang="ru-RU" i="1"/>
              <a:t>Межличностная сфера:</a:t>
            </a:r>
          </a:p>
          <a:p>
            <a:pPr>
              <a:buFontTx/>
              <a:buNone/>
            </a:pPr>
            <a:r>
              <a:rPr lang="ru-RU" altLang="ru-RU"/>
              <a:t>Формирование норм внутригрупповой коммуникации.</a:t>
            </a:r>
          </a:p>
        </p:txBody>
      </p:sp>
      <p:pic>
        <p:nvPicPr>
          <p:cNvPr id="84996" name="Рисунок 3" descr="группа.jpg">
            <a:extLst>
              <a:ext uri="{FF2B5EF4-FFF2-40B4-BE49-F238E27FC236}">
                <a16:creationId xmlns="" xmlns:a16="http://schemas.microsoft.com/office/drawing/2014/main" id="{E8F5D189-92C7-4ECE-A100-0E714D758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26431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549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>
            <a:extLst>
              <a:ext uri="{FF2B5EF4-FFF2-40B4-BE49-F238E27FC236}">
                <a16:creationId xmlns="" xmlns:a16="http://schemas.microsoft.com/office/drawing/2014/main" id="{99F48151-3893-4B44-85CA-DD760DAF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/>
              <a:t>Критерии успешности прохождения стадии нормирования</a:t>
            </a:r>
          </a:p>
        </p:txBody>
      </p:sp>
      <p:sp>
        <p:nvSpPr>
          <p:cNvPr id="87043" name="Содержимое 2">
            <a:extLst>
              <a:ext uri="{FF2B5EF4-FFF2-40B4-BE49-F238E27FC236}">
                <a16:creationId xmlns="" xmlns:a16="http://schemas.microsoft.com/office/drawing/2014/main" id="{40B70A3A-C341-4ACC-9142-54AA3031B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054475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altLang="ru-RU"/>
              <a:t>Переход от формальности к настоящему переживанию.</a:t>
            </a:r>
          </a:p>
          <a:p>
            <a:pPr marL="514350" indent="-514350">
              <a:buFontTx/>
              <a:buAutoNum type="arabicPeriod"/>
            </a:pPr>
            <a:r>
              <a:rPr lang="ru-RU" altLang="ru-RU"/>
              <a:t>Игра (создание роли, усовершенствование роли)</a:t>
            </a:r>
          </a:p>
          <a:p>
            <a:pPr marL="514350" indent="-514350">
              <a:buFontTx/>
              <a:buAutoNum type="arabicPeriod"/>
            </a:pPr>
            <a:endParaRPr lang="ru-RU" altLang="ru-RU"/>
          </a:p>
          <a:p>
            <a:pPr marL="514350" indent="-514350">
              <a:buFontTx/>
              <a:buAutoNum type="arabicPeriod"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316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>
            <a:extLst>
              <a:ext uri="{FF2B5EF4-FFF2-40B4-BE49-F238E27FC236}">
                <a16:creationId xmlns="" xmlns:a16="http://schemas.microsoft.com/office/drawing/2014/main" id="{68B906C1-4282-4DA0-8263-6F6E1617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Роль и задачи руководства</a:t>
            </a:r>
          </a:p>
        </p:txBody>
      </p:sp>
      <p:sp>
        <p:nvSpPr>
          <p:cNvPr id="89091" name="Содержимое 2">
            <a:extLst>
              <a:ext uri="{FF2B5EF4-FFF2-40B4-BE49-F238E27FC236}">
                <a16:creationId xmlns="" xmlns:a16="http://schemas.microsoft.com/office/drawing/2014/main" id="{F7D471FF-F130-40CB-B438-550E3A1A2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altLang="ru-RU"/>
              <a:t>Переход от организационного лидерства к экспертному;</a:t>
            </a:r>
          </a:p>
          <a:p>
            <a:pPr marL="514350" indent="-514350">
              <a:buFontTx/>
              <a:buAutoNum type="arabicPeriod"/>
            </a:pPr>
            <a:r>
              <a:rPr lang="ru-RU" altLang="ru-RU"/>
              <a:t>Обращение внимания на отношения внутри группы;</a:t>
            </a:r>
          </a:p>
          <a:p>
            <a:pPr marL="514350" indent="-514350">
              <a:buFontTx/>
              <a:buAutoNum type="arabicPeriod"/>
            </a:pPr>
            <a:r>
              <a:rPr lang="ru-RU" altLang="ru-RU"/>
              <a:t>Формирование атмосферы доверия и взаимоподдержки.</a:t>
            </a:r>
          </a:p>
        </p:txBody>
      </p:sp>
    </p:spTree>
    <p:extLst>
      <p:ext uri="{BB962C8B-B14F-4D97-AF65-F5344CB8AC3E}">
        <p14:creationId xmlns:p14="http://schemas.microsoft.com/office/powerpoint/2010/main" val="2114319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>
            <a:extLst>
              <a:ext uri="{FF2B5EF4-FFF2-40B4-BE49-F238E27FC236}">
                <a16:creationId xmlns="" xmlns:a16="http://schemas.microsoft.com/office/drawing/2014/main" id="{DC37792C-3677-4015-A25E-2A640907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Техники работы с группой</a:t>
            </a:r>
          </a:p>
        </p:txBody>
      </p:sp>
      <p:sp>
        <p:nvSpPr>
          <p:cNvPr id="91139" name="Содержимое 2">
            <a:extLst>
              <a:ext uri="{FF2B5EF4-FFF2-40B4-BE49-F238E27FC236}">
                <a16:creationId xmlns="" xmlns:a16="http://schemas.microsoft.com/office/drawing/2014/main" id="{E291B581-CC22-4E93-9503-C80E5051C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altLang="ru-RU"/>
              <a:t>Содействие становлению доверия;</a:t>
            </a:r>
          </a:p>
          <a:p>
            <a:pPr marL="514350" indent="-514350">
              <a:buFontTx/>
              <a:buAutoNum type="arabicPeriod"/>
            </a:pPr>
            <a:r>
              <a:rPr lang="ru-RU" altLang="ru-RU"/>
              <a:t>Обеспечение позитивных реакций на поведение членов группы;</a:t>
            </a:r>
          </a:p>
          <a:p>
            <a:pPr marL="514350" indent="-514350">
              <a:buFontTx/>
              <a:buAutoNum type="arabicPeriod"/>
            </a:pPr>
            <a:r>
              <a:rPr lang="ru-RU" altLang="ru-RU"/>
              <a:t>Оказание содействия неформальным контактам;</a:t>
            </a:r>
          </a:p>
          <a:p>
            <a:pPr marL="514350" indent="-514350">
              <a:buFontTx/>
              <a:buAutoNum type="arabicPeriod"/>
            </a:pPr>
            <a:r>
              <a:rPr lang="ru-RU" altLang="ru-RU"/>
              <a:t>Столкновение различных подгрупп в случае их возникновения с целью выработки единых правил и норм.</a:t>
            </a:r>
          </a:p>
          <a:p>
            <a:pPr marL="514350" indent="-514350">
              <a:buFontTx/>
              <a:buAutoNum type="arabicPeriod"/>
            </a:pPr>
            <a:endParaRPr lang="ru-RU" altLang="ru-RU"/>
          </a:p>
          <a:p>
            <a:pPr marL="514350" indent="-514350">
              <a:buFontTx/>
              <a:buAutoNum type="arabicPeriod"/>
            </a:pPr>
            <a:endParaRPr lang="ru-RU" altLang="ru-RU"/>
          </a:p>
          <a:p>
            <a:pPr marL="514350" indent="-514350">
              <a:buFontTx/>
              <a:buAutoNum type="arabicPeriod"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85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6F71A32B-3FAF-433D-A040-322E73438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2486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>
                <a:latin typeface="Tahoma" panose="020B0604030504040204" pitchFamily="34" charset="0"/>
                <a:cs typeface="Tahoma" panose="020B0604030504040204" pitchFamily="34" charset="0"/>
              </a:rPr>
              <a:t>1е понимание: команда – это особый вид малой группы</a:t>
            </a:r>
            <a:r>
              <a:rPr lang="ru-RU" altLang="ru-RU" sz="4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AD82E532-AD19-4B3A-B3ED-9675A0E3B340}"/>
              </a:ext>
            </a:extLst>
          </p:cNvPr>
          <p:cNvSpPr/>
          <p:nvPr/>
        </p:nvSpPr>
        <p:spPr>
          <a:xfrm>
            <a:off x="323850" y="2852738"/>
            <a:ext cx="3384550" cy="2663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20" name="TextBox 6">
            <a:extLst>
              <a:ext uri="{FF2B5EF4-FFF2-40B4-BE49-F238E27FC236}">
                <a16:creationId xmlns="" xmlns:a16="http://schemas.microsoft.com/office/drawing/2014/main" id="{3AF0509C-CAEE-46D2-A661-630D61956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933825"/>
            <a:ext cx="185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ahoma" panose="020B0604030504040204" pitchFamily="34" charset="0"/>
                <a:cs typeface="Tahoma" panose="020B0604030504040204" pitchFamily="34" charset="0"/>
              </a:rPr>
              <a:t>Группа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FE2519F0-8E54-42FD-87FA-A94B1EA72672}"/>
              </a:ext>
            </a:extLst>
          </p:cNvPr>
          <p:cNvSpPr/>
          <p:nvPr/>
        </p:nvSpPr>
        <p:spPr>
          <a:xfrm>
            <a:off x="2124075" y="3357563"/>
            <a:ext cx="1295400" cy="136683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22" name="TextBox 8">
            <a:extLst>
              <a:ext uri="{FF2B5EF4-FFF2-40B4-BE49-F238E27FC236}">
                <a16:creationId xmlns="" xmlns:a16="http://schemas.microsoft.com/office/drawing/2014/main" id="{1EED1569-3154-42E1-840B-CE11A73A2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860800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ahoma" panose="020B0604030504040204" pitchFamily="34" charset="0"/>
                <a:cs typeface="Tahoma" panose="020B0604030504040204" pitchFamily="34" charset="0"/>
              </a:rPr>
              <a:t>Команда</a:t>
            </a:r>
          </a:p>
        </p:txBody>
      </p:sp>
      <p:sp>
        <p:nvSpPr>
          <p:cNvPr id="9223" name="TextBox 9">
            <a:extLst>
              <a:ext uri="{FF2B5EF4-FFF2-40B4-BE49-F238E27FC236}">
                <a16:creationId xmlns="" xmlns:a16="http://schemas.microsoft.com/office/drawing/2014/main" id="{578DEC41-A532-4F20-894D-FDF5BF4F7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700213"/>
            <a:ext cx="1573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Спортивная команда</a:t>
            </a:r>
          </a:p>
        </p:txBody>
      </p:sp>
      <p:sp>
        <p:nvSpPr>
          <p:cNvPr id="9224" name="TextBox 10">
            <a:extLst>
              <a:ext uri="{FF2B5EF4-FFF2-40B4-BE49-F238E27FC236}">
                <a16:creationId xmlns="" xmlns:a16="http://schemas.microsoft.com/office/drawing/2014/main" id="{09398391-BE6C-4B86-B172-52DAC5B57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357563"/>
            <a:ext cx="22145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Кооперирующиеся и помогающие друг другу люди</a:t>
            </a:r>
          </a:p>
        </p:txBody>
      </p:sp>
      <p:sp>
        <p:nvSpPr>
          <p:cNvPr id="9225" name="TextBox 11">
            <a:extLst>
              <a:ext uri="{FF2B5EF4-FFF2-40B4-BE49-F238E27FC236}">
                <a16:creationId xmlns="" xmlns:a16="http://schemas.microsoft.com/office/drawing/2014/main" id="{A68E8437-CB83-49AF-8764-E1918BF23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5" y="5373688"/>
            <a:ext cx="15843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Рабочая, проектная  группа</a:t>
            </a:r>
          </a:p>
        </p:txBody>
      </p:sp>
      <p:sp>
        <p:nvSpPr>
          <p:cNvPr id="9226" name="TextBox 12">
            <a:extLst>
              <a:ext uri="{FF2B5EF4-FFF2-40B4-BE49-F238E27FC236}">
                <a16:creationId xmlns="" xmlns:a16="http://schemas.microsoft.com/office/drawing/2014/main" id="{587049D4-A5EB-4008-A6AF-C1C4EA50A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9950"/>
            <a:ext cx="1928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Управленческая команда</a:t>
            </a:r>
          </a:p>
        </p:txBody>
      </p:sp>
      <p:sp>
        <p:nvSpPr>
          <p:cNvPr id="9227" name="TextBox 13">
            <a:extLst>
              <a:ext uri="{FF2B5EF4-FFF2-40B4-BE49-F238E27FC236}">
                <a16:creationId xmlns="" xmlns:a16="http://schemas.microsoft.com/office/drawing/2014/main" id="{41469844-3E37-45C4-BAD5-3A59C7DB1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412875"/>
            <a:ext cx="15827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Диада (друзья, супруги)</a:t>
            </a:r>
          </a:p>
        </p:txBody>
      </p:sp>
      <p:pic>
        <p:nvPicPr>
          <p:cNvPr id="9228" name="Picture 14">
            <a:extLst>
              <a:ext uri="{FF2B5EF4-FFF2-40B4-BE49-F238E27FC236}">
                <a16:creationId xmlns="" xmlns:a16="http://schemas.microsoft.com/office/drawing/2014/main" id="{ED10152B-7487-43C1-A467-BF5D78BFF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2171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5">
            <a:extLst>
              <a:ext uri="{FF2B5EF4-FFF2-40B4-BE49-F238E27FC236}">
                <a16:creationId xmlns="" xmlns:a16="http://schemas.microsoft.com/office/drawing/2014/main" id="{451ED5A5-F368-4B9E-A1B5-CE82AB590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13100"/>
            <a:ext cx="210026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6">
            <a:extLst>
              <a:ext uri="{FF2B5EF4-FFF2-40B4-BE49-F238E27FC236}">
                <a16:creationId xmlns="" xmlns:a16="http://schemas.microsoft.com/office/drawing/2014/main" id="{B9E22514-5736-4232-8CD0-A6D5E6CBC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193833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7">
            <a:extLst>
              <a:ext uri="{FF2B5EF4-FFF2-40B4-BE49-F238E27FC236}">
                <a16:creationId xmlns="" xmlns:a16="http://schemas.microsoft.com/office/drawing/2014/main" id="{3CE9EE35-CE30-438B-A0BA-2B5EB4F10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200650"/>
            <a:ext cx="22082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8">
            <a:extLst>
              <a:ext uri="{FF2B5EF4-FFF2-40B4-BE49-F238E27FC236}">
                <a16:creationId xmlns="" xmlns:a16="http://schemas.microsoft.com/office/drawing/2014/main" id="{BFE0785C-E210-42AB-91E0-B681CFD8D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245100"/>
            <a:ext cx="2089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AutoShape 19">
            <a:extLst>
              <a:ext uri="{FF2B5EF4-FFF2-40B4-BE49-F238E27FC236}">
                <a16:creationId xmlns="" xmlns:a16="http://schemas.microsoft.com/office/drawing/2014/main" id="{2934AADE-39FD-4584-870E-76B042AFAD37}"/>
              </a:ext>
            </a:extLst>
          </p:cNvPr>
          <p:cNvSpPr>
            <a:spLocks noChangeArrowheads="1"/>
          </p:cNvSpPr>
          <p:nvPr/>
        </p:nvSpPr>
        <p:spPr bwMode="auto">
          <a:xfrm rot="-2243154">
            <a:off x="3132138" y="2924175"/>
            <a:ext cx="2046287" cy="360363"/>
          </a:xfrm>
          <a:prstGeom prst="rightArrow">
            <a:avLst>
              <a:gd name="adj1" fmla="val 50000"/>
              <a:gd name="adj2" fmla="val 141960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34" name="AutoShape 20">
            <a:extLst>
              <a:ext uri="{FF2B5EF4-FFF2-40B4-BE49-F238E27FC236}">
                <a16:creationId xmlns="" xmlns:a16="http://schemas.microsoft.com/office/drawing/2014/main" id="{1B6C022B-58FE-4145-9E8E-4C7ECB5B3B8D}"/>
              </a:ext>
            </a:extLst>
          </p:cNvPr>
          <p:cNvSpPr>
            <a:spLocks noChangeArrowheads="1"/>
          </p:cNvSpPr>
          <p:nvPr/>
        </p:nvSpPr>
        <p:spPr bwMode="auto">
          <a:xfrm rot="-5579403">
            <a:off x="2447925" y="2889250"/>
            <a:ext cx="576263" cy="360363"/>
          </a:xfrm>
          <a:prstGeom prst="rightArrow">
            <a:avLst>
              <a:gd name="adj1" fmla="val 50000"/>
              <a:gd name="adj2" fmla="val 39978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35" name="AutoShape 21">
            <a:extLst>
              <a:ext uri="{FF2B5EF4-FFF2-40B4-BE49-F238E27FC236}">
                <a16:creationId xmlns="" xmlns:a16="http://schemas.microsoft.com/office/drawing/2014/main" id="{705D950D-BD7B-4A79-826A-D452A5595A09}"/>
              </a:ext>
            </a:extLst>
          </p:cNvPr>
          <p:cNvSpPr>
            <a:spLocks noChangeArrowheads="1"/>
          </p:cNvSpPr>
          <p:nvPr/>
        </p:nvSpPr>
        <p:spPr bwMode="auto">
          <a:xfrm rot="-209557">
            <a:off x="3417888" y="3779838"/>
            <a:ext cx="865187" cy="360362"/>
          </a:xfrm>
          <a:prstGeom prst="rightArrow">
            <a:avLst>
              <a:gd name="adj1" fmla="val 50000"/>
              <a:gd name="adj2" fmla="val 60022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36" name="AutoShape 22">
            <a:extLst>
              <a:ext uri="{FF2B5EF4-FFF2-40B4-BE49-F238E27FC236}">
                <a16:creationId xmlns="" xmlns:a16="http://schemas.microsoft.com/office/drawing/2014/main" id="{86D47BF9-FBD0-49D5-A482-C16FC67D0AC3}"/>
              </a:ext>
            </a:extLst>
          </p:cNvPr>
          <p:cNvSpPr>
            <a:spLocks noChangeArrowheads="1"/>
          </p:cNvSpPr>
          <p:nvPr/>
        </p:nvSpPr>
        <p:spPr bwMode="auto">
          <a:xfrm rot="1850785">
            <a:off x="3200400" y="4733925"/>
            <a:ext cx="2089150" cy="360363"/>
          </a:xfrm>
          <a:prstGeom prst="rightArrow">
            <a:avLst>
              <a:gd name="adj1" fmla="val 50000"/>
              <a:gd name="adj2" fmla="val 144934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37" name="AutoShape 23">
            <a:extLst>
              <a:ext uri="{FF2B5EF4-FFF2-40B4-BE49-F238E27FC236}">
                <a16:creationId xmlns="" xmlns:a16="http://schemas.microsoft.com/office/drawing/2014/main" id="{D1254A6B-2280-4156-9FE5-955CC709459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19362" y="4832351"/>
            <a:ext cx="576263" cy="360362"/>
          </a:xfrm>
          <a:prstGeom prst="rightArrow">
            <a:avLst>
              <a:gd name="adj1" fmla="val 50000"/>
              <a:gd name="adj2" fmla="val 39978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46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>
            <a:extLst>
              <a:ext uri="{FF2B5EF4-FFF2-40B4-BE49-F238E27FC236}">
                <a16:creationId xmlns="" xmlns:a16="http://schemas.microsoft.com/office/drawing/2014/main" id="{3ABA3CA9-5889-4428-94DE-B0367FE8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313" y="274638"/>
            <a:ext cx="6186487" cy="1143000"/>
          </a:xfrm>
        </p:spPr>
        <p:txBody>
          <a:bodyPr/>
          <a:lstStyle/>
          <a:p>
            <a:r>
              <a:rPr lang="ru-RU" altLang="ru-RU" sz="4800">
                <a:solidFill>
                  <a:schemeClr val="tx1"/>
                </a:solidFill>
              </a:rPr>
              <a:t>Функционирование</a:t>
            </a:r>
            <a:endParaRPr lang="ru-RU" altLang="ru-RU" sz="3600"/>
          </a:p>
        </p:txBody>
      </p:sp>
      <p:sp>
        <p:nvSpPr>
          <p:cNvPr id="93187" name="Содержимое 2">
            <a:extLst>
              <a:ext uri="{FF2B5EF4-FFF2-40B4-BE49-F238E27FC236}">
                <a16:creationId xmlns="" xmlns:a16="http://schemas.microsoft.com/office/drawing/2014/main" id="{FEC2F684-776A-40ED-9A68-58288E7C0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143125"/>
            <a:ext cx="8429625" cy="421481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/>
              <a:t>Цель – достижение задач групповой работы.</a:t>
            </a:r>
          </a:p>
          <a:p>
            <a:pPr>
              <a:buFontTx/>
              <a:buNone/>
            </a:pPr>
            <a:r>
              <a:rPr lang="ru-RU" altLang="ru-RU" sz="2800" i="1"/>
              <a:t>Инструментальная сфера:</a:t>
            </a:r>
          </a:p>
          <a:p>
            <a:pPr>
              <a:buFontTx/>
              <a:buNone/>
            </a:pPr>
            <a:r>
              <a:rPr lang="ru-RU" altLang="ru-RU" sz="2800"/>
              <a:t>Образование ролевой структуры. Признается разнообразие стилей и подходов к решению задачи.</a:t>
            </a:r>
          </a:p>
          <a:p>
            <a:pPr>
              <a:buFontTx/>
              <a:buNone/>
            </a:pPr>
            <a:r>
              <a:rPr lang="ru-RU" altLang="ru-RU" sz="2800" i="1"/>
              <a:t>Межличностная сфера:</a:t>
            </a:r>
          </a:p>
          <a:p>
            <a:pPr>
              <a:buFontTx/>
              <a:buNone/>
            </a:pPr>
            <a:r>
              <a:rPr lang="ru-RU" altLang="ru-RU" sz="2800"/>
              <a:t>Группа открыта для проявления и разрешения конфликтов.</a:t>
            </a:r>
          </a:p>
          <a:p>
            <a:pPr>
              <a:buFontTx/>
              <a:buNone/>
            </a:pPr>
            <a:endParaRPr lang="ru-RU" altLang="ru-RU" sz="2800"/>
          </a:p>
        </p:txBody>
      </p:sp>
      <p:pic>
        <p:nvPicPr>
          <p:cNvPr id="93188" name="Рисунок 3" descr="круг.jpg">
            <a:extLst>
              <a:ext uri="{FF2B5EF4-FFF2-40B4-BE49-F238E27FC236}">
                <a16:creationId xmlns="" xmlns:a16="http://schemas.microsoft.com/office/drawing/2014/main" id="{F4EA1ED5-7DB4-4740-88D3-A2CADCEDF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20653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100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>
            <a:extLst>
              <a:ext uri="{FF2B5EF4-FFF2-40B4-BE49-F238E27FC236}">
                <a16:creationId xmlns="" xmlns:a16="http://schemas.microsoft.com/office/drawing/2014/main" id="{5B8D4607-2CA3-4DBD-9E3A-BD87A3BE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/>
              <a:t>Критерии успешного прохождения стадии  функционирования</a:t>
            </a:r>
          </a:p>
        </p:txBody>
      </p:sp>
      <p:sp>
        <p:nvSpPr>
          <p:cNvPr id="95235" name="Содержимое 2">
            <a:extLst>
              <a:ext uri="{FF2B5EF4-FFF2-40B4-BE49-F238E27FC236}">
                <a16:creationId xmlns="" xmlns:a16="http://schemas.microsoft.com/office/drawing/2014/main" id="{70047C5C-70F1-433E-A73F-36C2082CD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altLang="ru-RU"/>
              <a:t>Чувство общего ритма;</a:t>
            </a:r>
          </a:p>
          <a:p>
            <a:pPr marL="514350" indent="-514350">
              <a:buFontTx/>
              <a:buAutoNum type="arabicPeriod"/>
            </a:pPr>
            <a:r>
              <a:rPr lang="ru-RU" altLang="ru-RU"/>
              <a:t>Эмоции «по делу».</a:t>
            </a:r>
          </a:p>
          <a:p>
            <a:pPr marL="514350" indent="-514350">
              <a:buFontTx/>
              <a:buAutoNum type="arabicPeriod"/>
            </a:pPr>
            <a:endParaRPr lang="ru-RU" altLang="ru-RU"/>
          </a:p>
          <a:p>
            <a:pPr marL="514350" indent="-514350">
              <a:buFontTx/>
              <a:buAutoNum type="arabicPeriod"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4930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>
            <a:extLst>
              <a:ext uri="{FF2B5EF4-FFF2-40B4-BE49-F238E27FC236}">
                <a16:creationId xmlns="" xmlns:a16="http://schemas.microsoft.com/office/drawing/2014/main" id="{45CBC3D1-46D7-43EA-909F-14B4EA767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Роль и задачи руководства</a:t>
            </a:r>
          </a:p>
        </p:txBody>
      </p:sp>
      <p:sp>
        <p:nvSpPr>
          <p:cNvPr id="97283" name="Содержимое 2">
            <a:extLst>
              <a:ext uri="{FF2B5EF4-FFF2-40B4-BE49-F238E27FC236}">
                <a16:creationId xmlns="" xmlns:a16="http://schemas.microsoft.com/office/drawing/2014/main" id="{3B1C40D7-CD6D-4FC7-A6D1-09CAB7FED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altLang="ru-RU"/>
              <a:t>Возможно ограничение деятельности руководителя в виде наблюдения за деятельностью команды;</a:t>
            </a:r>
          </a:p>
          <a:p>
            <a:pPr marL="514350" indent="-514350">
              <a:buFontTx/>
              <a:buAutoNum type="arabicPeriod"/>
            </a:pPr>
            <a:r>
              <a:rPr lang="ru-RU" altLang="ru-RU"/>
              <a:t>Консультативное сопровождение работы;</a:t>
            </a:r>
          </a:p>
          <a:p>
            <a:pPr marL="514350" indent="-514350">
              <a:buFontTx/>
              <a:buAutoNum type="arabicPeriod"/>
            </a:pPr>
            <a:r>
              <a:rPr lang="ru-RU" altLang="ru-RU"/>
              <a:t>Делегирование заданий;</a:t>
            </a:r>
          </a:p>
          <a:p>
            <a:pPr marL="514350" indent="-514350">
              <a:buFontTx/>
              <a:buAutoNum type="arabicPeriod"/>
            </a:pPr>
            <a:r>
              <a:rPr lang="ru-RU" altLang="ru-RU"/>
              <a:t>Координация процессов и модерация кооперирования.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573870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>
            <a:extLst>
              <a:ext uri="{FF2B5EF4-FFF2-40B4-BE49-F238E27FC236}">
                <a16:creationId xmlns="" xmlns:a16="http://schemas.microsoft.com/office/drawing/2014/main" id="{CD0CC638-C95A-42BE-BDC0-EFC5B69F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Техники работы с группой</a:t>
            </a:r>
          </a:p>
        </p:txBody>
      </p:sp>
      <p:sp>
        <p:nvSpPr>
          <p:cNvPr id="99331" name="Содержимое 2">
            <a:extLst>
              <a:ext uri="{FF2B5EF4-FFF2-40B4-BE49-F238E27FC236}">
                <a16:creationId xmlns="" xmlns:a16="http://schemas.microsoft.com/office/drawing/2014/main" id="{AFBC7B3C-05B9-4BD6-8ED4-1223809C8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altLang="ru-RU"/>
              <a:t>Работа над конкретным совместным проектом;</a:t>
            </a:r>
          </a:p>
          <a:p>
            <a:pPr marL="514350" indent="-514350">
              <a:buFontTx/>
              <a:buAutoNum type="arabicPeriod"/>
            </a:pPr>
            <a:r>
              <a:rPr lang="ru-RU" altLang="ru-RU"/>
              <a:t>Командный коучинг;</a:t>
            </a:r>
          </a:p>
          <a:p>
            <a:pPr marL="514350" indent="-514350">
              <a:buFontTx/>
              <a:buAutoNum type="arabicPeriod"/>
            </a:pPr>
            <a:r>
              <a:rPr lang="ru-RU" altLang="ru-RU"/>
              <a:t>Управление через создание конфликтов;</a:t>
            </a:r>
          </a:p>
          <a:p>
            <a:pPr marL="514350" indent="-514350">
              <a:buFontTx/>
              <a:buAutoNum type="arabicPeriod"/>
            </a:pPr>
            <a:r>
              <a:rPr lang="ru-RU" altLang="ru-RU"/>
              <a:t>Совместный анализ опыта.</a:t>
            </a:r>
          </a:p>
          <a:p>
            <a:pPr marL="514350" indent="-514350">
              <a:buFontTx/>
              <a:buAutoNum type="arabicPeriod"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3517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Сейчас персонал делает так</a:t>
            </a:r>
          </a:p>
        </p:txBody>
      </p:sp>
      <p:pic>
        <p:nvPicPr>
          <p:cNvPr id="1043" name="Picture 19" descr="C:\Users\liliya\AppData\Local\Microsoft\Windows\Temporary Internet Files\Content.IE5\W2WUPC3Z\MC9000786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26943"/>
            <a:ext cx="726751" cy="2206113"/>
          </a:xfrm>
          <a:prstGeom prst="rect">
            <a:avLst/>
          </a:prstGeom>
          <a:noFill/>
        </p:spPr>
      </p:pic>
      <p:pic>
        <p:nvPicPr>
          <p:cNvPr id="1044" name="Picture 20" descr="C:\Users\liliya\AppData\Local\Microsoft\Windows\Temporary Internet Files\Content.IE5\9PN81677\MC9000786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2671775" cy="2036539"/>
          </a:xfrm>
          <a:prstGeom prst="rect">
            <a:avLst/>
          </a:prstGeom>
          <a:noFill/>
        </p:spPr>
      </p:pic>
      <p:pic>
        <p:nvPicPr>
          <p:cNvPr id="1045" name="Picture 21" descr="C:\Users\liliya\AppData\Local\Microsoft\Windows\Temporary Internet Files\Content.IE5\262TRU4X\MC90007862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581128"/>
            <a:ext cx="1715242" cy="1684686"/>
          </a:xfrm>
          <a:prstGeom prst="rect">
            <a:avLst/>
          </a:prstGeom>
          <a:noFill/>
        </p:spPr>
      </p:pic>
      <p:pic>
        <p:nvPicPr>
          <p:cNvPr id="1046" name="Picture 22" descr="C:\Users\liliya\AppData\Local\Microsoft\Windows\Temporary Internet Files\Content.IE5\DDD0R3MW\MC90007862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700808"/>
            <a:ext cx="2673229" cy="375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1200" dirty="0"/>
              <a:t>Будет делать так</a:t>
            </a:r>
          </a:p>
        </p:txBody>
      </p:sp>
      <p:pic>
        <p:nvPicPr>
          <p:cNvPr id="2051" name="Picture 3" descr="C:\Users\liliya\AppData\Local\Microsoft\Windows\Temporary Internet Files\Content.IE5\9PN81677\MC9000787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1260475" cy="514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Время специалистов-одиночек прошло</a:t>
            </a:r>
          </a:p>
        </p:txBody>
      </p:sp>
      <p:pic>
        <p:nvPicPr>
          <p:cNvPr id="3082" name="Picture 10" descr="C:\Users\liliya\AppData\Local\Microsoft\Windows\Temporary Internet Files\Content.IE5\262TRU4X\MC9000787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72816"/>
            <a:ext cx="3632156" cy="3935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Настало время команд специалистов</a:t>
            </a:r>
          </a:p>
        </p:txBody>
      </p:sp>
      <p:pic>
        <p:nvPicPr>
          <p:cNvPr id="4103" name="Picture 7" descr="C:\Users\liliya\AppData\Local\Microsoft\Windows\Temporary Internet Files\Content.IE5\9PN81677\MC9000787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5760640" cy="3918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Каждый из них знает своё дело</a:t>
            </a:r>
          </a:p>
        </p:txBody>
      </p:sp>
      <p:pic>
        <p:nvPicPr>
          <p:cNvPr id="5124" name="Picture 4" descr="C:\Users\liliya\AppData\Local\Microsoft\Windows\Temporary Internet Files\Content.IE5\W2WUPC3Z\MC9000787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2495773" cy="1872208"/>
          </a:xfrm>
          <a:prstGeom prst="rect">
            <a:avLst/>
          </a:prstGeom>
          <a:noFill/>
        </p:spPr>
      </p:pic>
      <p:pic>
        <p:nvPicPr>
          <p:cNvPr id="5125" name="Picture 5" descr="C:\Users\liliya\AppData\Local\Microsoft\Windows\Temporary Internet Files\Content.IE5\9PN81677\MC9002889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772816"/>
            <a:ext cx="671513" cy="2344738"/>
          </a:xfrm>
          <a:prstGeom prst="rect">
            <a:avLst/>
          </a:prstGeom>
          <a:noFill/>
        </p:spPr>
      </p:pic>
      <p:pic>
        <p:nvPicPr>
          <p:cNvPr id="5127" name="Picture 7" descr="C:\Users\liliya\AppData\Local\Microsoft\Windows\Temporary Internet Files\Content.IE5\DDD0R3MW\MC90007880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2038638" cy="1844824"/>
          </a:xfrm>
          <a:prstGeom prst="rect">
            <a:avLst/>
          </a:prstGeom>
          <a:noFill/>
        </p:spPr>
      </p:pic>
      <p:pic>
        <p:nvPicPr>
          <p:cNvPr id="5129" name="Picture 9" descr="C:\Users\liliya\AppData\Local\Microsoft\Windows\Temporary Internet Files\Content.IE5\9PN81677\MC90007875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89040"/>
            <a:ext cx="1529400" cy="1626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Вместе они могут больше</a:t>
            </a:r>
          </a:p>
        </p:txBody>
      </p:sp>
      <p:pic>
        <p:nvPicPr>
          <p:cNvPr id="6146" name="Picture 2" descr="C:\Users\liliya\AppData\Local\Microsoft\Windows\Temporary Internet Files\Content.IE5\W2WUPC3Z\MC9002889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5605440" cy="3699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6E83060E-ED85-4555-AF8C-BC64E02A4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ru-RU" altLang="ru-RU" sz="3200">
                <a:latin typeface="Tahoma" panose="020B0604030504040204" pitchFamily="34" charset="0"/>
                <a:cs typeface="Tahoma" panose="020B0604030504040204" pitchFamily="34" charset="0"/>
              </a:rPr>
              <a:t>2е понимание: команда – высший уровень развития группы</a:t>
            </a:r>
          </a:p>
        </p:txBody>
      </p:sp>
      <p:sp>
        <p:nvSpPr>
          <p:cNvPr id="11267" name="Oval 5">
            <a:extLst>
              <a:ext uri="{FF2B5EF4-FFF2-40B4-BE49-F238E27FC236}">
                <a16:creationId xmlns="" xmlns:a16="http://schemas.microsoft.com/office/drawing/2014/main" id="{7140F2CE-36FA-4AAB-B349-CD4A3BE19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149725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8" name="Oval 6">
            <a:extLst>
              <a:ext uri="{FF2B5EF4-FFF2-40B4-BE49-F238E27FC236}">
                <a16:creationId xmlns="" xmlns:a16="http://schemas.microsoft.com/office/drawing/2014/main" id="{36C7FDE9-9BB3-45DD-A611-56090B3F2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149725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9" name="Oval 7">
            <a:extLst>
              <a:ext uri="{FF2B5EF4-FFF2-40B4-BE49-F238E27FC236}">
                <a16:creationId xmlns="" xmlns:a16="http://schemas.microsoft.com/office/drawing/2014/main" id="{38FAC5DE-2A47-4E36-AB3C-84CEF8B58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437063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0" name="Oval 8">
            <a:extLst>
              <a:ext uri="{FF2B5EF4-FFF2-40B4-BE49-F238E27FC236}">
                <a16:creationId xmlns="" xmlns:a16="http://schemas.microsoft.com/office/drawing/2014/main" id="{EE980A74-D805-43D5-B997-46248A831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508500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1" name="Oval 9">
            <a:extLst>
              <a:ext uri="{FF2B5EF4-FFF2-40B4-BE49-F238E27FC236}">
                <a16:creationId xmlns="" xmlns:a16="http://schemas.microsoft.com/office/drawing/2014/main" id="{CBA6E7FB-A6C0-48B8-94F6-DE655B571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581525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2" name="Text Box 10">
            <a:extLst>
              <a:ext uri="{FF2B5EF4-FFF2-40B4-BE49-F238E27FC236}">
                <a16:creationId xmlns="" xmlns:a16="http://schemas.microsoft.com/office/drawing/2014/main" id="{AFF9F0F8-ADF7-45F6-B0FD-D0C826FBA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213100"/>
            <a:ext cx="1655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Группа-конгломерат</a:t>
            </a:r>
          </a:p>
        </p:txBody>
      </p:sp>
      <p:sp>
        <p:nvSpPr>
          <p:cNvPr id="11273" name="Oval 11">
            <a:extLst>
              <a:ext uri="{FF2B5EF4-FFF2-40B4-BE49-F238E27FC236}">
                <a16:creationId xmlns="" xmlns:a16="http://schemas.microsoft.com/office/drawing/2014/main" id="{32C807F6-0704-4DF3-8B08-F8C4DEFA5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573463"/>
            <a:ext cx="865187" cy="8636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4" name="Oval 12">
            <a:extLst>
              <a:ext uri="{FF2B5EF4-FFF2-40B4-BE49-F238E27FC236}">
                <a16:creationId xmlns="" xmlns:a16="http://schemas.microsoft.com/office/drawing/2014/main" id="{C903EAED-1357-4E54-9754-A2C2A9A03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644900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5" name="Oval 13">
            <a:extLst>
              <a:ext uri="{FF2B5EF4-FFF2-40B4-BE49-F238E27FC236}">
                <a16:creationId xmlns="" xmlns:a16="http://schemas.microsoft.com/office/drawing/2014/main" id="{1DA174D9-D376-434B-979C-C014BED2E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716338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6" name="Oval 14">
            <a:extLst>
              <a:ext uri="{FF2B5EF4-FFF2-40B4-BE49-F238E27FC236}">
                <a16:creationId xmlns="" xmlns:a16="http://schemas.microsoft.com/office/drawing/2014/main" id="{BC0CEAAB-CBDD-492F-B633-6DADB3994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860800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7" name="Oval 15">
            <a:extLst>
              <a:ext uri="{FF2B5EF4-FFF2-40B4-BE49-F238E27FC236}">
                <a16:creationId xmlns="" xmlns:a16="http://schemas.microsoft.com/office/drawing/2014/main" id="{916CEB78-B346-4790-8B11-FB860F7D7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149725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8" name="Oval 16">
            <a:extLst>
              <a:ext uri="{FF2B5EF4-FFF2-40B4-BE49-F238E27FC236}">
                <a16:creationId xmlns="" xmlns:a16="http://schemas.microsoft.com/office/drawing/2014/main" id="{73536C46-06E0-43BC-9C97-1A1795E0F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076700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79" name="Text Box 17">
            <a:extLst>
              <a:ext uri="{FF2B5EF4-FFF2-40B4-BE49-F238E27FC236}">
                <a16:creationId xmlns="" xmlns:a16="http://schemas.microsoft.com/office/drawing/2014/main" id="{80EB378C-401C-4F0F-B673-EB06B46D7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852738"/>
            <a:ext cx="16335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Номинальная группа</a:t>
            </a:r>
          </a:p>
        </p:txBody>
      </p:sp>
      <p:sp>
        <p:nvSpPr>
          <p:cNvPr id="11280" name="Oval 18">
            <a:extLst>
              <a:ext uri="{FF2B5EF4-FFF2-40B4-BE49-F238E27FC236}">
                <a16:creationId xmlns="" xmlns:a16="http://schemas.microsoft.com/office/drawing/2014/main" id="{8FC0B208-083C-41B4-A9AC-5253910AB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3141663"/>
            <a:ext cx="865188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81" name="Oval 19">
            <a:extLst>
              <a:ext uri="{FF2B5EF4-FFF2-40B4-BE49-F238E27FC236}">
                <a16:creationId xmlns="" xmlns:a16="http://schemas.microsoft.com/office/drawing/2014/main" id="{8A74A09F-83B7-419F-9FBE-2EE3BFA61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213100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82" name="Oval 20">
            <a:extLst>
              <a:ext uri="{FF2B5EF4-FFF2-40B4-BE49-F238E27FC236}">
                <a16:creationId xmlns="" xmlns:a16="http://schemas.microsoft.com/office/drawing/2014/main" id="{9F62DDA5-6E80-43F4-879D-46B29C9F6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500438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83" name="Oval 21">
            <a:extLst>
              <a:ext uri="{FF2B5EF4-FFF2-40B4-BE49-F238E27FC236}">
                <a16:creationId xmlns="" xmlns:a16="http://schemas.microsoft.com/office/drawing/2014/main" id="{59855B0B-460F-4A74-A14E-EAD18074C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429000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84" name="Oval 22">
            <a:extLst>
              <a:ext uri="{FF2B5EF4-FFF2-40B4-BE49-F238E27FC236}">
                <a16:creationId xmlns="" xmlns:a16="http://schemas.microsoft.com/office/drawing/2014/main" id="{00757955-57CC-498C-8E6C-B77F334C4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644900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85" name="Oval 23">
            <a:extLst>
              <a:ext uri="{FF2B5EF4-FFF2-40B4-BE49-F238E27FC236}">
                <a16:creationId xmlns="" xmlns:a16="http://schemas.microsoft.com/office/drawing/2014/main" id="{E9140BB1-1D23-4FE6-881E-86821DDDA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716338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86" name="Text Box 24">
            <a:extLst>
              <a:ext uri="{FF2B5EF4-FFF2-40B4-BE49-F238E27FC236}">
                <a16:creationId xmlns="" xmlns:a16="http://schemas.microsoft.com/office/drawing/2014/main" id="{780FE2C9-B003-4DF6-8430-F599CF054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420938"/>
            <a:ext cx="1655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Группа-ассоциация</a:t>
            </a:r>
          </a:p>
        </p:txBody>
      </p:sp>
      <p:sp>
        <p:nvSpPr>
          <p:cNvPr id="11287" name="Oval 25">
            <a:extLst>
              <a:ext uri="{FF2B5EF4-FFF2-40B4-BE49-F238E27FC236}">
                <a16:creationId xmlns="" xmlns:a16="http://schemas.microsoft.com/office/drawing/2014/main" id="{06C53DC6-B2BE-48EF-ABBB-179492F48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781300"/>
            <a:ext cx="936625" cy="8651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88" name="Line 26">
            <a:extLst>
              <a:ext uri="{FF2B5EF4-FFF2-40B4-BE49-F238E27FC236}">
                <a16:creationId xmlns="" xmlns:a16="http://schemas.microsoft.com/office/drawing/2014/main" id="{2A3B4082-3106-404A-A7B0-46B78D6B5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1700213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9" name="Oval 29">
            <a:extLst>
              <a:ext uri="{FF2B5EF4-FFF2-40B4-BE49-F238E27FC236}">
                <a16:creationId xmlns="" xmlns:a16="http://schemas.microsoft.com/office/drawing/2014/main" id="{6EDE1443-A8B3-44B9-B7A3-7164E41EB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349500"/>
            <a:ext cx="936625" cy="8651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90" name="Oval 30">
            <a:extLst>
              <a:ext uri="{FF2B5EF4-FFF2-40B4-BE49-F238E27FC236}">
                <a16:creationId xmlns="" xmlns:a16="http://schemas.microsoft.com/office/drawing/2014/main" id="{D661B0BE-46B4-450C-B09C-0652B676B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1989138"/>
            <a:ext cx="936625" cy="8651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91" name="Text Box 31">
            <a:extLst>
              <a:ext uri="{FF2B5EF4-FFF2-40B4-BE49-F238E27FC236}">
                <a16:creationId xmlns="" xmlns:a16="http://schemas.microsoft.com/office/drawing/2014/main" id="{AF241949-EC3A-40DD-837E-947C90146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989138"/>
            <a:ext cx="1511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Группа-кооперация </a:t>
            </a:r>
          </a:p>
        </p:txBody>
      </p:sp>
      <p:sp>
        <p:nvSpPr>
          <p:cNvPr id="11292" name="Text Box 33">
            <a:extLst>
              <a:ext uri="{FF2B5EF4-FFF2-40B4-BE49-F238E27FC236}">
                <a16:creationId xmlns="" xmlns:a16="http://schemas.microsoft.com/office/drawing/2014/main" id="{663403FE-37E0-4263-9820-D63FC2669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557338"/>
            <a:ext cx="14398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Группа-автономизация</a:t>
            </a:r>
          </a:p>
        </p:txBody>
      </p:sp>
      <p:sp>
        <p:nvSpPr>
          <p:cNvPr id="11293" name="Text Box 34">
            <a:extLst>
              <a:ext uri="{FF2B5EF4-FFF2-40B4-BE49-F238E27FC236}">
                <a16:creationId xmlns="" xmlns:a16="http://schemas.microsoft.com/office/drawing/2014/main" id="{E6E0309F-52D3-43B2-B5BE-F9AA9C813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1341438"/>
            <a:ext cx="172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Коллектив (команда)</a:t>
            </a:r>
          </a:p>
        </p:txBody>
      </p:sp>
      <p:sp>
        <p:nvSpPr>
          <p:cNvPr id="11294" name="Oval 35">
            <a:extLst>
              <a:ext uri="{FF2B5EF4-FFF2-40B4-BE49-F238E27FC236}">
                <a16:creationId xmlns="" xmlns:a16="http://schemas.microsoft.com/office/drawing/2014/main" id="{A1164C99-7F4C-4B89-A68A-0845B1833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997200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95" name="Oval 36">
            <a:extLst>
              <a:ext uri="{FF2B5EF4-FFF2-40B4-BE49-F238E27FC236}">
                <a16:creationId xmlns="" xmlns:a16="http://schemas.microsoft.com/office/drawing/2014/main" id="{6EF0306D-1F73-4712-AA7C-5CD79A7A0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852738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96" name="Oval 37">
            <a:extLst>
              <a:ext uri="{FF2B5EF4-FFF2-40B4-BE49-F238E27FC236}">
                <a16:creationId xmlns="" xmlns:a16="http://schemas.microsoft.com/office/drawing/2014/main" id="{5423CA68-B5EA-42AC-90A0-196CC94F7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284538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97" name="Oval 38">
            <a:extLst>
              <a:ext uri="{FF2B5EF4-FFF2-40B4-BE49-F238E27FC236}">
                <a16:creationId xmlns="" xmlns:a16="http://schemas.microsoft.com/office/drawing/2014/main" id="{82E76C1D-366C-4E27-8B5E-A11F9470F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429000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98" name="Oval 39">
            <a:extLst>
              <a:ext uri="{FF2B5EF4-FFF2-40B4-BE49-F238E27FC236}">
                <a16:creationId xmlns="" xmlns:a16="http://schemas.microsoft.com/office/drawing/2014/main" id="{B7A0D857-FDBA-4E44-8D7A-E13D21072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141663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99" name="Line 40">
            <a:extLst>
              <a:ext uri="{FF2B5EF4-FFF2-40B4-BE49-F238E27FC236}">
                <a16:creationId xmlns="" xmlns:a16="http://schemas.microsoft.com/office/drawing/2014/main" id="{35A2E26E-9989-4D46-BEDF-8BE71356E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3068638"/>
            <a:ext cx="1428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0" name="Line 41">
            <a:extLst>
              <a:ext uri="{FF2B5EF4-FFF2-40B4-BE49-F238E27FC236}">
                <a16:creationId xmlns="" xmlns:a16="http://schemas.microsoft.com/office/drawing/2014/main" id="{EE065BF1-F11D-4AC2-9FB3-8A715236D6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4163" y="2997200"/>
            <a:ext cx="714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1" name="Line 42">
            <a:extLst>
              <a:ext uri="{FF2B5EF4-FFF2-40B4-BE49-F238E27FC236}">
                <a16:creationId xmlns="" xmlns:a16="http://schemas.microsoft.com/office/drawing/2014/main" id="{B301CA60-A8A9-4785-9D18-0C45B44C2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3213100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2" name="Line 43">
            <a:extLst>
              <a:ext uri="{FF2B5EF4-FFF2-40B4-BE49-F238E27FC236}">
                <a16:creationId xmlns="" xmlns:a16="http://schemas.microsoft.com/office/drawing/2014/main" id="{A13DD531-2C1B-4BFC-88CE-803E18F357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8263" y="3284538"/>
            <a:ext cx="714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3" name="Oval 44">
            <a:extLst>
              <a:ext uri="{FF2B5EF4-FFF2-40B4-BE49-F238E27FC236}">
                <a16:creationId xmlns="" xmlns:a16="http://schemas.microsoft.com/office/drawing/2014/main" id="{EDBBF501-3CAB-49C7-92B1-16468236E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492375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04" name="Oval 45">
            <a:extLst>
              <a:ext uri="{FF2B5EF4-FFF2-40B4-BE49-F238E27FC236}">
                <a16:creationId xmlns="" xmlns:a16="http://schemas.microsoft.com/office/drawing/2014/main" id="{8CD54645-7E6C-4B48-B507-4D0906B13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420938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05" name="Oval 46">
            <a:extLst>
              <a:ext uri="{FF2B5EF4-FFF2-40B4-BE49-F238E27FC236}">
                <a16:creationId xmlns="" xmlns:a16="http://schemas.microsoft.com/office/drawing/2014/main" id="{3BD4935E-0C1D-4F58-B466-04DA00B96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997200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06" name="Oval 47">
            <a:extLst>
              <a:ext uri="{FF2B5EF4-FFF2-40B4-BE49-F238E27FC236}">
                <a16:creationId xmlns="" xmlns:a16="http://schemas.microsoft.com/office/drawing/2014/main" id="{252058C3-ACE9-4906-A26B-E9B7D3019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852738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07" name="Oval 48">
            <a:extLst>
              <a:ext uri="{FF2B5EF4-FFF2-40B4-BE49-F238E27FC236}">
                <a16:creationId xmlns="" xmlns:a16="http://schemas.microsoft.com/office/drawing/2014/main" id="{053BD6B3-463F-4B1E-990E-EFCE33B92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708275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08" name="Line 49">
            <a:extLst>
              <a:ext uri="{FF2B5EF4-FFF2-40B4-BE49-F238E27FC236}">
                <a16:creationId xmlns="" xmlns:a16="http://schemas.microsoft.com/office/drawing/2014/main" id="{2C39C8DA-3A23-4B74-AD2B-F18239498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249237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9" name="Line 50">
            <a:extLst>
              <a:ext uri="{FF2B5EF4-FFF2-40B4-BE49-F238E27FC236}">
                <a16:creationId xmlns="" xmlns:a16="http://schemas.microsoft.com/office/drawing/2014/main" id="{780DD74A-3D58-40F5-9684-23FDA05C3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2565400"/>
            <a:ext cx="730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10" name="Line 51">
            <a:extLst>
              <a:ext uri="{FF2B5EF4-FFF2-40B4-BE49-F238E27FC236}">
                <a16:creationId xmlns="" xmlns:a16="http://schemas.microsoft.com/office/drawing/2014/main" id="{9FAFF5E9-868E-482E-8EFA-F0A42EF840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2225" y="2924175"/>
            <a:ext cx="4318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11" name="Line 52">
            <a:extLst>
              <a:ext uri="{FF2B5EF4-FFF2-40B4-BE49-F238E27FC236}">
                <a16:creationId xmlns="" xmlns:a16="http://schemas.microsoft.com/office/drawing/2014/main" id="{49AC440B-78CE-4565-BB51-B4F421252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7763" y="2636838"/>
            <a:ext cx="730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12" name="Line 53">
            <a:extLst>
              <a:ext uri="{FF2B5EF4-FFF2-40B4-BE49-F238E27FC236}">
                <a16:creationId xmlns="" xmlns:a16="http://schemas.microsoft.com/office/drawing/2014/main" id="{BBA7895C-CED1-47DC-ACBB-15D5E9DA06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8125" y="2492375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13" name="Line 54">
            <a:extLst>
              <a:ext uri="{FF2B5EF4-FFF2-40B4-BE49-F238E27FC236}">
                <a16:creationId xmlns="" xmlns:a16="http://schemas.microsoft.com/office/drawing/2014/main" id="{FA12EB63-2093-4DC1-9A84-F4BBDACE9E6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27763" y="2636838"/>
            <a:ext cx="2159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14" name="Line 55">
            <a:extLst>
              <a:ext uri="{FF2B5EF4-FFF2-40B4-BE49-F238E27FC236}">
                <a16:creationId xmlns="" xmlns:a16="http://schemas.microsoft.com/office/drawing/2014/main" id="{B5AC6F17-1F0C-4E3D-8635-8621C224FC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0788" y="2852738"/>
            <a:ext cx="14287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15" name="Line 56">
            <a:extLst>
              <a:ext uri="{FF2B5EF4-FFF2-40B4-BE49-F238E27FC236}">
                <a16:creationId xmlns="" xmlns:a16="http://schemas.microsoft.com/office/drawing/2014/main" id="{C1DDDA3E-0BAA-4645-A550-A8EF12784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2781300"/>
            <a:ext cx="215900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16" name="Line 57">
            <a:extLst>
              <a:ext uri="{FF2B5EF4-FFF2-40B4-BE49-F238E27FC236}">
                <a16:creationId xmlns="" xmlns:a16="http://schemas.microsoft.com/office/drawing/2014/main" id="{AA51715E-9EB8-4FF3-B8D5-6765BAE7C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5229225"/>
            <a:ext cx="7272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17" name="Text Box 58">
            <a:extLst>
              <a:ext uri="{FF2B5EF4-FFF2-40B4-BE49-F238E27FC236}">
                <a16:creationId xmlns="" xmlns:a16="http://schemas.microsoft.com/office/drawing/2014/main" id="{CF7C7C8E-3492-425E-9D09-447C9F1F4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5516563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latin typeface="Tahoma" panose="020B0604030504040204" pitchFamily="34" charset="0"/>
                <a:cs typeface="Tahoma" panose="020B0604030504040204" pitchFamily="34" charset="0"/>
              </a:rPr>
              <a:t>Время</a:t>
            </a:r>
          </a:p>
        </p:txBody>
      </p:sp>
      <p:sp>
        <p:nvSpPr>
          <p:cNvPr id="11318" name="Text Box 59">
            <a:extLst>
              <a:ext uri="{FF2B5EF4-FFF2-40B4-BE49-F238E27FC236}">
                <a16:creationId xmlns="" xmlns:a16="http://schemas.microsoft.com/office/drawing/2014/main" id="{EB686459-3A0B-4CFB-A044-BE85EC684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412875"/>
            <a:ext cx="14398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latin typeface="Tahoma" panose="020B0604030504040204" pitchFamily="34" charset="0"/>
                <a:cs typeface="Tahoma" panose="020B0604030504040204" pitchFamily="34" charset="0"/>
              </a:rPr>
              <a:t>Уровень развития группы</a:t>
            </a:r>
          </a:p>
        </p:txBody>
      </p:sp>
      <p:sp>
        <p:nvSpPr>
          <p:cNvPr id="11319" name="Text Box 61">
            <a:extLst>
              <a:ext uri="{FF2B5EF4-FFF2-40B4-BE49-F238E27FC236}">
                <a16:creationId xmlns="" xmlns:a16="http://schemas.microsoft.com/office/drawing/2014/main" id="{B4E60815-07EB-4862-A6F7-D8330CEDA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786438"/>
            <a:ext cx="6911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i="1">
                <a:latin typeface="Tahoma" panose="020B0604030504040204" pitchFamily="34" charset="0"/>
                <a:cs typeface="Tahoma" panose="020B0604030504040204" pitchFamily="34" charset="0"/>
              </a:rPr>
              <a:t>Модель развития коллектива Л.И. Уманского</a:t>
            </a:r>
            <a:r>
              <a:rPr lang="ru-RU" altLang="ru-RU" sz="1800">
                <a:latin typeface="Tahoma" panose="020B0604030504040204" pitchFamily="34" charset="0"/>
                <a:cs typeface="Tahoma" panose="020B0604030504040204" pitchFamily="34" charset="0"/>
              </a:rPr>
              <a:t> (советского психолога, классика в области психологии малых групп)</a:t>
            </a:r>
          </a:p>
        </p:txBody>
      </p:sp>
      <p:sp>
        <p:nvSpPr>
          <p:cNvPr id="11320" name="Oval 62">
            <a:extLst>
              <a:ext uri="{FF2B5EF4-FFF2-40B4-BE49-F238E27FC236}">
                <a16:creationId xmlns="" xmlns:a16="http://schemas.microsoft.com/office/drawing/2014/main" id="{A7BA0CF5-3A27-4A73-A80C-D77F2962B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2060575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21" name="Oval 63">
            <a:extLst>
              <a:ext uri="{FF2B5EF4-FFF2-40B4-BE49-F238E27FC236}">
                <a16:creationId xmlns="" xmlns:a16="http://schemas.microsoft.com/office/drawing/2014/main" id="{B24824DB-25A1-482A-8B31-79D90E7AC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2060575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22" name="Oval 64">
            <a:extLst>
              <a:ext uri="{FF2B5EF4-FFF2-40B4-BE49-F238E27FC236}">
                <a16:creationId xmlns="" xmlns:a16="http://schemas.microsoft.com/office/drawing/2014/main" id="{2ABB118C-30EE-4CE6-B15B-8B40645A0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2636838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23" name="Oval 65">
            <a:extLst>
              <a:ext uri="{FF2B5EF4-FFF2-40B4-BE49-F238E27FC236}">
                <a16:creationId xmlns="" xmlns:a16="http://schemas.microsoft.com/office/drawing/2014/main" id="{EF4FC35C-3CBE-41A5-A5C7-F86A1B958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2565400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24" name="Oval 66">
            <a:extLst>
              <a:ext uri="{FF2B5EF4-FFF2-40B4-BE49-F238E27FC236}">
                <a16:creationId xmlns="" xmlns:a16="http://schemas.microsoft.com/office/drawing/2014/main" id="{CE92CE3A-268E-46F1-A2F6-0E5BBFB74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2349500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25" name="Line 67">
            <a:extLst>
              <a:ext uri="{FF2B5EF4-FFF2-40B4-BE49-F238E27FC236}">
                <a16:creationId xmlns="" xmlns:a16="http://schemas.microsoft.com/office/drawing/2014/main" id="{794EDC46-3C9B-4977-9523-83168A548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188" y="2205038"/>
            <a:ext cx="7143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26" name="Line 68">
            <a:extLst>
              <a:ext uri="{FF2B5EF4-FFF2-40B4-BE49-F238E27FC236}">
                <a16:creationId xmlns="" xmlns:a16="http://schemas.microsoft.com/office/drawing/2014/main" id="{37E76386-EA01-4783-B610-B13052A583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12088" y="2205038"/>
            <a:ext cx="144462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27" name="Line 69">
            <a:extLst>
              <a:ext uri="{FF2B5EF4-FFF2-40B4-BE49-F238E27FC236}">
                <a16:creationId xmlns="" xmlns:a16="http://schemas.microsoft.com/office/drawing/2014/main" id="{0E8FFBCC-17F0-4349-9EDE-4D885F60B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6188" y="2492375"/>
            <a:ext cx="7143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28" name="Line 70">
            <a:extLst>
              <a:ext uri="{FF2B5EF4-FFF2-40B4-BE49-F238E27FC236}">
                <a16:creationId xmlns="" xmlns:a16="http://schemas.microsoft.com/office/drawing/2014/main" id="{99976683-738B-4EB9-881F-09D407450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2492375"/>
            <a:ext cx="2159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29" name="Line 71">
            <a:extLst>
              <a:ext uri="{FF2B5EF4-FFF2-40B4-BE49-F238E27FC236}">
                <a16:creationId xmlns="" xmlns:a16="http://schemas.microsoft.com/office/drawing/2014/main" id="{36861EE2-CEC2-4C24-A4AE-FB4274A13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188" y="213360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30" name="Line 72">
            <a:extLst>
              <a:ext uri="{FF2B5EF4-FFF2-40B4-BE49-F238E27FC236}">
                <a16:creationId xmlns="" xmlns:a16="http://schemas.microsoft.com/office/drawing/2014/main" id="{6879A449-D966-47A3-BDE1-407CD3E5DD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7988" y="2205038"/>
            <a:ext cx="730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31" name="Line 73">
            <a:extLst>
              <a:ext uri="{FF2B5EF4-FFF2-40B4-BE49-F238E27FC236}">
                <a16:creationId xmlns="" xmlns:a16="http://schemas.microsoft.com/office/drawing/2014/main" id="{146ECFCD-705B-4E24-93C1-B655A8A009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2205038"/>
            <a:ext cx="730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32" name="Line 74">
            <a:extLst>
              <a:ext uri="{FF2B5EF4-FFF2-40B4-BE49-F238E27FC236}">
                <a16:creationId xmlns="" xmlns:a16="http://schemas.microsoft.com/office/drawing/2014/main" id="{AFDBEDD7-55C3-4306-906B-49EAD5723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188" y="270827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33" name="Line 75">
            <a:extLst>
              <a:ext uri="{FF2B5EF4-FFF2-40B4-BE49-F238E27FC236}">
                <a16:creationId xmlns="" xmlns:a16="http://schemas.microsoft.com/office/drawing/2014/main" id="{181B6507-8397-4E7A-8414-6B3AD8AF4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188" y="2133600"/>
            <a:ext cx="431800" cy="431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34" name="Line 76">
            <a:extLst>
              <a:ext uri="{FF2B5EF4-FFF2-40B4-BE49-F238E27FC236}">
                <a16:creationId xmlns="" xmlns:a16="http://schemas.microsoft.com/office/drawing/2014/main" id="{CDF278C0-F3BE-4C86-B65D-360813E48D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6188" y="2205038"/>
            <a:ext cx="431800" cy="50323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35" name="Line 77">
            <a:extLst>
              <a:ext uri="{FF2B5EF4-FFF2-40B4-BE49-F238E27FC236}">
                <a16:creationId xmlns="" xmlns:a16="http://schemas.microsoft.com/office/drawing/2014/main" id="{F6AE3B9C-B6A4-40DE-8A60-4E5F268389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750" y="3068638"/>
            <a:ext cx="7704138" cy="21605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725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C383FB5-FC7E-4487-89C9-CD644D8016C0}"/>
              </a:ext>
            </a:extLst>
          </p:cNvPr>
          <p:cNvSpPr/>
          <p:nvPr/>
        </p:nvSpPr>
        <p:spPr>
          <a:xfrm>
            <a:off x="971600" y="1196752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/>
              <a:t>Собраться вместе есть начало. Держаться вместе есть прогресс. Работать вместе есть успех. </a:t>
            </a:r>
          </a:p>
          <a:p>
            <a:pPr algn="r"/>
            <a:endParaRPr lang="ru-RU" sz="3600" dirty="0"/>
          </a:p>
          <a:p>
            <a:pPr algn="r"/>
            <a:r>
              <a:rPr lang="ru-RU" sz="3600" dirty="0"/>
              <a:t>Генри Форд</a:t>
            </a:r>
          </a:p>
        </p:txBody>
      </p:sp>
    </p:spTree>
    <p:extLst>
      <p:ext uri="{BB962C8B-B14F-4D97-AF65-F5344CB8AC3E}">
        <p14:creationId xmlns:p14="http://schemas.microsoft.com/office/powerpoint/2010/main" val="151118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E905AB-8EF0-4E76-A84C-D7F05464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548680"/>
          </a:xfrm>
        </p:spPr>
        <p:txBody>
          <a:bodyPr>
            <a:noAutofit/>
          </a:bodyPr>
          <a:lstStyle/>
          <a:p>
            <a:r>
              <a:rPr lang="ru-RU" sz="2000" b="1" i="1" dirty="0"/>
              <a:t>Характеристика функциональных обязанностей команд </a:t>
            </a:r>
            <a:endParaRPr lang="ru-RU" sz="20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FC95146D-6DB2-4EC7-AE1A-F13D186A54D1}"/>
              </a:ext>
            </a:extLst>
          </p:cNvPr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07504" y="548680"/>
          <a:ext cx="9036496" cy="5966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731">
                  <a:extLst>
                    <a:ext uri="{9D8B030D-6E8A-4147-A177-3AD203B41FA5}">
                      <a16:colId xmlns="" xmlns:a16="http://schemas.microsoft.com/office/drawing/2014/main" val="3749627470"/>
                    </a:ext>
                  </a:extLst>
                </a:gridCol>
                <a:gridCol w="7546765">
                  <a:extLst>
                    <a:ext uri="{9D8B030D-6E8A-4147-A177-3AD203B41FA5}">
                      <a16:colId xmlns="" xmlns:a16="http://schemas.microsoft.com/office/drawing/2014/main" val="2917650606"/>
                    </a:ext>
                  </a:extLst>
                </a:gridCol>
              </a:tblGrid>
              <a:tr h="322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</a:rPr>
                        <a:t>Типы команд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0" marR="3556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</a:rPr>
                        <a:t>Содержательная характеристика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20" marR="35560" marT="7620" marB="0"/>
                </a:tc>
                <a:extLst>
                  <a:ext uri="{0D108BD9-81ED-4DB2-BD59-A6C34878D82A}">
                    <a16:rowId xmlns="" xmlns:a16="http://schemas.microsoft.com/office/drawing/2014/main" val="1216757644"/>
                  </a:ext>
                </a:extLst>
              </a:tr>
              <a:tr h="1190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</a:rPr>
                        <a:t>Стратегическая команда </a:t>
                      </a:r>
                    </a:p>
                  </a:txBody>
                  <a:tcPr marL="71120" marR="3556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</a:rPr>
                        <a:t>Чтобы выполнить проект, все члены команды должны тесно сотрудничать друг с другом. Обычно такие команды расформировываются по завершению проекта. Однако один проект может сменяться другим, а значит, члены команды могут работать многие годы. </a:t>
                      </a:r>
                    </a:p>
                  </a:txBody>
                  <a:tcPr marL="71120" marR="35560" marT="7620" marB="0"/>
                </a:tc>
                <a:extLst>
                  <a:ext uri="{0D108BD9-81ED-4DB2-BD59-A6C34878D82A}">
                    <a16:rowId xmlns="" xmlns:a16="http://schemas.microsoft.com/office/drawing/2014/main" val="347918355"/>
                  </a:ext>
                </a:extLst>
              </a:tr>
              <a:tr h="1258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</a:rPr>
                        <a:t>Оперативная команда </a:t>
                      </a:r>
                    </a:p>
                  </a:txBody>
                  <a:tcPr marL="71120" marR="5207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</a:rPr>
                        <a:t>Их можно назвать целевыми командами, оперативными группами. Обычно это кратковременные группы. Квалификация членов команды связана со спецификой выполняемого задания: их привлекают для совместного изучения сложных или критических ситуаций, выработки рекомендаций и для их внедрения. </a:t>
                      </a:r>
                    </a:p>
                  </a:txBody>
                  <a:tcPr marL="71120" marR="52070" marT="5715" marB="0"/>
                </a:tc>
                <a:extLst>
                  <a:ext uri="{0D108BD9-81ED-4DB2-BD59-A6C34878D82A}">
                    <a16:rowId xmlns="" xmlns:a16="http://schemas.microsoft.com/office/drawing/2014/main" val="654939796"/>
                  </a:ext>
                </a:extLst>
              </a:tr>
              <a:tr h="1189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</a:rPr>
                        <a:t>Оптимизационная команда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</a:rPr>
                        <a:t>(организационновоспитательная) </a:t>
                      </a:r>
                    </a:p>
                  </a:txBody>
                  <a:tcPr marL="71120" marR="5207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</a:rPr>
                        <a:t>Насколько очевидно из названия, это команды, которые занимаются оптимизацией учебно-воспитательного процесса. </a:t>
                      </a:r>
                    </a:p>
                  </a:txBody>
                  <a:tcPr marL="71120" marR="52070" marT="5715" marB="0"/>
                </a:tc>
                <a:extLst>
                  <a:ext uri="{0D108BD9-81ED-4DB2-BD59-A6C34878D82A}">
                    <a16:rowId xmlns="" xmlns:a16="http://schemas.microsoft.com/office/drawing/2014/main" val="575147461"/>
                  </a:ext>
                </a:extLst>
              </a:tr>
              <a:tr h="1884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</a:rPr>
                        <a:t>Команда управления </a:t>
                      </a:r>
                    </a:p>
                  </a:txBody>
                  <a:tcPr marL="71120" marR="5207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</a:rPr>
                        <a:t>В некоторых организациях их называют управленческими командами. Но если каждый член администрации просто четко выполняет свои обязанности и не выходит за рамки их выполнения, то это еще не команда. Данная команда предполагает наличие постоянного мониторинга качества работы педагогического коллектива и аналитического центра качества. Также здесь можно рассмотреть совместную с обучающимися команду. </a:t>
                      </a:r>
                    </a:p>
                  </a:txBody>
                  <a:tcPr marL="71120" marR="52070" marT="5715" marB="0"/>
                </a:tc>
                <a:extLst>
                  <a:ext uri="{0D108BD9-81ED-4DB2-BD59-A6C34878D82A}">
                    <a16:rowId xmlns="" xmlns:a16="http://schemas.microsoft.com/office/drawing/2014/main" val="1065667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12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="" xmlns:a16="http://schemas.microsoft.com/office/drawing/2014/main" id="{CC003587-85A4-4D41-BF5D-0015E1F9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774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>
                <a:latin typeface="Tahoma" panose="020B0604030504040204" pitchFamily="34" charset="0"/>
                <a:cs typeface="Tahoma" panose="020B0604030504040204" pitchFamily="34" charset="0"/>
              </a:rPr>
              <a:t>Определение команды </a:t>
            </a:r>
            <a:br>
              <a:rPr lang="ru-RU" altLang="ru-RU" sz="40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800">
                <a:latin typeface="Tahoma" panose="020B0604030504040204" pitchFamily="34" charset="0"/>
                <a:cs typeface="Tahoma" panose="020B0604030504040204" pitchFamily="34" charset="0"/>
              </a:rPr>
              <a:t>(по С.Танненбауму и др.)</a:t>
            </a:r>
          </a:p>
        </p:txBody>
      </p:sp>
      <p:sp>
        <p:nvSpPr>
          <p:cNvPr id="15363" name="Содержимое 2">
            <a:extLst>
              <a:ext uri="{FF2B5EF4-FFF2-40B4-BE49-F238E27FC236}">
                <a16:creationId xmlns="" xmlns:a16="http://schemas.microsoft.com/office/drawing/2014/main" id="{3423E7C1-4EA1-4985-996F-4EB2BBEA7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989138"/>
            <a:ext cx="8229600" cy="4668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Команда</a:t>
            </a:r>
            <a:r>
              <a:rPr lang="ru-RU" altLang="ru-RU" sz="2400" dirty="0">
                <a:latin typeface="Tahoma" panose="020B0604030504040204" pitchFamily="34" charset="0"/>
                <a:cs typeface="Tahoma" panose="020B0604030504040204" pitchFamily="34" charset="0"/>
              </a:rPr>
              <a:t> – это небольшая группа людей (5-7, реже 15-20 человек), которые:</a:t>
            </a:r>
          </a:p>
          <a:p>
            <a:pPr lvl="1" eaLnBrk="1" hangingPunct="1"/>
            <a:r>
              <a:rPr lang="ru-RU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разделяют цели, ценности и общие подходы   к реализации совместной деятельности,</a:t>
            </a:r>
          </a:p>
          <a:p>
            <a:pPr lvl="1" eaLnBrk="1" hangingPunct="1"/>
            <a:r>
              <a:rPr lang="ru-RU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имеют взаимодополняющие навыки,</a:t>
            </a:r>
          </a:p>
          <a:p>
            <a:pPr lvl="1" eaLnBrk="1" hangingPunct="1"/>
            <a:r>
              <a:rPr lang="ru-RU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принимают на себя ответственность за конечные результаты,</a:t>
            </a:r>
          </a:p>
          <a:p>
            <a:pPr lvl="1" eaLnBrk="1" hangingPunct="1"/>
            <a:r>
              <a:rPr lang="ru-RU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способны изменять функционально-ролевую соотнесенность (исполнять любые внутригрупповые роли),</a:t>
            </a:r>
          </a:p>
          <a:p>
            <a:pPr lvl="1" eaLnBrk="1" hangingPunct="1"/>
            <a:r>
              <a:rPr lang="ru-RU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имеют </a:t>
            </a:r>
            <a:r>
              <a:rPr lang="ru-RU" altLang="ru-RU" sz="2000" dirty="0" err="1">
                <a:latin typeface="Tahoma" panose="020B0604030504040204" pitchFamily="34" charset="0"/>
                <a:cs typeface="Tahoma" panose="020B0604030504040204" pitchFamily="34" charset="0"/>
              </a:rPr>
              <a:t>взаимоопределяющую</a:t>
            </a:r>
            <a:r>
              <a:rPr lang="ru-RU" alt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 принадлежность свою и партнеров к данной группе.</a:t>
            </a:r>
            <a:endParaRPr lang="ru-RU" altLang="ru-RU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5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475F17-C759-425D-A920-7EE7B867CA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332656"/>
            <a:ext cx="7772400" cy="5687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Педагогическая </a:t>
            </a:r>
            <a:r>
              <a:rPr lang="ru-RU" b="1" dirty="0"/>
              <a:t>команда </a:t>
            </a:r>
            <a:r>
              <a:rPr lang="ru-RU" dirty="0"/>
              <a:t>– это организованная </a:t>
            </a:r>
            <a:r>
              <a:rPr lang="ru-RU" i="1" u="sng" dirty="0"/>
              <a:t>группа единомышленников, которые осознают взаимозависимость и необходимость сотрудничества</a:t>
            </a:r>
            <a:r>
              <a:rPr lang="ru-RU" dirty="0"/>
              <a:t> в рамках образовательной организации, имеют твердую </a:t>
            </a:r>
            <a:r>
              <a:rPr lang="ru-RU" i="1" u="sng" dirty="0"/>
              <a:t>установку</a:t>
            </a:r>
            <a:r>
              <a:rPr lang="ru-RU" dirty="0"/>
              <a:t> на совместную, эффективную творческую профессиональную деятельность, сплочение индивидуальных идей и опыт каждого члена для достижения единой цели – эффективного развитии детского и педагогического коллектива.</a:t>
            </a:r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/>
              <a:t> Соловова Н.А</a:t>
            </a:r>
          </a:p>
        </p:txBody>
      </p:sp>
    </p:spTree>
    <p:extLst>
      <p:ext uri="{BB962C8B-B14F-4D97-AF65-F5344CB8AC3E}">
        <p14:creationId xmlns:p14="http://schemas.microsoft.com/office/powerpoint/2010/main" val="320131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E3B97C19-2C81-44B3-8847-7CC4B9736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229600" cy="868363"/>
          </a:xfrm>
        </p:spPr>
        <p:txBody>
          <a:bodyPr/>
          <a:lstStyle/>
          <a:p>
            <a:pPr algn="ctr" eaLnBrk="1" hangingPunct="1"/>
            <a:r>
              <a:rPr lang="ru-RU" altLang="ru-RU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+mn-cs"/>
              </a:rPr>
              <a:t>Основные</a:t>
            </a:r>
            <a:r>
              <a:rPr lang="ru-RU" alt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+mn-cs"/>
              </a:rPr>
              <a:t>характеристики команды: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C54C73EB-358F-4FD2-8D38-63834848A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4721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Общее видение,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Распределение ролей,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 err="1">
                <a:latin typeface="Tahoma" panose="020B0604030504040204" pitchFamily="34" charset="0"/>
                <a:cs typeface="Tahoma" panose="020B0604030504040204" pitchFamily="34" charset="0"/>
              </a:rPr>
              <a:t>Взаимодополнение</a:t>
            </a: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 по функциям,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Способность к функциональной и ролевой </a:t>
            </a:r>
            <a:r>
              <a:rPr lang="ru-RU" altLang="ru-RU" sz="1800" dirty="0" err="1">
                <a:latin typeface="Tahoma" panose="020B0604030504040204" pitchFamily="34" charset="0"/>
                <a:cs typeface="Tahoma" panose="020B0604030504040204" pitchFamily="34" charset="0"/>
              </a:rPr>
              <a:t>взаимозамене</a:t>
            </a:r>
            <a:endParaRPr lang="ru-RU" altLang="ru-RU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Способность быстро реагировать на изменения,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«Понимание друг друга с полуслова»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Сработанность (согласованность, сыгранность)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Связанность (сплоченность, командный дух)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Способность мотивировать членов команды к совершению определенных действий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u="sng" dirty="0">
                <a:latin typeface="Tahoma" panose="020B0604030504040204" pitchFamily="34" charset="0"/>
                <a:cs typeface="Tahoma" panose="020B0604030504040204" pitchFamily="34" charset="0"/>
              </a:rPr>
              <a:t>Среди параметров коллектива наиболее близки к командным характеристикам: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ИНТЕГРИРОВАННОСТЬ (взаимосвязанность и взаимозависимость членов группы)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СТРУКТУРИРОВАННОСТЬ (четкость и конкретность взаимного распределения функций, прав, обязанностей, ответственности между членами группы, определенность ее структуры)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ОРГАНИЗОВАННОСТЬ (упорядоченность, собранность, подчиненность определенному порядку выполнения совместной деятельности)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>
                <a:latin typeface="Tahoma" panose="020B0604030504040204" pitchFamily="34" charset="0"/>
                <a:cs typeface="Tahoma" panose="020B0604030504040204" pitchFamily="34" charset="0"/>
              </a:rPr>
              <a:t>МОТИВИРОВАННОСТЬ (активное, заинтересованное  и действенное отношение (побуждение) к совместной деятельности)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3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CB8CA4-5619-4DD6-8E40-CCBFB4AC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Психотипы (интеллектуальные роли) в модели </a:t>
            </a:r>
            <a:r>
              <a:rPr lang="ru-RU" sz="2400" b="1" dirty="0" err="1"/>
              <a:t>Кейрси</a:t>
            </a:r>
            <a:r>
              <a:rPr lang="ru-RU" sz="2400" b="1" dirty="0"/>
              <a:t> </a:t>
            </a:r>
          </a:p>
        </p:txBody>
      </p:sp>
      <p:pic>
        <p:nvPicPr>
          <p:cNvPr id="4" name="Picture 5331">
            <a:extLst>
              <a:ext uri="{FF2B5EF4-FFF2-40B4-BE49-F238E27FC236}">
                <a16:creationId xmlns="" xmlns:a16="http://schemas.microsoft.com/office/drawing/2014/main" id="{43D8DA13-40C3-40D2-9C90-641705C35805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504" y="620688"/>
            <a:ext cx="9036496" cy="6237312"/>
          </a:xfrm>
          <a:prstGeom prst="rect">
            <a:avLst/>
          </a:prstGeom>
        </p:spPr>
      </p:pic>
      <p:grpSp>
        <p:nvGrpSpPr>
          <p:cNvPr id="5" name="Group 141449">
            <a:extLst>
              <a:ext uri="{FF2B5EF4-FFF2-40B4-BE49-F238E27FC236}">
                <a16:creationId xmlns="" xmlns:a16="http://schemas.microsoft.com/office/drawing/2014/main" id="{288866A0-EFC0-4D5C-9D66-4D014092B72B}"/>
              </a:ext>
            </a:extLst>
          </p:cNvPr>
          <p:cNvGrpSpPr/>
          <p:nvPr/>
        </p:nvGrpSpPr>
        <p:grpSpPr>
          <a:xfrm>
            <a:off x="2600642" y="2113098"/>
            <a:ext cx="491566" cy="2231698"/>
            <a:chOff x="0" y="61413"/>
            <a:chExt cx="491639" cy="2231698"/>
          </a:xfrm>
        </p:grpSpPr>
        <p:sp>
          <p:nvSpPr>
            <p:cNvPr id="6" name="Rectangle 5819">
              <a:extLst>
                <a:ext uri="{FF2B5EF4-FFF2-40B4-BE49-F238E27FC236}">
                  <a16:creationId xmlns="" xmlns:a16="http://schemas.microsoft.com/office/drawing/2014/main" id="{BE01F670-3824-4DCB-B46A-9DBA5276125A}"/>
                </a:ext>
              </a:extLst>
            </p:cNvPr>
            <p:cNvSpPr/>
            <p:nvPr/>
          </p:nvSpPr>
          <p:spPr>
            <a:xfrm>
              <a:off x="0" y="61413"/>
              <a:ext cx="12718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</a:p>
          </p:txBody>
        </p:sp>
        <p:sp>
          <p:nvSpPr>
            <p:cNvPr id="7" name="Rectangle 5821">
              <a:extLst>
                <a:ext uri="{FF2B5EF4-FFF2-40B4-BE49-F238E27FC236}">
                  <a16:creationId xmlns="" xmlns:a16="http://schemas.microsoft.com/office/drawing/2014/main" id="{90CAEA9B-0E97-46C0-85CB-600C62913CC1}"/>
                </a:ext>
              </a:extLst>
            </p:cNvPr>
            <p:cNvSpPr/>
            <p:nvPr/>
          </p:nvSpPr>
          <p:spPr>
            <a:xfrm>
              <a:off x="449580" y="207717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" name="Rectangle 5823">
              <a:extLst>
                <a:ext uri="{FF2B5EF4-FFF2-40B4-BE49-F238E27FC236}">
                  <a16:creationId xmlns="" xmlns:a16="http://schemas.microsoft.com/office/drawing/2014/main" id="{3FDA0B3D-2953-4A07-98C0-218FD17705AA}"/>
                </a:ext>
              </a:extLst>
            </p:cNvPr>
            <p:cNvSpPr/>
            <p:nvPr/>
          </p:nvSpPr>
          <p:spPr>
            <a:xfrm>
              <a:off x="449580" y="354021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" name="Rectangle 5825">
              <a:extLst>
                <a:ext uri="{FF2B5EF4-FFF2-40B4-BE49-F238E27FC236}">
                  <a16:creationId xmlns="" xmlns:a16="http://schemas.microsoft.com/office/drawing/2014/main" id="{D8675092-3446-4900-B7B9-DD6EB0D246AC}"/>
                </a:ext>
              </a:extLst>
            </p:cNvPr>
            <p:cNvSpPr/>
            <p:nvPr/>
          </p:nvSpPr>
          <p:spPr>
            <a:xfrm>
              <a:off x="449580" y="500325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0" name="Rectangle 5827">
              <a:extLst>
                <a:ext uri="{FF2B5EF4-FFF2-40B4-BE49-F238E27FC236}">
                  <a16:creationId xmlns="" xmlns:a16="http://schemas.microsoft.com/office/drawing/2014/main" id="{17A0DB07-0CE5-40E6-98B3-3197B3538B72}"/>
                </a:ext>
              </a:extLst>
            </p:cNvPr>
            <p:cNvSpPr/>
            <p:nvPr/>
          </p:nvSpPr>
          <p:spPr>
            <a:xfrm>
              <a:off x="449580" y="646883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Rectangle 5829">
              <a:extLst>
                <a:ext uri="{FF2B5EF4-FFF2-40B4-BE49-F238E27FC236}">
                  <a16:creationId xmlns="" xmlns:a16="http://schemas.microsoft.com/office/drawing/2014/main" id="{FC2DA80E-9C2D-45CB-A0A9-FB8DCACA651B}"/>
                </a:ext>
              </a:extLst>
            </p:cNvPr>
            <p:cNvSpPr/>
            <p:nvPr/>
          </p:nvSpPr>
          <p:spPr>
            <a:xfrm>
              <a:off x="449580" y="791663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2" name="Rectangle 5831">
              <a:extLst>
                <a:ext uri="{FF2B5EF4-FFF2-40B4-BE49-F238E27FC236}">
                  <a16:creationId xmlns="" xmlns:a16="http://schemas.microsoft.com/office/drawing/2014/main" id="{A3BA5533-885D-4536-8F35-37B910B8AD90}"/>
                </a:ext>
              </a:extLst>
            </p:cNvPr>
            <p:cNvSpPr/>
            <p:nvPr/>
          </p:nvSpPr>
          <p:spPr>
            <a:xfrm>
              <a:off x="449580" y="937966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3" name="Rectangle 5833">
              <a:extLst>
                <a:ext uri="{FF2B5EF4-FFF2-40B4-BE49-F238E27FC236}">
                  <a16:creationId xmlns="" xmlns:a16="http://schemas.microsoft.com/office/drawing/2014/main" id="{32E36E4D-624B-4153-B981-2A9400A4E168}"/>
                </a:ext>
              </a:extLst>
            </p:cNvPr>
            <p:cNvSpPr/>
            <p:nvPr/>
          </p:nvSpPr>
          <p:spPr>
            <a:xfrm>
              <a:off x="449580" y="1084271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4" name="Rectangle 5835">
              <a:extLst>
                <a:ext uri="{FF2B5EF4-FFF2-40B4-BE49-F238E27FC236}">
                  <a16:creationId xmlns="" xmlns:a16="http://schemas.microsoft.com/office/drawing/2014/main" id="{67E641F3-7B27-4109-8794-DE9DDA3B7CBA}"/>
                </a:ext>
              </a:extLst>
            </p:cNvPr>
            <p:cNvSpPr/>
            <p:nvPr/>
          </p:nvSpPr>
          <p:spPr>
            <a:xfrm>
              <a:off x="449580" y="1230575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Rectangle 5837">
              <a:extLst>
                <a:ext uri="{FF2B5EF4-FFF2-40B4-BE49-F238E27FC236}">
                  <a16:creationId xmlns="" xmlns:a16="http://schemas.microsoft.com/office/drawing/2014/main" id="{0B69E7C9-7FD6-404F-A8C6-6BEAE0C985AC}"/>
                </a:ext>
              </a:extLst>
            </p:cNvPr>
            <p:cNvSpPr/>
            <p:nvPr/>
          </p:nvSpPr>
          <p:spPr>
            <a:xfrm>
              <a:off x="449580" y="1376878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6" name="Rectangle 5839">
              <a:extLst>
                <a:ext uri="{FF2B5EF4-FFF2-40B4-BE49-F238E27FC236}">
                  <a16:creationId xmlns="" xmlns:a16="http://schemas.microsoft.com/office/drawing/2014/main" id="{7BB905CA-F06B-4C90-9E9F-DBBDA03014A7}"/>
                </a:ext>
              </a:extLst>
            </p:cNvPr>
            <p:cNvSpPr/>
            <p:nvPr/>
          </p:nvSpPr>
          <p:spPr>
            <a:xfrm>
              <a:off x="449580" y="1523183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7" name="Rectangle 5841">
              <a:extLst>
                <a:ext uri="{FF2B5EF4-FFF2-40B4-BE49-F238E27FC236}">
                  <a16:creationId xmlns="" xmlns:a16="http://schemas.microsoft.com/office/drawing/2014/main" id="{D13A1BF0-3ED1-4912-9E08-E846429D3E77}"/>
                </a:ext>
              </a:extLst>
            </p:cNvPr>
            <p:cNvSpPr/>
            <p:nvPr/>
          </p:nvSpPr>
          <p:spPr>
            <a:xfrm>
              <a:off x="449580" y="1667963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8" name="Rectangle 5843">
              <a:extLst>
                <a:ext uri="{FF2B5EF4-FFF2-40B4-BE49-F238E27FC236}">
                  <a16:creationId xmlns="" xmlns:a16="http://schemas.microsoft.com/office/drawing/2014/main" id="{7B0BA93F-981A-4156-A8A1-D92BB7C0C689}"/>
                </a:ext>
              </a:extLst>
            </p:cNvPr>
            <p:cNvSpPr/>
            <p:nvPr/>
          </p:nvSpPr>
          <p:spPr>
            <a:xfrm>
              <a:off x="449580" y="1814266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9" name="Rectangle 5845">
              <a:extLst>
                <a:ext uri="{FF2B5EF4-FFF2-40B4-BE49-F238E27FC236}">
                  <a16:creationId xmlns="" xmlns:a16="http://schemas.microsoft.com/office/drawing/2014/main" id="{405DB329-E6C2-47BB-A202-57416A4E6D66}"/>
                </a:ext>
              </a:extLst>
            </p:cNvPr>
            <p:cNvSpPr/>
            <p:nvPr/>
          </p:nvSpPr>
          <p:spPr>
            <a:xfrm>
              <a:off x="449580" y="1960571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" name="Rectangle 5847">
              <a:extLst>
                <a:ext uri="{FF2B5EF4-FFF2-40B4-BE49-F238E27FC236}">
                  <a16:creationId xmlns="" xmlns:a16="http://schemas.microsoft.com/office/drawing/2014/main" id="{BB41E190-304B-42EF-B07F-D912647553F1}"/>
                </a:ext>
              </a:extLst>
            </p:cNvPr>
            <p:cNvSpPr/>
            <p:nvPr/>
          </p:nvSpPr>
          <p:spPr>
            <a:xfrm>
              <a:off x="449580" y="2106875"/>
              <a:ext cx="42059" cy="1862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12775" marR="283210" indent="4508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2156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997</TotalTime>
  <Words>2002</Words>
  <Application>Microsoft Office PowerPoint</Application>
  <PresentationFormat>Экран (4:3)</PresentationFormat>
  <Paragraphs>315</Paragraphs>
  <Slides>40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Arial</vt:lpstr>
      <vt:lpstr>Calibri</vt:lpstr>
      <vt:lpstr>Cambria</vt:lpstr>
      <vt:lpstr>Franklin Gothic Book</vt:lpstr>
      <vt:lpstr>Perpetua</vt:lpstr>
      <vt:lpstr>Tahoma</vt:lpstr>
      <vt:lpstr>Times New Roman</vt:lpstr>
      <vt:lpstr>Wingdings 2</vt:lpstr>
      <vt:lpstr>Справедливость</vt:lpstr>
      <vt:lpstr>Презентация PowerPoint</vt:lpstr>
      <vt:lpstr>Презентация PowerPoint</vt:lpstr>
      <vt:lpstr>1е понимание: команда – это особый вид малой группы </vt:lpstr>
      <vt:lpstr>2е понимание: команда – высший уровень развития группы</vt:lpstr>
      <vt:lpstr>Характеристика функциональных обязанностей команд </vt:lpstr>
      <vt:lpstr>Определение команды  (по С.Танненбауму и др.)</vt:lpstr>
      <vt:lpstr>Презентация PowerPoint</vt:lpstr>
      <vt:lpstr>Основные характеристики команды:</vt:lpstr>
      <vt:lpstr>Психотипы (интеллектуальные роли) в модели Кейрси </vt:lpstr>
      <vt:lpstr>Командные роли в модели Р.М. Белбина </vt:lpstr>
      <vt:lpstr>Как возникают слабые команды</vt:lpstr>
      <vt:lpstr>Техника «Живой Дом» Н. Кедровой (Модификация Е. Тарариной)</vt:lpstr>
      <vt:lpstr>Возможные интерпретации:</vt:lpstr>
      <vt:lpstr>Презентация PowerPoint</vt:lpstr>
      <vt:lpstr>Подходы к формированию команд</vt:lpstr>
      <vt:lpstr>Технологии командообразования (Жуков Ю.М.)</vt:lpstr>
      <vt:lpstr>Этапы командообразования</vt:lpstr>
      <vt:lpstr>Адаптация</vt:lpstr>
      <vt:lpstr>Критерии успешной адаптации</vt:lpstr>
      <vt:lpstr>Роль и задачи руководства</vt:lpstr>
      <vt:lpstr>Техники работы с группой</vt:lpstr>
      <vt:lpstr>Группирование и кооперация</vt:lpstr>
      <vt:lpstr>Критерии успешного прохождения стадии кооперации:</vt:lpstr>
      <vt:lpstr>Роль и задачи руководства</vt:lpstr>
      <vt:lpstr>Техники работы с группой</vt:lpstr>
      <vt:lpstr>Нормирование деятельности</vt:lpstr>
      <vt:lpstr>Критерии успешности прохождения стадии нормирования</vt:lpstr>
      <vt:lpstr>Роль и задачи руководства</vt:lpstr>
      <vt:lpstr>Техники работы с группой</vt:lpstr>
      <vt:lpstr>Функционирование</vt:lpstr>
      <vt:lpstr>Критерии успешного прохождения стадии  функционирования</vt:lpstr>
      <vt:lpstr>Роль и задачи руководства</vt:lpstr>
      <vt:lpstr>Техники работы с группой</vt:lpstr>
      <vt:lpstr>Сейчас персонал делает так</vt:lpstr>
      <vt:lpstr>Будет делать так</vt:lpstr>
      <vt:lpstr>Время специалистов-одиночек прошло</vt:lpstr>
      <vt:lpstr>Настало время команд специалистов</vt:lpstr>
      <vt:lpstr>Каждый из них знает своё дело</vt:lpstr>
      <vt:lpstr>Вместе они могут больше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Объединение в команду</dc:title>
  <dc:creator>liliya</dc:creator>
  <cp:lastModifiedBy>Елена Плосконосова</cp:lastModifiedBy>
  <cp:revision>61</cp:revision>
  <dcterms:created xsi:type="dcterms:W3CDTF">2010-08-01T18:58:47Z</dcterms:created>
  <dcterms:modified xsi:type="dcterms:W3CDTF">2021-05-13T03:54:46Z</dcterms:modified>
</cp:coreProperties>
</file>