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handoutMasterIdLst>
    <p:handoutMasterId r:id="rId9"/>
  </p:handoutMasterIdLst>
  <p:sldIdLst>
    <p:sldId id="275" r:id="rId3"/>
    <p:sldId id="270" r:id="rId4"/>
    <p:sldId id="271" r:id="rId5"/>
    <p:sldId id="289" r:id="rId6"/>
    <p:sldId id="290" r:id="rId7"/>
    <p:sldId id="291" r:id="rId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105D-C5E0-4320-8E6B-5F6DE15AC33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1F61-B596-4EB0-9AF5-CFDB99662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7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49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38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323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56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46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55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39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76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09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30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5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13520" y="0"/>
            <a:ext cx="5378760" cy="361080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" name="Рисунок 7"/>
          <p:cNvPicPr/>
          <p:nvPr/>
        </p:nvPicPr>
        <p:blipFill>
          <a:blip r:embed="rId15"/>
          <a:stretch/>
        </p:blipFill>
        <p:spPr>
          <a:xfrm>
            <a:off x="11214000" y="153000"/>
            <a:ext cx="684360" cy="792000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11349360" y="6428160"/>
            <a:ext cx="54900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r" defTabSz="914400">
              <a:spcBef>
                <a:spcPts val="1800"/>
              </a:spcBef>
            </a:pPr>
            <a:fld id="{52F6792B-2B61-4B05-AF92-170D3B640DFB}" type="slidenum">
              <a:rPr lang="ru-RU" sz="1400" spc="-1">
                <a:solidFill>
                  <a:srgbClr val="595959"/>
                </a:solidFill>
                <a:latin typeface="Circe"/>
              </a:rPr>
              <a:pPr algn="r" defTabSz="914400">
                <a:spcBef>
                  <a:spcPts val="1800"/>
                </a:spcBef>
              </a:pPr>
              <a:t>‹#›</a:t>
            </a:fld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98491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82" y="1901537"/>
            <a:ext cx="9169732" cy="237951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Развитие командного управленческого потенциала как условие стратегического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лидерства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509" y="4904508"/>
            <a:ext cx="6411191" cy="174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Коцарь</a:t>
            </a:r>
            <a:r>
              <a:rPr lang="ru-RU" sz="2400" dirty="0"/>
              <a:t> Юрий Анатольевич, </a:t>
            </a:r>
            <a:r>
              <a:rPr lang="ru-RU" sz="1900" dirty="0" smtClean="0"/>
              <a:t>к</a:t>
            </a:r>
            <a:r>
              <a:rPr lang="en-US" sz="1900" dirty="0" smtClean="0"/>
              <a:t>.</a:t>
            </a:r>
            <a:r>
              <a:rPr lang="ru-RU" sz="1900" dirty="0" smtClean="0"/>
              <a:t>п</a:t>
            </a:r>
            <a:r>
              <a:rPr lang="en-US" sz="1900" dirty="0" smtClean="0"/>
              <a:t>.</a:t>
            </a:r>
            <a:r>
              <a:rPr lang="ru-RU" sz="1900" dirty="0" smtClean="0"/>
              <a:t>н</a:t>
            </a:r>
            <a:r>
              <a:rPr lang="en-US" sz="1900" dirty="0" smtClean="0"/>
              <a:t>., </a:t>
            </a:r>
            <a:r>
              <a:rPr lang="ru-RU" sz="1900" dirty="0" smtClean="0"/>
              <a:t>доцент</a:t>
            </a:r>
            <a:r>
              <a:rPr lang="en-US" sz="1900" dirty="0" smtClean="0"/>
              <a:t>,</a:t>
            </a:r>
            <a:endParaRPr lang="ru-RU" sz="1900" dirty="0" smtClean="0"/>
          </a:p>
          <a:p>
            <a:pPr marL="0" indent="0">
              <a:buNone/>
            </a:pPr>
            <a:r>
              <a:rPr lang="ru-RU" dirty="0" smtClean="0"/>
              <a:t>зав</a:t>
            </a:r>
            <a:r>
              <a:rPr lang="ru-RU" dirty="0"/>
              <a:t>. кафедрой </a:t>
            </a:r>
            <a:r>
              <a:rPr lang="ru-RU" dirty="0" err="1"/>
              <a:t>УЭиПРО</a:t>
            </a:r>
            <a:r>
              <a:rPr lang="ru-RU" dirty="0"/>
              <a:t>, директор </a:t>
            </a:r>
            <a:r>
              <a:rPr lang="ru-RU" dirty="0" smtClean="0"/>
              <a:t>Центра </a:t>
            </a:r>
            <a:r>
              <a:rPr lang="ru-RU" dirty="0"/>
              <a:t>развития кадрового потенциала руководителей образовательных организаций и стратегических </a:t>
            </a:r>
            <a:r>
              <a:rPr lang="ru-RU" dirty="0" smtClean="0"/>
              <a:t>инициатив </a:t>
            </a:r>
            <a:r>
              <a:rPr lang="ru-RU" dirty="0" err="1" smtClean="0"/>
              <a:t>КРИПКиПРО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5" y="256645"/>
            <a:ext cx="1557914" cy="12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75564" y="514914"/>
            <a:ext cx="67229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dirty="0">
                <a:solidFill>
                  <a:srgbClr val="0070C0"/>
                </a:solidFill>
              </a:rPr>
              <a:t>НАЦИОНАЛЬНЫЙ ПРОЕКТ</a:t>
            </a:r>
          </a:p>
          <a:p>
            <a:r>
              <a:rPr lang="ru-RU" altLang="ru-RU" sz="6000" dirty="0" smtClean="0">
                <a:solidFill>
                  <a:srgbClr val="002060"/>
                </a:solidFill>
              </a:rPr>
              <a:t>ОБРАЗОВАНИЕ</a:t>
            </a:r>
            <a:r>
              <a:rPr lang="ru-RU" altLang="ru-RU" sz="4000" dirty="0" smtClean="0">
                <a:solidFill>
                  <a:srgbClr val="002060"/>
                </a:solidFill>
              </a:rPr>
              <a:t/>
            </a:r>
            <a:br>
              <a:rPr lang="ru-RU" altLang="ru-RU" sz="4000" dirty="0" smtClean="0">
                <a:solidFill>
                  <a:srgbClr val="002060"/>
                </a:solidFill>
              </a:rPr>
            </a:br>
            <a:endParaRPr lang="ru-RU" alt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265272" y="2245954"/>
            <a:ext cx="55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</a:rPr>
              <a:t>СРОКИ РЕАЛИЗАЦИИ: </a:t>
            </a:r>
            <a:r>
              <a:rPr lang="ru-RU" altLang="ru-RU" sz="2000" dirty="0">
                <a:solidFill>
                  <a:srgbClr val="0070C0"/>
                </a:solidFill>
              </a:rPr>
              <a:t>01.01.2019 – 31.12.2024 </a:t>
            </a:r>
          </a:p>
        </p:txBody>
      </p:sp>
      <p:sp>
        <p:nvSpPr>
          <p:cNvPr id="6" name="TextBox 13"/>
          <p:cNvSpPr txBox="1">
            <a:spLocks noGrp="1" noChangeArrowheads="1"/>
          </p:cNvSpPr>
          <p:nvPr>
            <p:ph idx="1"/>
          </p:nvPr>
        </p:nvSpPr>
        <p:spPr bwMode="auto">
          <a:xfrm>
            <a:off x="852257" y="2877302"/>
            <a:ext cx="8596668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2060"/>
                </a:solidFill>
              </a:rPr>
              <a:t>ЦЕЛЬ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alt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endParaRPr lang="ru-RU" altLang="ru-RU" sz="2000" dirty="0">
              <a:solidFill>
                <a:srgbClr val="0070C0"/>
              </a:solidFill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924993" y="3595107"/>
            <a:ext cx="95326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Обеспечение глобальной конкурентоспособности российского образования, вхождения Российской Федерации в число 10 ведущих стран мира по качеству общего образования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6" y="458328"/>
            <a:ext cx="1745740" cy="1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5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52" y="713508"/>
            <a:ext cx="8560184" cy="17803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Средневзвешенный результат Российской Федерации в группе международных исследований качества общего образования,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средневзвешенное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место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Российской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Федерации (не ниже)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818" y="2286000"/>
            <a:ext cx="6806046" cy="44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618" y="1084523"/>
            <a:ext cx="107545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1"/>
                </a:solidFill>
                <a:latin typeface="Calibri-Bold"/>
              </a:rPr>
              <a:t>Направления </a:t>
            </a:r>
            <a:r>
              <a:rPr lang="ru-RU" sz="2200" b="1" dirty="0" smtClean="0">
                <a:solidFill>
                  <a:srgbClr val="0070C1"/>
                </a:solidFill>
                <a:latin typeface="Calibri-Bold"/>
              </a:rPr>
              <a:t>оценки</a:t>
            </a:r>
          </a:p>
          <a:p>
            <a:endParaRPr lang="ru-RU" sz="2200" b="1" dirty="0">
              <a:solidFill>
                <a:srgbClr val="0070C1"/>
              </a:solidFill>
              <a:latin typeface="Calibri-Bold"/>
            </a:endParaRPr>
          </a:p>
          <a:p>
            <a:r>
              <a:rPr lang="ru-RU" sz="2000" b="1" dirty="0">
                <a:solidFill>
                  <a:srgbClr val="0070C1"/>
                </a:solidFill>
                <a:latin typeface="Calibri-Bold"/>
              </a:rPr>
              <a:t>«Механизмы управления качеством образовательных результатов»: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«Система оценки качества подготовки обучающихся»;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«Система работы со школами с низкими результатами обучения и/или школами,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функционирующими в неблагоприятных социальных условиях»;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«Система выявления, поддержки и развития способностей и талантов у детей и молодёжи»;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«Система работы по самоопределению и профессиональной ориентации обучающихся».</a:t>
            </a:r>
          </a:p>
          <a:p>
            <a:r>
              <a:rPr lang="ru-RU" sz="2000" b="1" dirty="0">
                <a:solidFill>
                  <a:srgbClr val="0070C1"/>
                </a:solidFill>
                <a:latin typeface="Calibri-Bold"/>
              </a:rPr>
              <a:t>«Механизмы управления качеством образовательной деятельности»: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«Система мониторинга эффективности руководителей всех образовательных организаций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региона»;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«Система мониторинга качества дополнительного профессионального образования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педагогических работников»;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</a:rPr>
              <a:t>«</a:t>
            </a:r>
            <a:r>
              <a:rPr lang="ru-RU" sz="2000" dirty="0">
                <a:latin typeface="Calibri" panose="020F0502020204030204" pitchFamily="34" charset="0"/>
              </a:rPr>
              <a:t>Система организации воспитания и социализации обучающихся</a:t>
            </a:r>
            <a:r>
              <a:rPr lang="ru-RU" sz="2000" dirty="0" smtClean="0">
                <a:latin typeface="Calibri" panose="020F0502020204030204" pitchFamily="34" charset="0"/>
              </a:rPr>
              <a:t>»</a:t>
            </a:r>
            <a:r>
              <a:rPr lang="en-US" sz="2000" dirty="0" smtClean="0">
                <a:latin typeface="Calibri" panose="020F0502020204030204" pitchFamily="34" charset="0"/>
              </a:rPr>
              <a:t>;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</a:rPr>
              <a:t>«Система мониторинга качества дошкольного образования»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08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16" y="686954"/>
            <a:ext cx="10972440" cy="609398"/>
          </a:xfrm>
        </p:spPr>
        <p:txBody>
          <a:bodyPr/>
          <a:lstStyle/>
          <a:p>
            <a:pPr algn="ctr"/>
            <a:r>
              <a:rPr lang="ru-RU" dirty="0" smtClean="0"/>
              <a:t>Управленческий цикл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6" y="1296352"/>
            <a:ext cx="9687911" cy="5561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3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4" y="1181705"/>
            <a:ext cx="9414163" cy="5385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4956" y="373025"/>
            <a:ext cx="1004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развития командного управленческого потенциала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458107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197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Calibri-Bold</vt:lpstr>
      <vt:lpstr>Circe</vt:lpstr>
      <vt:lpstr>DejaVu Sans</vt:lpstr>
      <vt:lpstr>Symbol</vt:lpstr>
      <vt:lpstr>Times New Roman</vt:lpstr>
      <vt:lpstr>Trebuchet MS</vt:lpstr>
      <vt:lpstr>Wingdings</vt:lpstr>
      <vt:lpstr>Wingdings 3</vt:lpstr>
      <vt:lpstr>Грань</vt:lpstr>
      <vt:lpstr>Office Theme</vt:lpstr>
      <vt:lpstr>Развитие командного управленческого потенциала как условие стратегического лидерства</vt:lpstr>
      <vt:lpstr>НАЦИОНАЛЬНЫЙ ПРОЕКТ ОБРАЗОВАНИЕ </vt:lpstr>
      <vt:lpstr>Средневзвешенный результат Российской Федерации в группе международных исследований качества общего образования, средневзвешенное место  Российской Федерации (не ниже) </vt:lpstr>
      <vt:lpstr>Презентация PowerPoint</vt:lpstr>
      <vt:lpstr>Управленческий цикл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Плосконосова</cp:lastModifiedBy>
  <cp:revision>44</cp:revision>
  <cp:lastPrinted>2021-05-13T03:50:01Z</cp:lastPrinted>
  <dcterms:created xsi:type="dcterms:W3CDTF">2020-09-04T04:43:34Z</dcterms:created>
  <dcterms:modified xsi:type="dcterms:W3CDTF">2021-05-13T03:51:09Z</dcterms:modified>
</cp:coreProperties>
</file>