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9" r:id="rId1"/>
  </p:sldMasterIdLst>
  <p:sldIdLst>
    <p:sldId id="256" r:id="rId2"/>
    <p:sldId id="257" r:id="rId3"/>
    <p:sldId id="258" r:id="rId4"/>
    <p:sldId id="287" r:id="rId5"/>
    <p:sldId id="285" r:id="rId6"/>
    <p:sldId id="290" r:id="rId7"/>
    <p:sldId id="280" r:id="rId8"/>
    <p:sldId id="281" r:id="rId9"/>
    <p:sldId id="283" r:id="rId10"/>
    <p:sldId id="282" r:id="rId11"/>
    <p:sldId id="284" r:id="rId12"/>
    <p:sldId id="296" r:id="rId13"/>
    <p:sldId id="260" r:id="rId14"/>
    <p:sldId id="262" r:id="rId15"/>
    <p:sldId id="261" r:id="rId16"/>
    <p:sldId id="266" r:id="rId17"/>
    <p:sldId id="267" r:id="rId18"/>
    <p:sldId id="270" r:id="rId19"/>
    <p:sldId id="271" r:id="rId20"/>
    <p:sldId id="268" r:id="rId21"/>
    <p:sldId id="272" r:id="rId22"/>
    <p:sldId id="297" r:id="rId23"/>
    <p:sldId id="273" r:id="rId24"/>
    <p:sldId id="274" r:id="rId25"/>
    <p:sldId id="275" r:id="rId26"/>
    <p:sldId id="276" r:id="rId27"/>
    <p:sldId id="269" r:id="rId28"/>
    <p:sldId id="277" r:id="rId29"/>
    <p:sldId id="278" r:id="rId30"/>
    <p:sldId id="279" r:id="rId31"/>
    <p:sldId id="295" r:id="rId32"/>
    <p:sldId id="293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6254-AD43-4FB4-8C73-293275E1C973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2F8A3C3-C943-42F8-B5DF-782631D48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413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6254-AD43-4FB4-8C73-293275E1C973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2F8A3C3-C943-42F8-B5DF-782631D48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977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6254-AD43-4FB4-8C73-293275E1C973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2F8A3C3-C943-42F8-B5DF-782631D4875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34833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6254-AD43-4FB4-8C73-293275E1C973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2F8A3C3-C943-42F8-B5DF-782631D48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180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6254-AD43-4FB4-8C73-293275E1C973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2F8A3C3-C943-42F8-B5DF-782631D4875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87322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6254-AD43-4FB4-8C73-293275E1C973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2F8A3C3-C943-42F8-B5DF-782631D48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023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6254-AD43-4FB4-8C73-293275E1C973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8A3C3-C943-42F8-B5DF-782631D48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2502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6254-AD43-4FB4-8C73-293275E1C973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8A3C3-C943-42F8-B5DF-782631D48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69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6254-AD43-4FB4-8C73-293275E1C973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8A3C3-C943-42F8-B5DF-782631D48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654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6254-AD43-4FB4-8C73-293275E1C973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2F8A3C3-C943-42F8-B5DF-782631D48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9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6254-AD43-4FB4-8C73-293275E1C973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2F8A3C3-C943-42F8-B5DF-782631D48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406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6254-AD43-4FB4-8C73-293275E1C973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2F8A3C3-C943-42F8-B5DF-782631D48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763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6254-AD43-4FB4-8C73-293275E1C973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8A3C3-C943-42F8-B5DF-782631D48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816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6254-AD43-4FB4-8C73-293275E1C973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8A3C3-C943-42F8-B5DF-782631D48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961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6254-AD43-4FB4-8C73-293275E1C973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8A3C3-C943-42F8-B5DF-782631D48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766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6254-AD43-4FB4-8C73-293275E1C973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2F8A3C3-C943-42F8-B5DF-782631D48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154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796254-AD43-4FB4-8C73-293275E1C973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2F8A3C3-C943-42F8-B5DF-782631D487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124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fis-dpo@mail.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SvpZGiviQ2k" TargetMode="Externa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IqT7GH9FH1w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SENCUxIJJYc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e.mail.ru/compose/?mailto=mailto:zakaz_uko@bk.ru" TargetMode="Externa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ipk.kuz-edu.ru/index.php/13-sobytiya-glavnaya/1130-i-vserossijskaya-nauchno-prakticheskaya-konferentsiya-effektivnye-praktiki-realizatsii-kontseptsij-prepodavaniya-uchebnykh-predmetov-fizicheskaya-kul-tura-i-osnovy-bezopasnosti-zhiznedeyatel-nosti" TargetMode="Externa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hyperlink" Target="https://do.kuz-edu.ru/mod/folder/view.php?id=26716" TargetMode="Externa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67C16BD-5EE9-40D8-A278-05BE317303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1009" y="422032"/>
            <a:ext cx="10463603" cy="234930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+mn-lt"/>
              </a:rPr>
              <a:t>ТЕХНОЛОГИИ ДОСТИЖЕНИЯ ОБРАЗОВАТЕЛЬНЫХ РЕЗУЛЬТАТОВПО ПРЕДМЕТУ «ОБЖ»</a:t>
            </a:r>
            <a:br>
              <a:rPr lang="ru-RU" sz="3200" b="1" dirty="0">
                <a:latin typeface="+mn-lt"/>
              </a:rPr>
            </a:br>
            <a:r>
              <a:rPr lang="ru-RU" sz="3200" b="1" dirty="0">
                <a:latin typeface="+mn-lt"/>
              </a:rPr>
              <a:t> С ИСПОЛЬЗОВАНИЕ СОВРЕМЕННЫХ СРЕДСТВ ОБУЧЕНИЯ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5CA9C14-4C33-4A9A-9E03-03F316D906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1422" y="3905182"/>
            <a:ext cx="8915399" cy="1918843"/>
          </a:xfrm>
        </p:spPr>
        <p:txBody>
          <a:bodyPr>
            <a:normAutofit lnSpcReduction="10000"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Наталья Васильевна,</a:t>
            </a:r>
          </a:p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методист курирующий учителей ОБЖ</a:t>
            </a:r>
          </a:p>
          <a:p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fis-dpo@mail.ru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8 913 439 2393</a:t>
            </a:r>
            <a:endParaRPr lang="en-US" sz="2400" b="1" dirty="0">
              <a:solidFill>
                <a:schemeClr val="tx1"/>
              </a:solidFill>
            </a:endParaRPr>
          </a:p>
          <a:p>
            <a:endParaRPr lang="en-US" sz="2400" b="1" dirty="0">
              <a:solidFill>
                <a:schemeClr val="tx1"/>
              </a:solidFill>
            </a:endParaRPr>
          </a:p>
          <a:p>
            <a:endParaRPr lang="en-US" sz="2400" b="1" dirty="0">
              <a:solidFill>
                <a:schemeClr val="tx1"/>
              </a:solidFill>
            </a:endParaRPr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40972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BA222E6-4818-429B-B9F2-5CF3F129B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94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4D31684-B49F-4DAE-A129-E3F356714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50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059" y="624110"/>
            <a:ext cx="10160554" cy="128089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Список учебников вошедших в новый ФПУ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7642149"/>
              </p:ext>
            </p:extLst>
          </p:nvPr>
        </p:nvGraphicFramePr>
        <p:xfrm>
          <a:off x="473727" y="1496528"/>
          <a:ext cx="11479574" cy="4841127"/>
        </p:xfrm>
        <a:graphic>
          <a:graphicData uri="http://schemas.openxmlformats.org/drawingml/2006/table">
            <a:tbl>
              <a:tblPr firstRow="1" firstCol="1" bandRow="1"/>
              <a:tblGrid>
                <a:gridCol w="936733"/>
                <a:gridCol w="378826"/>
                <a:gridCol w="3331372"/>
                <a:gridCol w="4715809"/>
                <a:gridCol w="2116834"/>
              </a:tblGrid>
              <a:tr h="1612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Предмет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Авторы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учебника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Издательство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НОВЫЕ УЧЕБНИКИ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4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ОБЖ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5,6,7,8,9 классы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Хренников Б.О, Гололобов Н.В., Льняная Л.И., Маслов М.В./ под. ред. Егорова С.Н.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Просвещение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224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ОБЖ</a:t>
                      </a: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 классы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Рудаков Д.П. и другие; под науч. ред. Шойгу Ю.С.,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(в 2 частях)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Просвещение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8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ПРОДОЛЖАЕМ ИСПОЛЬЗОВАТЬ ИЗ СТАРОГО ФПУ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6448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ОБЖ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5,6,7,8,9 классы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Виноградова Н.Ф., Смирнов Д.В., Сидоренко Л.В. и др.,2016год, 2020 год. Линия УМК Корпорация «Российский учебник»/ Линия УМК издательства «Просвещение»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Просвещение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224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ОБЖ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10, 11 классы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Ким С. В., Горский В.А.,2020 год.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Линия УМК Корпорация «Российский учебник»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Просвещение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25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НОВЫЕ ИЗДАТЕЛЬСТВО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224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ОБЖ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8,9,10,11 классы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Аюбов Э.Н., Прищепов Д.З., Муркова и др.,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Линия УМК издательства «Русское слово-учебник»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Русское слово-учебник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</a:tr>
              <a:tr h="1725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ЗАКАНЧИВАЕМ ИСПОЛЬЗОВАНИЕ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6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ОБЖ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5,6,7,8,9,10,11 классы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Смирнов А.Т., Хренников Б.О./Под ред. Смирнова А. Т., 2014 год.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Линия УМК издательства «Просвещение»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Просвещение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</a:tr>
              <a:tr h="4836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ОБЖ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7,8,9 классы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Вангородский С.Н.,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Кузнецов М.И., Латчук В.Н. и др.,2018 год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Линия УМК Корпорация «Российский учебник»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Российский учебник</a:t>
                      </a: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</a:tr>
              <a:tr h="4836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ОБЖ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6,10,11 классы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Маслов А.Г., Марков В.В.,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Латчук В. Н. и др.,2018 год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Линия УМК Корпорация «Российский учебник»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Российский учебник</a:t>
                      </a: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</a:tr>
              <a:tr h="4836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ОБЖ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 классы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Поляков В.В., Кузнецов М.И., Марков В.В. и др.,2018 год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УМК Корпорация «Российский учебник»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Российский учебник</a:t>
                      </a:r>
                    </a:p>
                  </a:txBody>
                  <a:tcPr marL="60452" marR="604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013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67AF05-1D48-402E-9571-0B5F822FE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3305" y="516835"/>
            <a:ext cx="9636054" cy="1907472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Roboto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Новая линия учебников ОБЖ под редакцией доктора юридических наук Сергея Николаевича Егорова</a:t>
            </a:r>
            <a:r>
              <a:rPr lang="ru-RU" sz="2800" dirty="0">
                <a:solidFill>
                  <a:schemeClr val="tx1"/>
                </a:solidFill>
                <a:latin typeface="Roboto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/>
            </a:r>
            <a:br>
              <a:rPr lang="ru-RU" sz="2800" dirty="0">
                <a:solidFill>
                  <a:schemeClr val="tx1"/>
                </a:solidFill>
                <a:latin typeface="Roboto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</a:br>
            <a:r>
              <a:rPr lang="ru-RU" sz="2800" dirty="0">
                <a:solidFill>
                  <a:schemeClr val="tx1"/>
                </a:solidFill>
                <a:latin typeface="Roboto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5-9 классы</a:t>
            </a:r>
            <a:r>
              <a:rPr lang="ru-RU" sz="2800" dirty="0">
                <a:solidFill>
                  <a:schemeClr val="tx1"/>
                </a:solidFill>
                <a:latin typeface="Roboto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Roboto"/>
              </a:rPr>
            </a:br>
            <a:r>
              <a:rPr lang="ru-RU" sz="2000" dirty="0">
                <a:solidFill>
                  <a:schemeClr val="tx1"/>
                </a:solidFill>
                <a:latin typeface="Roboto"/>
              </a:rPr>
              <a:t>соавторы: Хренников Б.О., Гололобов Н.В</a:t>
            </a:r>
            <a:r>
              <a:rPr lang="ru-RU" sz="2000" dirty="0" smtClean="0">
                <a:solidFill>
                  <a:schemeClr val="tx1"/>
                </a:solidFill>
                <a:latin typeface="Roboto"/>
              </a:rPr>
              <a:t>., Льняная </a:t>
            </a:r>
            <a:r>
              <a:rPr lang="ru-RU" sz="2000" dirty="0">
                <a:solidFill>
                  <a:schemeClr val="tx1"/>
                </a:solidFill>
                <a:latin typeface="Roboto"/>
              </a:rPr>
              <a:t>Л.И., Маслов М.В.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F758FEE-6478-4413-9718-5EBCF0301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50504" y="2594113"/>
            <a:ext cx="9178853" cy="1657268"/>
          </a:xfrm>
        </p:spPr>
        <p:txBody>
          <a:bodyPr/>
          <a:lstStyle/>
          <a:p>
            <a:endParaRPr lang="ru-RU" dirty="0"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r>
              <a:rPr lang="ru-RU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Ссылка на вебинар</a:t>
            </a:r>
          </a:p>
          <a:p>
            <a:r>
              <a:rPr lang="en-US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https://www.youtube.com/watch?v=SvpZGiviQ2k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22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D8A304D-4DF2-4EBF-B398-ADC59EE01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318052"/>
            <a:ext cx="9904411" cy="2305878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Новый учебно-методический комплект «Основы безопасности жизнедеятельности. 8-9 классы» </a:t>
            </a:r>
            <a:r>
              <a:rPr lang="ru-RU" sz="3600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/>
            </a:r>
            <a:br>
              <a:rPr lang="ru-RU" sz="3600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</a:br>
            <a:r>
              <a:rPr lang="ru-RU" sz="3600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Под научной редакцией Ю.С. Шойгу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21175DA-3800-4BAD-9343-C93590337F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>
                <a:solidFill>
                  <a:schemeClr val="tx1"/>
                </a:solidFill>
              </a:rPr>
              <a:t>Ссылка на вебинар «Культура безопасности и современные подростки»</a:t>
            </a:r>
          </a:p>
          <a:p>
            <a:r>
              <a:rPr lang="en-US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https://www.youtube.com/watch?v=IqT7GH9FH1w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875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8F10CBC-D923-4EAC-B4F9-B8AEBFE0A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8861" y="298174"/>
            <a:ext cx="9059585" cy="31308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/>
            </a:r>
            <a:br>
              <a:rPr lang="ru-RU" b="1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</a:br>
            <a:r>
              <a:rPr lang="ru-RU" b="1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/>
            </a:r>
            <a:br>
              <a:rPr lang="ru-RU" b="1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</a:br>
            <a:r>
              <a:rPr lang="ru-RU" b="1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/>
            </a:r>
            <a:br>
              <a:rPr lang="ru-RU" b="1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</a:br>
            <a:r>
              <a:rPr lang="ru-RU" sz="3600" b="1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Особенности преподавания первой помощи на уроках ОБЖ</a:t>
            </a:r>
            <a:r>
              <a:rPr lang="ru-RU" sz="3600" b="1" dirty="0">
                <a:solidFill>
                  <a:schemeClr val="tx1"/>
                </a:solidFill>
              </a:rPr>
              <a:t/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/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sz="3100" dirty="0">
                <a:solidFill>
                  <a:schemeClr val="tx1"/>
                </a:solidFill>
              </a:rPr>
              <a:t>Дежурный Леонид Игоревич</a:t>
            </a:r>
            <a:r>
              <a:rPr lang="ru-RU" b="1" dirty="0">
                <a:solidFill>
                  <a:schemeClr val="tx1"/>
                </a:solidFill>
              </a:rPr>
              <a:t/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2CB7922-161A-47A5-96A2-ED325BAD6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56183" y="3429000"/>
            <a:ext cx="9248428" cy="961529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Ссылка на вебинар</a:t>
            </a:r>
          </a:p>
          <a:p>
            <a:r>
              <a:rPr lang="en-US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https://www.youtube.com/watch?v=SENCUxIJJYc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245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6F30782-47BE-454D-A36B-73C01DFF81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78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FF0FD3F-5460-4AAB-823B-99A5165FA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52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EDEAE3-E000-4710-97B5-54B012F85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114" y="551543"/>
            <a:ext cx="10880497" cy="2177143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</a:rPr>
              <a:t>Кузбасский региональный институт повышения квалификации и переподготовки работников образования</a:t>
            </a:r>
            <a:b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</a:rPr>
            </a:b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</a:rPr>
              <a:t> является региональным координатором, ответственным за заказ учебной и художественной литературы непосредственно в издательствах через АИС «Заказ учебников Кемеровской области».</a:t>
            </a:r>
            <a:endParaRPr lang="ru-RU" sz="24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AA791DC-18F5-4EE8-B356-9C8A28F822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98170" y="3033486"/>
            <a:ext cx="9806441" cy="382451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По вопросам оформления заказов и заключения контрактов на литературу обращаться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Заказ учебников КО</a:t>
            </a:r>
            <a:b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8-913-072-73-49, </a:t>
            </a:r>
            <a:r>
              <a:rPr lang="ru-RU" u="sng" dirty="0">
                <a:solidFill>
                  <a:srgbClr val="005BD1"/>
                </a:solidFill>
                <a:latin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zakaz_uko@bk.ru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Почтовый и фактический адрес: 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650070, г. Кемерово, ул. Заузелкова, д.3, 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</a:rPr>
              <a:t>каб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. 303А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Режим работы: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пн.-чт. 09:00-17:00 обед 12:00-12:30;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     пт. 09:00-15:00</a:t>
            </a:r>
          </a:p>
          <a:p>
            <a:endParaRPr lang="ru-RU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endParaRPr lang="ru-RU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endParaRPr lang="ru-RU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endParaRPr lang="ru-RU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629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85C444-28FD-4E6D-A77D-41417E68F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743" y="653143"/>
            <a:ext cx="11190514" cy="120468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Сроки заказа литературы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 при гарантии её доставки  к 1 сентября 2021г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4E0B127-75FC-4385-800C-10AEC514B8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1486" y="2122713"/>
            <a:ext cx="11190514" cy="130628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400" u="sng" dirty="0">
                <a:solidFill>
                  <a:schemeClr val="tx1"/>
                </a:solidFill>
                <a:latin typeface="+mj-lt"/>
              </a:rPr>
              <a:t>Группа компаний «Просвещение» – продлен до 31 марта 2021 года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400" u="sng" dirty="0">
                <a:solidFill>
                  <a:schemeClr val="tx1"/>
                </a:solidFill>
                <a:latin typeface="+mj-lt"/>
              </a:rPr>
              <a:t>Издательство «Русское слово» – срок продлен до 25 мая </a:t>
            </a:r>
            <a:r>
              <a:rPr lang="ru-RU" sz="2400" u="sng">
                <a:solidFill>
                  <a:schemeClr val="tx1"/>
                </a:solidFill>
                <a:latin typeface="+mj-lt"/>
              </a:rPr>
              <a:t>2021 года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ru-RU" sz="2400" u="sng" dirty="0">
              <a:solidFill>
                <a:schemeClr val="tx1"/>
              </a:solidFill>
              <a:latin typeface="+mj-lt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  <a:latin typeface="+mj-lt"/>
              </a:rPr>
              <a:t>База АИС не закрывается, можно заказать литературу в любое время, но без гарантии доставки к началу учебного года!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  <a:latin typeface="+mj-lt"/>
              </a:rPr>
              <a:t>Если учебники приобретаются за счет родительских средств, необходим договор пожертвования.</a:t>
            </a:r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52402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1971A3E-31F2-421A-BF2B-0F1BBD60C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4036" y="347869"/>
            <a:ext cx="10779056" cy="5603109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Приказ Министерства просвещения Российской Федерации от 23.12.2020 г. № 766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 "О внесении изменений в федеральный перечень учебников, допущенных к использованию при реализации имеющих государственную аккредитацию образовательных программ начального общего, основного общего, среднего общего образования организациями, осуществляющими образовательную деятельность, утвержденный приказом Министерства просвещения Российской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Федерации 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от 20 мая 2020 г. №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254"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400" dirty="0"/>
              <a:t>Зарегистрирован 02.03.2021 г. № 62645</a:t>
            </a:r>
          </a:p>
          <a:p>
            <a:endParaRPr lang="ru-RU" sz="2400" dirty="0"/>
          </a:p>
          <a:p>
            <a:pPr>
              <a:spcBef>
                <a:spcPts val="0"/>
              </a:spcBef>
            </a:pPr>
            <a:r>
              <a:rPr lang="ru-RU" sz="2400" dirty="0"/>
              <a:t>Опубликовано на официальном интернет-портале правовой информации 02.03.2021 г.</a:t>
            </a:r>
          </a:p>
          <a:p>
            <a:endParaRPr lang="ru-RU" sz="2400" dirty="0"/>
          </a:p>
          <a:p>
            <a:pPr>
              <a:spcBef>
                <a:spcPts val="0"/>
              </a:spcBef>
            </a:pPr>
            <a:r>
              <a:rPr lang="ru-RU" sz="2400" b="1" dirty="0" smtClean="0"/>
              <a:t>Вступил </a:t>
            </a:r>
            <a:r>
              <a:rPr lang="ru-RU" sz="2400" b="1" dirty="0"/>
              <a:t>в силу с 13 марта 2021 г.</a:t>
            </a:r>
          </a:p>
        </p:txBody>
      </p:sp>
    </p:spTree>
    <p:extLst>
      <p:ext uri="{BB962C8B-B14F-4D97-AF65-F5344CB8AC3E}">
        <p14:creationId xmlns:p14="http://schemas.microsoft.com/office/powerpoint/2010/main" val="384623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88988D9-2D14-40E1-ACDE-B0CF6FCE3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409" y="1249076"/>
            <a:ext cx="9779182" cy="435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36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FBA3828-3979-457B-AB44-F5CB1F0FC2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90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058" y="815248"/>
            <a:ext cx="10160553" cy="716097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Ссылка на конференцию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44058" y="2633031"/>
            <a:ext cx="10160553" cy="3040656"/>
          </a:xfrm>
        </p:spPr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ipk.kuz-edu.ru/index.php/13-sobytiya-glavnaya/1130-i-vserossijskaya-nauchno-prakticheskaya-konferentsiya-effektivnye-praktiki-realizatsii-kontseptsij-prepodavaniya-uchebnykh-predmetov-fizicheskaya-kul-tura-i-osnovy-bezopasnosti-zhiznedeyatel-nosti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63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CA84215-477C-4116-B21F-8247DD9701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43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88BD188-E605-4647-9D3F-62F1684BF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17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4C2D11C-79BA-48AD-B622-AE041B3E03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78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7CBAE08-55A9-49CA-898E-52506B4AF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04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5DB4EB-C5C4-452D-87A1-5F5F6631F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9687" y="1351722"/>
            <a:ext cx="6192078" cy="1654485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Подготовка статьи: виды, требования к содержанию и оформлению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8526157-1988-4CF9-817B-8482D853AD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u="sng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</a:t>
            </a:r>
            <a:r>
              <a:rPr lang="ru-RU" sz="9600" u="sng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Ссылка на ресурс: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9600" u="sng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https://do.kuz-edu.ru/mod/folder/view.php?id=26716</a:t>
            </a:r>
            <a:r>
              <a:rPr lang="ru-RU" sz="9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C:\qr-code (11).gif">
            <a:hlinkClick r:id="rId2"/>
            <a:extLst>
              <a:ext uri="{FF2B5EF4-FFF2-40B4-BE49-F238E27FC236}">
                <a16:creationId xmlns:a16="http://schemas.microsoft.com/office/drawing/2014/main" xmlns="" id="{2C4FAF22-5E64-4096-A815-24C8059A4BC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164" y="1444107"/>
            <a:ext cx="1562100" cy="1562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856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596B6C4-23AD-4D77-A466-13F858178C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10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002D5B5-D043-42B3-91D2-75401202E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9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FD7DD51-1A79-4213-8480-0F3429FCF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30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1176ED9-A76B-4D5A-B4F6-E36D97970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24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4664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64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118" y="0"/>
            <a:ext cx="122691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64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9152" y="0"/>
            <a:ext cx="122911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85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75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6113D77-888F-40F8-B9A2-594D3EC9ED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74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3345EED-7BAB-471B-AA77-BB3C9C7ED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58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66FA94F-92AD-4FAF-A4E4-83A8886808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04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323</TotalTime>
  <Words>520</Words>
  <Application>Microsoft Office PowerPoint</Application>
  <PresentationFormat>Широкоэкранный</PresentationFormat>
  <Paragraphs>126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9" baseType="lpstr">
      <vt:lpstr>Arial</vt:lpstr>
      <vt:lpstr>Calibri</vt:lpstr>
      <vt:lpstr>Century Gothic</vt:lpstr>
      <vt:lpstr>Roboto</vt:lpstr>
      <vt:lpstr>Times New Roman</vt:lpstr>
      <vt:lpstr>Wingdings 3</vt:lpstr>
      <vt:lpstr>Легкий дым</vt:lpstr>
      <vt:lpstr>ТЕХНОЛОГИИ ДОСТИЖЕНИЯ ОБРАЗОВАТЕЛЬНЫХ РЕЗУЛЬТАТОВПО ПРЕДМЕТУ «ОБЖ»  С ИСПОЛЬЗОВАНИЕ СОВРЕМЕННЫХ СРЕДСТВ ОБУЧЕНИЯ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учебников вошедших в новый ФПУ </vt:lpstr>
      <vt:lpstr>Новая линия учебников ОБЖ под редакцией доктора юридических наук Сергея Николаевича Егорова 5-9 классы соавторы: Хренников Б.О., Гололобов Н.В., Льняная Л.И., Маслов М.В.</vt:lpstr>
      <vt:lpstr>Новый учебно-методический комплект «Основы безопасности жизнедеятельности. 8-9 классы»  Под научной редакцией Ю.С. Шойгу</vt:lpstr>
      <vt:lpstr>   Особенности преподавания первой помощи на уроках ОБЖ  Дежурный Леонид Игоревич  </vt:lpstr>
      <vt:lpstr>Презентация PowerPoint</vt:lpstr>
      <vt:lpstr>Презентация PowerPoint</vt:lpstr>
      <vt:lpstr>Кузбасский региональный институт повышения квалификации и переподготовки работников образования  является региональным координатором, ответственным за заказ учебной и художественной литературы непосредственно в издательствах через АИС «Заказ учебников Кемеровской области».</vt:lpstr>
      <vt:lpstr>Сроки заказа литературы  при гарантии её доставки  к 1 сентября 2021г</vt:lpstr>
      <vt:lpstr>Презентация PowerPoint</vt:lpstr>
      <vt:lpstr>Презентация PowerPoint</vt:lpstr>
      <vt:lpstr>Ссылка на конференцию</vt:lpstr>
      <vt:lpstr>Презентация PowerPoint</vt:lpstr>
      <vt:lpstr>Презентация PowerPoint</vt:lpstr>
      <vt:lpstr>Презентация PowerPoint</vt:lpstr>
      <vt:lpstr>Презентация PowerPoint</vt:lpstr>
      <vt:lpstr>Подготовка статьи: виды, требования к содержанию и оформлению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ТЕХНОЛОГИИ ДОСТИЖЕНИЯ ОБРАЗОВАТЕЛЬНЫХ РЕЗУЛЬТАТОВПО ПРЕДМЕТУ   С ИСПОЛЬЗОВАНИЕ СОВРЕМЕННЫХ СРЕДСТВ ОБУЧЕНИЯ</dc:title>
  <dc:creator>Наталья</dc:creator>
  <cp:lastModifiedBy>k221</cp:lastModifiedBy>
  <cp:revision>27</cp:revision>
  <dcterms:created xsi:type="dcterms:W3CDTF">2021-03-16T15:36:39Z</dcterms:created>
  <dcterms:modified xsi:type="dcterms:W3CDTF">2021-03-17T08:09:29Z</dcterms:modified>
</cp:coreProperties>
</file>