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92" r:id="rId5"/>
    <p:sldId id="293" r:id="rId6"/>
    <p:sldId id="294" r:id="rId7"/>
    <p:sldId id="29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97" r:id="rId24"/>
    <p:sldId id="279" r:id="rId25"/>
    <p:sldId id="274" r:id="rId26"/>
    <p:sldId id="275" r:id="rId27"/>
    <p:sldId id="276" r:id="rId28"/>
    <p:sldId id="277" r:id="rId29"/>
    <p:sldId id="278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98" r:id="rId39"/>
    <p:sldId id="301" r:id="rId40"/>
    <p:sldId id="299" r:id="rId41"/>
    <p:sldId id="300" r:id="rId42"/>
    <p:sldId id="288" r:id="rId43"/>
    <p:sldId id="289" r:id="rId44"/>
    <p:sldId id="290" r:id="rId45"/>
    <p:sldId id="29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3/3/2021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onervam.ru/kratkovremennaya-pamya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ponervam.ru/sociofobiya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ponervam.ru/labilnost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onervam.ru/muzykoterapiya.html" TargetMode="External"/><Relationship Id="rId2" Type="http://schemas.openxmlformats.org/officeDocument/2006/relationships/hyperlink" Target="https://ponervam.ru/izoterapiy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ponervam.ru/skazkoterapiya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1BC79-F362-4B18-B917-2B8390E94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563" y="803049"/>
            <a:ext cx="10637240" cy="3035808"/>
          </a:xfrm>
        </p:spPr>
        <p:txBody>
          <a:bodyPr/>
          <a:lstStyle/>
          <a:p>
            <a:r>
              <a:rPr lang="ru-RU" sz="4400" dirty="0"/>
              <a:t>«Особенности здоровья детей с ЗПР с точки зрения клинической психологии. </a:t>
            </a:r>
            <a:br>
              <a:rPr lang="ru-RU" sz="4400" dirty="0"/>
            </a:br>
            <a:r>
              <a:rPr lang="ru-RU" sz="4400" dirty="0"/>
              <a:t>Рекомендации для психологов и родителей»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E0FFC5-B1AF-44F6-A3B6-3D705A36B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563" y="4389120"/>
            <a:ext cx="9454393" cy="2097944"/>
          </a:xfrm>
        </p:spPr>
        <p:txBody>
          <a:bodyPr>
            <a:normAutofit/>
          </a:bodyPr>
          <a:lstStyle/>
          <a:p>
            <a:r>
              <a:rPr lang="ru-RU" b="1" dirty="0"/>
              <a:t>ГОО Кузбасский РЦППМС Центр  «Здоровье и развитие личности»    </a:t>
            </a:r>
          </a:p>
          <a:p>
            <a:endParaRPr lang="ru-RU" b="1" dirty="0"/>
          </a:p>
          <a:p>
            <a:r>
              <a:rPr lang="ru-RU" b="1" dirty="0"/>
              <a:t>Клинический психолог, когнитивно-поведенческий психотерапевт </a:t>
            </a:r>
          </a:p>
          <a:p>
            <a:r>
              <a:rPr lang="ru-RU" b="1" dirty="0"/>
              <a:t>Леушина Анна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233407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7F241-FC04-4AE2-AAFF-8DEF80D3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71786"/>
            <a:ext cx="9877785" cy="654341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Причины ЗПР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BDFFF-6167-45D7-8982-96CF61C0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426127"/>
            <a:ext cx="10058400" cy="47460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Все причины ЗПР делятся на две большие группы:</a:t>
            </a:r>
          </a:p>
          <a:p>
            <a:pPr marL="0" indent="0">
              <a:buNone/>
            </a:pPr>
            <a:r>
              <a:rPr lang="ru-RU" dirty="0"/>
              <a:t>1. Биологические</a:t>
            </a:r>
          </a:p>
          <a:p>
            <a:r>
              <a:rPr lang="ru-RU" dirty="0"/>
              <a:t>Патологии и осложнения во время беременности:</a:t>
            </a:r>
          </a:p>
          <a:p>
            <a:r>
              <a:rPr lang="ru-RU" dirty="0"/>
              <a:t>если мать во время вынашивания перенесла тяжёлый токсикоз, инфекцию, интоксикацию, травму;</a:t>
            </a:r>
          </a:p>
          <a:p>
            <a:r>
              <a:rPr lang="ru-RU" dirty="0"/>
              <a:t>многоплодие;</a:t>
            </a:r>
          </a:p>
          <a:p>
            <a:r>
              <a:rPr lang="ru-RU" dirty="0"/>
              <a:t>внутриутробная гипоксия плода;</a:t>
            </a:r>
          </a:p>
          <a:p>
            <a:r>
              <a:rPr lang="ru-RU" dirty="0"/>
              <a:t>недоношенность;</a:t>
            </a:r>
          </a:p>
          <a:p>
            <a:r>
              <a:rPr lang="ru-RU" dirty="0"/>
              <a:t>асфиксия;</a:t>
            </a:r>
          </a:p>
          <a:p>
            <a:r>
              <a:rPr lang="ru-RU" dirty="0"/>
              <a:t>резус-конфликт;</a:t>
            </a:r>
          </a:p>
          <a:p>
            <a:r>
              <a:rPr lang="ru-RU" dirty="0"/>
              <a:t>неправильное </a:t>
            </a:r>
            <a:r>
              <a:rPr lang="ru-RU" dirty="0" err="1"/>
              <a:t>предлежание</a:t>
            </a:r>
            <a:r>
              <a:rPr lang="ru-RU" dirty="0"/>
              <a:t>;</a:t>
            </a:r>
          </a:p>
          <a:p>
            <a:r>
              <a:rPr lang="ru-RU" dirty="0"/>
              <a:t>родовые травмы.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2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B2D6C-E093-4A8F-842F-8551EA42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685800"/>
            <a:ext cx="10058400" cy="46349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Причины ЗПР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C054E-3F3B-436C-8B79-A7F26D10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16404"/>
            <a:ext cx="10058400" cy="49557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2. Инфекционные, токсические и травматические заболевания, приводящие к перинатальной энцефалопатии в первые годы жизни малыша:</a:t>
            </a:r>
          </a:p>
          <a:p>
            <a:r>
              <a:rPr lang="ru-RU" dirty="0"/>
              <a:t>ядерная желтуха;</a:t>
            </a:r>
          </a:p>
          <a:p>
            <a:r>
              <a:rPr lang="ru-RU" dirty="0"/>
              <a:t>операции под наркозом;</a:t>
            </a:r>
          </a:p>
          <a:p>
            <a:r>
              <a:rPr lang="ru-RU" dirty="0"/>
              <a:t>фетальный алкогольный синдром;</a:t>
            </a:r>
          </a:p>
          <a:p>
            <a:r>
              <a:rPr lang="ru-RU" dirty="0"/>
              <a:t>сердечно-сосудистые патологии;</a:t>
            </a:r>
          </a:p>
          <a:p>
            <a:r>
              <a:rPr lang="ru-RU" dirty="0"/>
              <a:t>минимальная мозговая дисфункция, органические поражения головного мозга, черепно-мозговые травмы;</a:t>
            </a:r>
          </a:p>
          <a:p>
            <a:r>
              <a:rPr lang="ru-RU" dirty="0"/>
              <a:t>врождённые нарушения зрения и слуха;</a:t>
            </a:r>
          </a:p>
          <a:p>
            <a:r>
              <a:rPr lang="ru-RU" dirty="0"/>
              <a:t>малая подвижность;</a:t>
            </a:r>
          </a:p>
          <a:p>
            <a:r>
              <a:rPr lang="ru-RU" dirty="0"/>
              <a:t>астения;</a:t>
            </a:r>
          </a:p>
          <a:p>
            <a:r>
              <a:rPr lang="ru-RU" dirty="0"/>
              <a:t>гипотрофия, </a:t>
            </a:r>
            <a:r>
              <a:rPr lang="ru-RU" dirty="0" err="1"/>
              <a:t>нейроинфекции</a:t>
            </a:r>
            <a:r>
              <a:rPr lang="ru-RU" dirty="0"/>
              <a:t>, грипп, рахит, гидроцефалия, вегетососудистая дистония, эпилепсия.</a:t>
            </a:r>
          </a:p>
          <a:p>
            <a:pPr marL="0" indent="0">
              <a:buNone/>
            </a:pPr>
            <a:r>
              <a:rPr lang="ru-RU" dirty="0"/>
              <a:t>К биологическим причинам относится также генетика. Известны случаи, когда отклонения подобного рода диагностируются из поколения в поколение.</a:t>
            </a:r>
          </a:p>
        </p:txBody>
      </p:sp>
    </p:spTree>
    <p:extLst>
      <p:ext uri="{BB962C8B-B14F-4D97-AF65-F5344CB8AC3E}">
        <p14:creationId xmlns:p14="http://schemas.microsoft.com/office/powerpoint/2010/main" val="369429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114D1-FC32-4A7A-8A84-CFE87E93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</a:t>
            </a:r>
            <a:r>
              <a:rPr lang="ru-RU" dirty="0" err="1"/>
              <a:t>зпр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642FC-0DE0-4BC3-997F-B0EA85AF7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3. Социальные</a:t>
            </a:r>
          </a:p>
          <a:p>
            <a:r>
              <a:rPr lang="ru-RU" dirty="0"/>
              <a:t>Сюда относят:</a:t>
            </a:r>
          </a:p>
          <a:p>
            <a:r>
              <a:rPr lang="ru-RU" dirty="0"/>
              <a:t>длительное ограничение жизнедеятельности;</a:t>
            </a:r>
          </a:p>
          <a:p>
            <a:r>
              <a:rPr lang="ru-RU" dirty="0"/>
              <a:t>социальная депривация;</a:t>
            </a:r>
          </a:p>
          <a:p>
            <a:r>
              <a:rPr lang="ru-RU" dirty="0"/>
              <a:t>дефицит общения;</a:t>
            </a:r>
          </a:p>
          <a:p>
            <a:r>
              <a:rPr lang="ru-RU" dirty="0"/>
              <a:t>неблагоприятные условия воспитания;</a:t>
            </a:r>
          </a:p>
          <a:p>
            <a:r>
              <a:rPr lang="ru-RU" dirty="0"/>
              <a:t>лёгкие умственные отклонения у родителей;</a:t>
            </a:r>
          </a:p>
          <a:p>
            <a:r>
              <a:rPr lang="ru-RU" dirty="0"/>
              <a:t>психотравмы.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70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4FDAD-82EC-4288-9C14-16DB3A2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74" y="0"/>
            <a:ext cx="8611047" cy="8995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Среди неблагоприятных</a:t>
            </a:r>
            <a:r>
              <a:rPr lang="ru-RU" dirty="0"/>
              <a:t> </a:t>
            </a:r>
            <a:r>
              <a:rPr lang="ru-RU" sz="2200" dirty="0"/>
              <a:t>условий воспитания, которые приводят к задержке психического развития, выделяют три самых распространённых.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57D53-04C1-42EF-8F22-FD6131FF8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9" y="1702965"/>
            <a:ext cx="5702061" cy="4469235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Безнадзорность</a:t>
            </a:r>
          </a:p>
          <a:p>
            <a:pPr marL="0" indent="0" algn="just">
              <a:buNone/>
            </a:pPr>
            <a:r>
              <a:rPr lang="ru-RU" dirty="0"/>
              <a:t>Ребёнок, которому с раннего детства родители не уделяют достаточного внимания, не занимаются с ним, не развивают, вырастает аффективно лабильным, импульсивным и внушаемым. </a:t>
            </a:r>
          </a:p>
          <a:p>
            <a:pPr marL="0" indent="0" algn="just">
              <a:buNone/>
            </a:pPr>
            <a:r>
              <a:rPr lang="ru-RU" dirty="0"/>
              <a:t>Не усваивает элементарные правила поведения, не имеет интеллектуальных интересов. </a:t>
            </a:r>
          </a:p>
          <a:p>
            <a:pPr marL="0" indent="0" algn="just">
              <a:buNone/>
            </a:pPr>
            <a:r>
              <a:rPr lang="ru-RU" dirty="0"/>
              <a:t>Для успешного обучения не хватает базовых представлений об окружающем мире. Напоминает Маугли, попавшего в цивилизацию. </a:t>
            </a:r>
          </a:p>
          <a:p>
            <a:pPr marL="0" indent="0" algn="just">
              <a:buNone/>
            </a:pPr>
            <a:r>
              <a:rPr lang="ru-RU" dirty="0"/>
              <a:t>В итоге диагностируется аномальное развитие личности по типу психической неустойчивости. Но это не то же самое, что педагогическая запущенность.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F24F1-2653-4326-BBA7-599CC4965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689" y="1887523"/>
            <a:ext cx="5503176" cy="42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5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F9664-1F8A-468D-97BE-4F821099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836" y="0"/>
            <a:ext cx="10058400" cy="9920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Среди неблагоприятных</a:t>
            </a:r>
            <a:r>
              <a:rPr lang="ru-RU" sz="4900" dirty="0"/>
              <a:t> </a:t>
            </a:r>
            <a:r>
              <a:rPr lang="ru-RU" sz="2000" dirty="0"/>
              <a:t>условий воспитания, которые приводят к задержке психического развития, выделяют три самых распространённых.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6312A-7FFC-4F7B-8486-0A39003F2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70" y="2121408"/>
            <a:ext cx="5555411" cy="4050792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Гиперопека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Ребёнок, которому с раннего детства тревожные и мнительные родители уделяют слишком много внимания и воспитывают как маленького «божка» семьи. </a:t>
            </a:r>
          </a:p>
          <a:p>
            <a:pPr marL="0" indent="0" algn="just">
              <a:buNone/>
            </a:pPr>
            <a:r>
              <a:rPr lang="ru-RU" dirty="0"/>
              <a:t>Не умеет преодолевать трудности самостоятельно, адекватно соотносить желания и потребности с необходимыми усилиями. Сила воли отсутствует. </a:t>
            </a:r>
          </a:p>
          <a:p>
            <a:pPr marL="0" indent="0" algn="just">
              <a:buNone/>
            </a:pPr>
            <a:r>
              <a:rPr lang="ru-RU" dirty="0"/>
              <a:t>Это приводит к эмоциональной лабильности, безынициативности, эгоцентричности, зависимости от взрослых. В результате диагностируется психогенный инфантилизм.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9659C-76AC-4F89-87AE-985AD8EF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11" y="2592197"/>
            <a:ext cx="4792138" cy="349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38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B86CB-69B9-464F-8FB4-3F5D15418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0564"/>
            <a:ext cx="10058400" cy="9904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Среди неблагоприятных</a:t>
            </a:r>
            <a:r>
              <a:rPr lang="ru-RU" sz="4900" dirty="0"/>
              <a:t> </a:t>
            </a:r>
            <a:r>
              <a:rPr lang="ru-RU" sz="2000" dirty="0"/>
              <a:t>условий воспитания, которые приводят к задержке психического развития, выделяют три самых распространённых.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D56C7-0AD1-4094-84A6-14A940041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44" y="1639019"/>
            <a:ext cx="6012612" cy="4533181"/>
          </a:xfrm>
        </p:spPr>
        <p:txBody>
          <a:bodyPr/>
          <a:lstStyle/>
          <a:p>
            <a:r>
              <a:rPr lang="ru-RU" b="1" dirty="0"/>
              <a:t>Авторитаризм</a:t>
            </a:r>
          </a:p>
          <a:p>
            <a:pPr marL="0" indent="0" algn="just">
              <a:buNone/>
            </a:pPr>
            <a:r>
              <a:rPr lang="ru-RU" dirty="0"/>
              <a:t>Ребёнок, который с раннего детства подавляется авторитарными родителями, испытывает на себе их агрессию, грубость, жестокость, деспотизм. Часто применяется физическое насилие. </a:t>
            </a:r>
          </a:p>
          <a:p>
            <a:pPr marL="0" indent="0" algn="just">
              <a:buNone/>
            </a:pPr>
            <a:r>
              <a:rPr lang="ru-RU" dirty="0"/>
              <a:t>На таком неблагоприятном фоне развиваются навязчивости, нерешительность, фобии, неврозы, повышенный уровень тревожности, аутизм. </a:t>
            </a:r>
          </a:p>
          <a:p>
            <a:pPr marL="0" indent="0" algn="just">
              <a:buNone/>
            </a:pPr>
            <a:r>
              <a:rPr lang="ru-RU" dirty="0"/>
              <a:t>Это эмоционально-незрелая личность, не нацеленная на достижение успешности. </a:t>
            </a:r>
          </a:p>
          <a:p>
            <a:pPr marL="0" indent="0" algn="just">
              <a:buNone/>
            </a:pPr>
            <a:r>
              <a:rPr lang="ru-RU" dirty="0"/>
              <a:t>В результате диагностируется синдром выученной беспомощности.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0C3D25-8441-4CC3-A333-BCD541194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38" y="2418127"/>
            <a:ext cx="4897675" cy="37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12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0A557-BA34-4934-948A-3F6BAAEF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122323"/>
            <a:ext cx="10929668" cy="132691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Родителям должны быть известны основные симптомы ЗПР, характерные для того или иного возраста.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358B0-3448-4B68-861E-505CF6982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09" y="1535502"/>
            <a:ext cx="10524227" cy="4580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 год</a:t>
            </a:r>
          </a:p>
          <a:p>
            <a:r>
              <a:rPr lang="ru-RU" dirty="0"/>
              <a:t>ЗПР не диагностируется в 1 год. Но ряд тревожных звоночков могут указывать на склонность к ней:</a:t>
            </a:r>
          </a:p>
          <a:p>
            <a:r>
              <a:rPr lang="ru-RU" dirty="0"/>
              <a:t>по сравнению со сверстниками малыш стал поздно держать голову, садиться, ползать, поворачиваться, вставать на ножки, </a:t>
            </a:r>
            <a:r>
              <a:rPr lang="ru-RU" dirty="0" err="1"/>
              <a:t>гулить</a:t>
            </a:r>
            <a:r>
              <a:rPr lang="ru-RU" dirty="0"/>
              <a:t>, ходить;</a:t>
            </a:r>
          </a:p>
          <a:p>
            <a:r>
              <a:rPr lang="ru-RU" dirty="0"/>
              <a:t>плохо держит предметы;</a:t>
            </a:r>
          </a:p>
          <a:p>
            <a:r>
              <a:rPr lang="ru-RU" dirty="0"/>
              <a:t>не может скоординировать движения;</a:t>
            </a:r>
          </a:p>
          <a:p>
            <a:r>
              <a:rPr lang="ru-RU" dirty="0"/>
              <a:t>мало двигается;</a:t>
            </a:r>
          </a:p>
          <a:p>
            <a:r>
              <a:rPr lang="ru-RU" dirty="0"/>
              <a:t>неэмоционален.</a:t>
            </a:r>
          </a:p>
          <a:p>
            <a:r>
              <a:rPr lang="ru-RU" dirty="0"/>
              <a:t>При этом необходимо учитывать индивидуальные особенности развития малыша и при возникновении сомнений консультироваться с педиатром или невропатологом.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142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57C60-50C3-4BF1-8476-BB34D3CD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139575"/>
            <a:ext cx="11335110" cy="1609344"/>
          </a:xfrm>
        </p:spPr>
        <p:txBody>
          <a:bodyPr/>
          <a:lstStyle/>
          <a:p>
            <a:pPr algn="ctr"/>
            <a:r>
              <a:rPr lang="ru-RU" sz="2800" dirty="0"/>
              <a:t>Родителям должны быть известны основные симптомы ЗПР, характерные для того или иного возраста.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053D35-BBC3-4CA1-9F8E-91A278E86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2 года</a:t>
            </a:r>
          </a:p>
          <a:p>
            <a:r>
              <a:rPr lang="ru-RU" dirty="0"/>
              <a:t>На отклонения указывают:</a:t>
            </a:r>
          </a:p>
          <a:p>
            <a:r>
              <a:rPr lang="ru-RU" dirty="0"/>
              <a:t>незнание собственного имени;</a:t>
            </a:r>
          </a:p>
          <a:p>
            <a:r>
              <a:rPr lang="ru-RU" dirty="0"/>
              <a:t>отсутствие реакции на простейшие вопросы;</a:t>
            </a:r>
          </a:p>
          <a:p>
            <a:r>
              <a:rPr lang="ru-RU" dirty="0"/>
              <a:t>обильное слюнотечение;</a:t>
            </a:r>
          </a:p>
          <a:p>
            <a:r>
              <a:rPr lang="ru-RU" dirty="0"/>
              <a:t>нарушения сна;</a:t>
            </a:r>
          </a:p>
          <a:p>
            <a:r>
              <a:rPr lang="ru-RU" dirty="0"/>
              <a:t>капризность, плаксивость, раздражительность, агрессия;</a:t>
            </a:r>
          </a:p>
          <a:p>
            <a:r>
              <a:rPr lang="ru-RU" dirty="0"/>
              <a:t>сложности с удерживанием внимания на определённом предмете.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441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C9F9A-5CB3-40DB-AFD3-DEA96571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8" y="61938"/>
            <a:ext cx="11490385" cy="1609344"/>
          </a:xfrm>
        </p:spPr>
        <p:txBody>
          <a:bodyPr/>
          <a:lstStyle/>
          <a:p>
            <a:pPr algn="ctr"/>
            <a:r>
              <a:rPr lang="ru-RU" sz="2800" dirty="0"/>
              <a:t>Родителям должны быть известны основные симптомы ЗПР, характерные для того или иного возраста.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15CAA1-1F4A-4FA9-804B-AC5459BDB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3 года</a:t>
            </a:r>
          </a:p>
          <a:p>
            <a:r>
              <a:rPr lang="ru-RU" dirty="0"/>
              <a:t>Бедный словарный запас (не более 20 слов);</a:t>
            </a:r>
          </a:p>
          <a:p>
            <a:r>
              <a:rPr lang="ru-RU" dirty="0"/>
              <a:t>дефекты речи;</a:t>
            </a:r>
          </a:p>
          <a:p>
            <a:r>
              <a:rPr lang="ru-RU" dirty="0"/>
              <a:t>отсутствие базовых представлений об окружающем мире (не может назвать животных, предметы быта, части тела);</a:t>
            </a:r>
          </a:p>
          <a:p>
            <a:r>
              <a:rPr lang="ru-RU" dirty="0"/>
              <a:t>неспособность оформить связную речь;</a:t>
            </a:r>
          </a:p>
          <a:p>
            <a:r>
              <a:rPr lang="ru-RU" dirty="0"/>
              <a:t>сложности с выполнением элементарных заданий;</a:t>
            </a:r>
          </a:p>
          <a:p>
            <a:r>
              <a:rPr lang="ru-RU" dirty="0"/>
              <a:t>неразвитое воображение;</a:t>
            </a:r>
          </a:p>
          <a:p>
            <a:r>
              <a:rPr lang="ru-RU" dirty="0"/>
              <a:t>однотипность действий в игре;</a:t>
            </a:r>
          </a:p>
          <a:p>
            <a:r>
              <a:rPr lang="ru-RU" dirty="0"/>
              <a:t>невозможность сконцентрироваться;</a:t>
            </a:r>
          </a:p>
          <a:p>
            <a:r>
              <a:rPr lang="ru-RU" dirty="0"/>
              <a:t>быстрая утомляемость;</a:t>
            </a:r>
          </a:p>
          <a:p>
            <a:r>
              <a:rPr lang="ru-RU" dirty="0"/>
              <a:t>агрессивность, истерия.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069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70887-B479-4C13-9C56-FDE8A0FC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12" y="105070"/>
            <a:ext cx="11257472" cy="1609344"/>
          </a:xfrm>
        </p:spPr>
        <p:txBody>
          <a:bodyPr/>
          <a:lstStyle/>
          <a:p>
            <a:pPr algn="ctr"/>
            <a:r>
              <a:rPr lang="ru-RU" sz="2800" dirty="0"/>
              <a:t>Родителям должны быть известны основные симптомы ЗПР, характерные для того или иного возраста.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F141B8-AEB9-473E-8F42-E9B704E99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4 года ЗПР уже чётко диагностируется по конкретным симптомам.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Физические:</a:t>
            </a:r>
          </a:p>
          <a:p>
            <a:r>
              <a:rPr lang="ru-RU" dirty="0"/>
              <a:t>слабый тонус мышц;</a:t>
            </a:r>
          </a:p>
          <a:p>
            <a:r>
              <a:rPr lang="ru-RU" dirty="0" err="1"/>
              <a:t>кинетоз</a:t>
            </a:r>
            <a:r>
              <a:rPr lang="ru-RU" dirty="0"/>
              <a:t>;</a:t>
            </a:r>
          </a:p>
          <a:p>
            <a:r>
              <a:rPr lang="ru-RU" dirty="0"/>
              <a:t>нарушения мочеиспускания;</a:t>
            </a:r>
          </a:p>
          <a:p>
            <a:r>
              <a:rPr lang="ru-RU" dirty="0"/>
              <a:t>головные боли;</a:t>
            </a:r>
          </a:p>
          <a:p>
            <a:r>
              <a:rPr lang="ru-RU" dirty="0"/>
              <a:t>быстрая утомляемость, слабость, вялость, неподвижность.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D1634-80B4-4059-BEEF-97229E82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ЗПР — диагноз, при котором дети ничего не знают, не умеют и не хотят, но всё исправимо!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C658A-0B65-484F-A8F0-09DAB13D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278908" cy="405079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Задержка психического развития — одна из самых распространённых детских патологий.</a:t>
            </a:r>
          </a:p>
          <a:p>
            <a:pPr algn="just"/>
            <a:r>
              <a:rPr lang="ru-RU" dirty="0"/>
              <a:t> Приблизительно 50% всех неуспевающих школьников можно поставить данный диагноз. </a:t>
            </a:r>
          </a:p>
          <a:p>
            <a:pPr algn="just"/>
            <a:r>
              <a:rPr lang="ru-RU" dirty="0"/>
              <a:t>Большинство из них занимается в обычных общеобразовательных, а не коррекционных школах, несмотря на то, что не способно овладеть знаниями, предусмотренными традиционными программами. </a:t>
            </a:r>
          </a:p>
          <a:p>
            <a:pPr algn="just"/>
            <a:r>
              <a:rPr lang="ru-RU" dirty="0"/>
              <a:t>В результате возникает масса проблем у учителей (как обучать) и родителей (как развивать). </a:t>
            </a:r>
          </a:p>
          <a:p>
            <a:pPr algn="just"/>
            <a:r>
              <a:rPr lang="ru-RU" dirty="0"/>
              <a:t>На самом деле ЗПР у детей — вовсе не приговор, который ставит на жизни крест. </a:t>
            </a:r>
          </a:p>
          <a:p>
            <a:pPr algn="just"/>
            <a:r>
              <a:rPr lang="ru-RU" dirty="0"/>
              <a:t>Грамотные и регулярные занятия — гарантия успешной </a:t>
            </a:r>
            <a:r>
              <a:rPr lang="ru-RU" dirty="0" err="1"/>
              <a:t>психокоррекционной</a:t>
            </a:r>
            <a:r>
              <a:rPr lang="ru-RU" dirty="0"/>
              <a:t> работы.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B608E1-91E3-4F7A-AEAA-7CBA1BA6A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869" y="2407640"/>
            <a:ext cx="4443812" cy="30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8AB3A-3225-466E-8045-8B39E8C7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51" y="0"/>
            <a:ext cx="11576649" cy="1609344"/>
          </a:xfrm>
        </p:spPr>
        <p:txBody>
          <a:bodyPr/>
          <a:lstStyle/>
          <a:p>
            <a:r>
              <a:rPr lang="ru-RU" sz="2800" dirty="0"/>
              <a:t>Родителям должны быть известны основные симптомы ЗПР, характерные для того или иного возраста.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C590E0-4A6A-45CA-99D4-FFAC99EA4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4 года ЗПР уже чётко диагностируется по конкретным симптомам.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Познавательные:</a:t>
            </a:r>
          </a:p>
          <a:p>
            <a:r>
              <a:rPr lang="ru-RU" dirty="0"/>
              <a:t>невозможность говорить связно;</a:t>
            </a:r>
          </a:p>
          <a:p>
            <a:r>
              <a:rPr lang="ru-RU" dirty="0"/>
              <a:t>бедный лексический запас;</a:t>
            </a:r>
          </a:p>
          <a:p>
            <a:r>
              <a:rPr lang="ru-RU" dirty="0"/>
              <a:t>рассеянное внимание;</a:t>
            </a:r>
          </a:p>
          <a:p>
            <a:r>
              <a:rPr lang="ru-RU" dirty="0"/>
              <a:t>плохая память;</a:t>
            </a:r>
          </a:p>
          <a:p>
            <a:r>
              <a:rPr lang="ru-RU" dirty="0"/>
              <a:t>неспособность запоминать информацию наглядно или на слух;</a:t>
            </a:r>
          </a:p>
          <a:p>
            <a:r>
              <a:rPr lang="ru-RU" dirty="0"/>
              <a:t>отсутствие базовых знаний о мире;</a:t>
            </a:r>
          </a:p>
          <a:p>
            <a:r>
              <a:rPr lang="ru-RU" dirty="0"/>
              <a:t>несформированность познавательной мотивации.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039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F6544-DB35-47B5-B3A1-ABD1703AE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83" y="0"/>
            <a:ext cx="11602529" cy="1388853"/>
          </a:xfrm>
        </p:spPr>
        <p:txBody>
          <a:bodyPr/>
          <a:lstStyle/>
          <a:p>
            <a:r>
              <a:rPr lang="ru-RU" sz="2800" dirty="0"/>
              <a:t>Родителям должны быть известны основные симптомы ЗПР, характерные для того или иного возраста.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F1A907-01D3-48C1-BAF5-7CF0C806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4 года ЗПР уже чётко диагностируется по конкретным симптомам.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Социальные:</a:t>
            </a:r>
          </a:p>
          <a:p>
            <a:r>
              <a:rPr lang="ru-RU" dirty="0"/>
              <a:t>агрессивность, недоверие, настороженность по отношению к другим;</a:t>
            </a:r>
          </a:p>
          <a:p>
            <a:r>
              <a:rPr lang="ru-RU" dirty="0"/>
              <a:t>замкнутость, аутизм, погруженность в себя;</a:t>
            </a:r>
          </a:p>
          <a:p>
            <a:r>
              <a:rPr lang="ru-RU" dirty="0"/>
              <a:t>нежелание участвовать в совместных играх;</a:t>
            </a:r>
          </a:p>
          <a:p>
            <a:r>
              <a:rPr lang="ru-RU" dirty="0"/>
              <a:t>инфантилизм;</a:t>
            </a:r>
          </a:p>
          <a:p>
            <a:r>
              <a:rPr lang="ru-RU" dirty="0"/>
              <a:t>перемены настроения.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845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934AE-9C91-41D0-95F6-E77A1FD9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76" y="105070"/>
            <a:ext cx="11222966" cy="1609344"/>
          </a:xfrm>
        </p:spPr>
        <p:txBody>
          <a:bodyPr/>
          <a:lstStyle/>
          <a:p>
            <a:r>
              <a:rPr lang="ru-RU" sz="2800" dirty="0"/>
              <a:t>Родителям должны быть известны основные симптомы ЗПР, характерные для того или иного возраста.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B229A0-7FE7-4F81-A8AF-5A4DF2B9D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Именно в 4 года при своевременном распознании ЗПР необходимо начинать коррекционную работу. При её отсутствии все эти симптомы в 5-6 лет только нарастают и углубляются. </a:t>
            </a:r>
          </a:p>
          <a:p>
            <a:pPr algn="just"/>
            <a:r>
              <a:rPr lang="ru-RU" dirty="0"/>
              <a:t>Появляются вторичные признаки: развиваются психосоматические заболевания и внутренние комплексы, ухудшаются когнитивные способности, наблюдается социальная дезадаптация.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младшем школьном возрасте задержка психического развития проявляется уже более отчётливо. Такие дети отличаются от сверстников и поведением, и способностями к обучению. </a:t>
            </a:r>
          </a:p>
          <a:p>
            <a:pPr algn="just"/>
            <a:r>
              <a:rPr lang="ru-RU" dirty="0"/>
              <a:t>Если родители и воспитатели в детском саду упустили данный момент и отправили такого ребёнка в школу, учитель уже не может не обратить на это внимание. </a:t>
            </a:r>
          </a:p>
          <a:p>
            <a:pPr algn="just"/>
            <a:r>
              <a:rPr lang="ru-RU" dirty="0"/>
              <a:t>Ребенку требуется освоение минимальной стандартной программы, без которого учитель не может перевести такого ученика в другой класс. </a:t>
            </a:r>
          </a:p>
          <a:p>
            <a:pPr algn="just"/>
            <a:r>
              <a:rPr lang="ru-RU" dirty="0"/>
              <a:t>Поэтому на данном этапе организуется медико-педагогическая комиссия, ставится диагноз и начинается </a:t>
            </a:r>
            <a:r>
              <a:rPr lang="ru-RU" dirty="0" err="1"/>
              <a:t>психокоррекционная</a:t>
            </a:r>
            <a:r>
              <a:rPr lang="ru-RU" dirty="0"/>
              <a:t> работа.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34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338" y="116097"/>
            <a:ext cx="8954046" cy="1076749"/>
          </a:xfrm>
        </p:spPr>
        <p:txBody>
          <a:bodyPr/>
          <a:lstStyle/>
          <a:p>
            <a:r>
              <a:rPr lang="ru-RU" dirty="0"/>
              <a:t>Суп из топора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234" y="2121408"/>
            <a:ext cx="4080294" cy="4050792"/>
          </a:xfrm>
        </p:spPr>
        <p:txBody>
          <a:bodyPr/>
          <a:lstStyle/>
          <a:p>
            <a:r>
              <a:rPr lang="ru-RU" dirty="0"/>
              <a:t>Психологическая коррекция</a:t>
            </a:r>
          </a:p>
          <a:p>
            <a:r>
              <a:rPr lang="ru-RU" dirty="0"/>
              <a:t>Дефектологическая коррекция</a:t>
            </a:r>
          </a:p>
          <a:p>
            <a:r>
              <a:rPr lang="ru-RU" dirty="0"/>
              <a:t>Фармакотерапия</a:t>
            </a:r>
          </a:p>
          <a:p>
            <a:r>
              <a:rPr lang="ru-RU" dirty="0"/>
              <a:t>Помощь родителям!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745" y="1962150"/>
            <a:ext cx="6592103" cy="354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2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FC35A8E-6DA5-4102-919B-77A61AF9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14" y="392185"/>
            <a:ext cx="8179266" cy="61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678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DD46F-D11D-4677-B569-6A9BB85E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774220" cy="507406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Когнитивные способности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B8B4B6-7C99-4B6B-AC51-4818C3F7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76" y="1359017"/>
            <a:ext cx="7139030" cy="531023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Мышление у детей с ЗПР:</a:t>
            </a:r>
          </a:p>
          <a:p>
            <a:pPr algn="just"/>
            <a:r>
              <a:rPr lang="ru-RU" dirty="0"/>
              <a:t>несформированные умения проводить операции анализа и синтеза;</a:t>
            </a:r>
          </a:p>
          <a:p>
            <a:pPr algn="just"/>
            <a:r>
              <a:rPr lang="ru-RU" dirty="0"/>
              <a:t>плохо сформированное словесно-логическое мышление;</a:t>
            </a:r>
          </a:p>
          <a:p>
            <a:pPr algn="just"/>
            <a:r>
              <a:rPr lang="ru-RU" dirty="0"/>
              <a:t>сниженная познавательная активность, стремление избегать интеллектуального напряжения</a:t>
            </a:r>
          </a:p>
          <a:p>
            <a:pPr algn="just"/>
            <a:r>
              <a:rPr lang="ru-RU" dirty="0"/>
              <a:t>неумение ставить перед собой конкретную цель при самостоятельном решении мыслительных задач</a:t>
            </a:r>
          </a:p>
          <a:p>
            <a:pPr algn="just"/>
            <a:r>
              <a:rPr lang="ru-RU" dirty="0"/>
              <a:t>отсутствие поэтапного планирования умственных действий</a:t>
            </a:r>
          </a:p>
          <a:p>
            <a:pPr algn="just"/>
            <a:endParaRPr lang="ru-RU" dirty="0"/>
          </a:p>
          <a:p>
            <a:pPr marL="0" indent="0" algn="just">
              <a:buNone/>
            </a:pPr>
            <a:r>
              <a:rPr lang="ru-RU" dirty="0"/>
              <a:t>Коррекционные занятия с детьми, страдающими ЗПР, должны быть направлены на развитие мышления с учётом данных особенностей. </a:t>
            </a:r>
          </a:p>
          <a:p>
            <a:pPr marL="0" indent="0" algn="just">
              <a:buNone/>
            </a:pPr>
            <a:r>
              <a:rPr lang="ru-RU" dirty="0"/>
              <a:t>Главное — устранить отвлекающие факторы, которые существенно снижают результативность, терпеливо повторять задание несколько раз и опираться преимущественно на наглядно-действенное мышление, которое развито у них почти так же, как у ровесников.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B1A73-D996-4C20-BCAA-99F98830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649" y="1840724"/>
            <a:ext cx="4005074" cy="267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48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E046-4AD4-4400-BC07-41E9D1EC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709" y="0"/>
            <a:ext cx="8409712" cy="907940"/>
          </a:xfrm>
        </p:spPr>
        <p:txBody>
          <a:bodyPr>
            <a:normAutofit/>
          </a:bodyPr>
          <a:lstStyle/>
          <a:p>
            <a:r>
              <a:rPr lang="ru-RU" sz="3600" dirty="0"/>
              <a:t>Когнитивные способности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945B0-C93E-4E13-901F-46D4F32C7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81" y="1078302"/>
            <a:ext cx="7670703" cy="565030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Память у детей с ЗПР:</a:t>
            </a:r>
          </a:p>
          <a:p>
            <a:r>
              <a:rPr lang="ru-RU" dirty="0"/>
              <a:t>неустойчивая;</a:t>
            </a:r>
          </a:p>
          <a:p>
            <a:r>
              <a:rPr lang="ru-RU" dirty="0"/>
              <a:t>малопродуктивная;</a:t>
            </a:r>
          </a:p>
          <a:p>
            <a:r>
              <a:rPr lang="ru-RU" dirty="0"/>
              <a:t>непроизвольная преобладает над произвольной;</a:t>
            </a:r>
          </a:p>
          <a:p>
            <a:r>
              <a:rPr lang="ru-RU" dirty="0"/>
              <a:t>наглядная преобладает над вербальной;</a:t>
            </a:r>
          </a:p>
          <a:p>
            <a:r>
              <a:rPr lang="ru-RU" dirty="0"/>
              <a:t>минимальный самоконтроль, отсутствие познавательной активности и мотивации при заучивании и воспроизведении материала;</a:t>
            </a:r>
          </a:p>
          <a:p>
            <a:r>
              <a:rPr lang="ru-RU" dirty="0"/>
              <a:t>неумение использовать приёмы запоминания и организовать работу по заучиванию;</a:t>
            </a:r>
          </a:p>
          <a:p>
            <a:r>
              <a:rPr lang="ru-RU" dirty="0"/>
              <a:t>наибольшим нарушениям подвергается </a:t>
            </a:r>
            <a:r>
              <a:rPr lang="ru-RU" dirty="0">
                <a:hlinkClick r:id="rId2"/>
              </a:rPr>
              <a:t>кратковременная память</a:t>
            </a:r>
            <a:r>
              <a:rPr lang="ru-RU" dirty="0"/>
              <a:t>;</a:t>
            </a:r>
          </a:p>
          <a:p>
            <a:r>
              <a:rPr lang="ru-RU" dirty="0"/>
              <a:t>при наличии помех процесс запоминания практически останавливается;</a:t>
            </a:r>
          </a:p>
          <a:p>
            <a:r>
              <a:rPr lang="ru-RU" dirty="0"/>
              <a:t>выученный с большим трудом материал быстро забывается.</a:t>
            </a:r>
          </a:p>
          <a:p>
            <a:pPr marL="0" indent="0">
              <a:buNone/>
            </a:pPr>
            <a:r>
              <a:rPr lang="ru-RU" dirty="0"/>
              <a:t>Все вышеперечисленные специфические особенности памяти у детей с ЗПР должны обязательно учитываться педагогами и психологами при организации занятий и родителями при выполнении домашних заданий. </a:t>
            </a:r>
          </a:p>
          <a:p>
            <a:pPr marL="0" indent="0">
              <a:buNone/>
            </a:pPr>
            <a:r>
              <a:rPr lang="ru-RU" dirty="0"/>
              <a:t>Работа должна быть выстроена таким образом, чтобы опорой служили непроизвольная и наглядная память, а не произвольная и вербальная.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B0049A-E4EE-4AB9-BE3C-373422889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484" y="3585291"/>
            <a:ext cx="4073558" cy="2655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334" y="641763"/>
            <a:ext cx="4033707" cy="269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49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FDF08-B712-48FE-BCBC-F055CAB8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9030497" cy="1025386"/>
          </a:xfrm>
        </p:spPr>
        <p:txBody>
          <a:bodyPr>
            <a:normAutofit/>
          </a:bodyPr>
          <a:lstStyle/>
          <a:p>
            <a:r>
              <a:rPr lang="ru-RU" sz="3600" dirty="0"/>
              <a:t>Когнитивные способности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6BBF54-9C9D-4D4E-A5CF-25E0EE4BA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03" y="1291905"/>
            <a:ext cx="5889071" cy="51508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Внимание:</a:t>
            </a:r>
          </a:p>
          <a:p>
            <a:r>
              <a:rPr lang="ru-RU" dirty="0"/>
              <a:t>рассеянное;</a:t>
            </a:r>
          </a:p>
          <a:p>
            <a:r>
              <a:rPr lang="ru-RU" dirty="0"/>
              <a:t>ослабленное, если информация подаётся вербально;</a:t>
            </a:r>
          </a:p>
          <a:p>
            <a:r>
              <a:rPr lang="ru-RU" dirty="0"/>
              <a:t>неустойчивое;</a:t>
            </a:r>
          </a:p>
          <a:p>
            <a:r>
              <a:rPr lang="ru-RU" dirty="0"/>
              <a:t>снижение таких параметров, как объём, избирательность, концентрация и распределение.</a:t>
            </a:r>
          </a:p>
          <a:p>
            <a:pPr marL="0" indent="0">
              <a:buNone/>
            </a:pPr>
            <a:r>
              <a:rPr lang="ru-RU" dirty="0"/>
              <a:t>Коррекция внимания направлена на увеличение объёма и концентрации. На занятиях необходимо распределение и постоянное переключение между разными типами деятельности. Наличие творческих заданий приветствуется.</a:t>
            </a:r>
          </a:p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F8DECD-2AA5-4F7F-AE56-AA37E67F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49" y="2290194"/>
            <a:ext cx="5598348" cy="29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30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225CA-227E-4DC9-BE71-C72A2826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8862717" cy="949885"/>
          </a:xfrm>
        </p:spPr>
        <p:txBody>
          <a:bodyPr>
            <a:normAutofit/>
          </a:bodyPr>
          <a:lstStyle/>
          <a:p>
            <a:r>
              <a:rPr lang="ru-RU" sz="3600" dirty="0"/>
              <a:t>Когнитивные способности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2E7CFC-C48B-4917-A3BE-268FA2A16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1434517"/>
            <a:ext cx="5877886" cy="5176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Восприятие:</a:t>
            </a:r>
          </a:p>
          <a:p>
            <a:r>
              <a:rPr lang="ru-RU" dirty="0"/>
              <a:t>поверхностное;</a:t>
            </a:r>
          </a:p>
          <a:p>
            <a:r>
              <a:rPr lang="ru-RU" dirty="0"/>
              <a:t>замедленный процесс формирования межанализаторных связей:</a:t>
            </a:r>
          </a:p>
          <a:p>
            <a:r>
              <a:rPr lang="ru-RU" dirty="0"/>
              <a:t>недостатки </a:t>
            </a:r>
            <a:r>
              <a:rPr lang="ru-RU" dirty="0" err="1"/>
              <a:t>слухо</a:t>
            </a:r>
            <a:r>
              <a:rPr lang="ru-RU" dirty="0"/>
              <a:t>-зрительно-моторной координации;</a:t>
            </a:r>
          </a:p>
          <a:p>
            <a:r>
              <a:rPr lang="ru-RU" dirty="0"/>
              <a:t>медленная скорость построения единого цельного образа в представлении.</a:t>
            </a:r>
          </a:p>
          <a:p>
            <a:pPr marL="0" indent="0">
              <a:buNone/>
            </a:pPr>
            <a:r>
              <a:rPr lang="ru-RU" dirty="0"/>
              <a:t>Коррекция восприятия направлена на улучшение предметно-исследовательской деятельности и овладение сенсорными эталонами. Игры на совершенствование координации, ориентирования в пространстве и развитие мелкой моторики приветствуются.</a:t>
            </a:r>
          </a:p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976E70-7E74-46DF-9309-9E5AEE2D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03" y="1696504"/>
            <a:ext cx="5964797" cy="44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08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90ACC-2928-4B1F-AE88-710A9EE1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7805704" cy="891162"/>
          </a:xfrm>
        </p:spPr>
        <p:txBody>
          <a:bodyPr>
            <a:normAutofit/>
          </a:bodyPr>
          <a:lstStyle/>
          <a:p>
            <a:r>
              <a:rPr lang="ru-RU" sz="3600" dirty="0"/>
              <a:t>Когнитивные способности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95BA2-93D7-4420-ADEE-E6D4A67C7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783" y="1375794"/>
            <a:ext cx="6400800" cy="4997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Речь:</a:t>
            </a:r>
          </a:p>
          <a:p>
            <a:r>
              <a:rPr lang="ru-RU" dirty="0"/>
              <a:t>бедный словарный запас;</a:t>
            </a:r>
          </a:p>
          <a:p>
            <a:r>
              <a:rPr lang="ru-RU" dirty="0"/>
              <a:t>нарушенное звукопроизношение;</a:t>
            </a:r>
          </a:p>
          <a:p>
            <a:r>
              <a:rPr lang="ru-RU" dirty="0"/>
              <a:t>несформированность лексико-грамматического строя;</a:t>
            </a:r>
          </a:p>
          <a:p>
            <a:r>
              <a:rPr lang="ru-RU" dirty="0"/>
              <a:t>проблемы со связной речью;</a:t>
            </a:r>
          </a:p>
          <a:p>
            <a:r>
              <a:rPr lang="ru-RU" dirty="0"/>
              <a:t>дефекты артикуляционного аппарата.</a:t>
            </a:r>
          </a:p>
          <a:p>
            <a:pPr marL="0" indent="0">
              <a:buNone/>
            </a:pPr>
            <a:r>
              <a:rPr lang="ru-RU" dirty="0"/>
              <a:t>Для развития речи просто необходимы занятия с логопедом. В домашних условиях родителям нужно больше читать и разговаривать с ребёнком. Рекомендуется следить за тем, чтобы он правильно строил предложения, а речь отличалась связностью.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881AE9-40FD-4333-9AF6-65EB1C7A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416" y="3429000"/>
            <a:ext cx="5024801" cy="334659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604F03C-8181-43F8-856E-CC3F6F539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96" y="789806"/>
            <a:ext cx="3377445" cy="24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8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3D153-8C5D-44A5-AAB7-1087CB8DD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задержка психического развития?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A69A5-365B-46E0-B46F-1F90CBEB6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165" y="2975423"/>
            <a:ext cx="10351526" cy="4050792"/>
          </a:xfrm>
        </p:spPr>
        <p:txBody>
          <a:bodyPr/>
          <a:lstStyle/>
          <a:p>
            <a:pPr algn="just"/>
            <a:r>
              <a:rPr lang="ru-RU" dirty="0"/>
              <a:t>ЗПР — это задержка психического развития, когда основные познавательные функции (мышление, память, внимание, эмоционально-волевая сфера) у ребёнка развиты не так хорошо, как у сверстников, и отличаются от возрастных норм.</a:t>
            </a:r>
          </a:p>
          <a:p>
            <a:pPr algn="just"/>
            <a:r>
              <a:rPr lang="ru-RU" dirty="0"/>
              <a:t> Диагностируется только у детей дошкольного возраста или в начальной школе. Если признаки заболевания остаются к моменту перехода в среднее звено, ставятся уже более серьёзные диагнозы — например, конституциональный инфантилизм или олигофрения.</a:t>
            </a:r>
          </a:p>
        </p:txBody>
      </p:sp>
    </p:spTree>
    <p:extLst>
      <p:ext uri="{BB962C8B-B14F-4D97-AF65-F5344CB8AC3E}">
        <p14:creationId xmlns:p14="http://schemas.microsoft.com/office/powerpoint/2010/main" val="2040530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68418-9999-456B-9E8F-C78AE0EF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85894"/>
            <a:ext cx="7461756" cy="1199625"/>
          </a:xfrm>
        </p:spPr>
        <p:txBody>
          <a:bodyPr>
            <a:normAutofit/>
          </a:bodyPr>
          <a:lstStyle/>
          <a:p>
            <a:r>
              <a:rPr lang="ru-RU" sz="3600" dirty="0"/>
              <a:t>Межличностное общение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9B80F-A9AC-4BAD-9721-D9814DB3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6" y="1585520"/>
            <a:ext cx="4345497" cy="5134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Процесс межличностного общения у детей с ЗПР затруднён из-за неполноценности предпосылок, необходимых для успешной социализации:</a:t>
            </a:r>
          </a:p>
          <a:p>
            <a:r>
              <a:rPr lang="ru-RU" dirty="0"/>
              <a:t>низкая познавательная мотивация;</a:t>
            </a:r>
          </a:p>
          <a:p>
            <a:r>
              <a:rPr lang="ru-RU" dirty="0"/>
              <a:t>недостаточная речевая активность;</a:t>
            </a:r>
          </a:p>
          <a:p>
            <a:r>
              <a:rPr lang="ru-RU" dirty="0"/>
              <a:t>дефектная речемыслительная деятельность;</a:t>
            </a:r>
          </a:p>
          <a:p>
            <a:r>
              <a:rPr lang="ru-RU" dirty="0"/>
              <a:t>несформированность многих компонентов речевой деятельности.</a:t>
            </a: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A6FD792-39ED-43A1-A76B-0A01A7B59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75" y="1585519"/>
            <a:ext cx="63817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202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B90E7-8A0B-4AB1-A1AC-2358BA73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9600948" cy="899551"/>
          </a:xfrm>
        </p:spPr>
        <p:txBody>
          <a:bodyPr>
            <a:normAutofit/>
          </a:bodyPr>
          <a:lstStyle/>
          <a:p>
            <a:r>
              <a:rPr lang="ru-RU" sz="3600" dirty="0"/>
              <a:t>Межличностное общение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5682CE-E9ED-4B8A-919C-91AFEF7D4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1694576"/>
            <a:ext cx="6325299" cy="44776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Межличностное общение характеризуется следующими особенностями:</a:t>
            </a:r>
          </a:p>
          <a:p>
            <a:r>
              <a:rPr lang="ru-RU" dirty="0"/>
              <a:t>эпизодический характер (их редко принимают в игры);</a:t>
            </a:r>
          </a:p>
          <a:p>
            <a:r>
              <a:rPr lang="ru-RU" dirty="0"/>
              <a:t>работа и игры в одиночку;</a:t>
            </a:r>
          </a:p>
          <a:p>
            <a:r>
              <a:rPr lang="ru-RU" dirty="0"/>
              <a:t>несогласованные действия в парах;</a:t>
            </a:r>
          </a:p>
          <a:p>
            <a:r>
              <a:rPr lang="ru-RU" dirty="0"/>
              <a:t>сюжетно-ролевая игра не является совместной деятельностью, так как общение внутри неё практически отсутствует;</a:t>
            </a:r>
          </a:p>
          <a:p>
            <a:r>
              <a:rPr lang="ru-RU" dirty="0"/>
              <a:t>неумение полно и чётко отвечать на поставленные вопросы, самостоятельно формулировать вопрос, высказываться, слушать других, поддерживать разговор;</a:t>
            </a:r>
          </a:p>
          <a:p>
            <a:r>
              <a:rPr lang="ru-RU" dirty="0"/>
              <a:t>отсутствие привязанности к кому-либо.</a:t>
            </a:r>
          </a:p>
          <a:p>
            <a:r>
              <a:rPr lang="ru-RU" dirty="0"/>
              <a:t>Дети с ЗПР гораздо охотнее играют с теми, кто младше по возрасту. Нередко на фоне неудавшихся межличностных контактов развивается </a:t>
            </a:r>
            <a:r>
              <a:rPr lang="ru-RU" dirty="0">
                <a:hlinkClick r:id="rId2"/>
              </a:rPr>
              <a:t>социофобия</a:t>
            </a:r>
            <a:r>
              <a:rPr lang="ru-RU" dirty="0"/>
              <a:t> и возникают серьёзные проблемы с социальной адаптацией.</a:t>
            </a:r>
          </a:p>
          <a:p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C0D66D4-9CD1-477B-A3E0-9D4A9571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82" y="1694576"/>
            <a:ext cx="4640335" cy="464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500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65EF9-E8EA-47C0-B7F7-0798F157C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9181499" cy="975052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Эмоционально-волевая сфера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3D818-17FE-44A4-803C-E8D1651F8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1149292"/>
            <a:ext cx="6878972" cy="50229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У детей с ЗПР наблюдается незрелость эмоционально-волевой сферы:</a:t>
            </a:r>
          </a:p>
          <a:p>
            <a:r>
              <a:rPr lang="ru-RU" dirty="0"/>
              <a:t>эмоциональная неустойчивость;</a:t>
            </a:r>
          </a:p>
          <a:p>
            <a:r>
              <a:rPr lang="ru-RU" dirty="0"/>
              <a:t>несамостоятельность;</a:t>
            </a:r>
          </a:p>
          <a:p>
            <a:r>
              <a:rPr lang="ru-RU" dirty="0">
                <a:hlinkClick r:id="rId2"/>
              </a:rPr>
              <a:t>лабильность</a:t>
            </a:r>
            <a:r>
              <a:rPr lang="ru-RU" dirty="0"/>
              <a:t>;</a:t>
            </a:r>
          </a:p>
          <a:p>
            <a:r>
              <a:rPr lang="ru-RU" dirty="0"/>
              <a:t>лёгкая внушаемость;</a:t>
            </a:r>
          </a:p>
          <a:p>
            <a:r>
              <a:rPr lang="ru-RU" dirty="0"/>
              <a:t>слабость волевых усилий;</a:t>
            </a:r>
          </a:p>
          <a:p>
            <a:r>
              <a:rPr lang="ru-RU" dirty="0"/>
              <a:t>неуверенность в себе, низкая самооценка;</a:t>
            </a:r>
          </a:p>
          <a:p>
            <a:r>
              <a:rPr lang="ru-RU" dirty="0"/>
              <a:t>беспричинное беспокойство, повышенный уровень тревожности;</a:t>
            </a:r>
          </a:p>
          <a:p>
            <a:r>
              <a:rPr lang="ru-RU" dirty="0"/>
              <a:t>мгновенная смена настроения, контрастные эмоции;</a:t>
            </a:r>
          </a:p>
          <a:p>
            <a:r>
              <a:rPr lang="ru-RU" dirty="0"/>
              <a:t>неадекватная жизнерадостность, весёлость.</a:t>
            </a:r>
          </a:p>
          <a:p>
            <a:pPr marL="0" indent="0">
              <a:buNone/>
            </a:pPr>
            <a:r>
              <a:rPr lang="ru-RU" dirty="0"/>
              <a:t>Дети с ЗПР не могут правильно оценивать:</a:t>
            </a:r>
          </a:p>
          <a:p>
            <a:r>
              <a:rPr lang="ru-RU" dirty="0"/>
              <a:t>ситуацию: на любой неуспех и трудности они реагируют слишком агрессивно;</a:t>
            </a:r>
          </a:p>
          <a:p>
            <a:r>
              <a:rPr lang="ru-RU" dirty="0"/>
              <a:t>эмоциональное состояние окружающих: во время похорон могут смеяться и веселиться;</a:t>
            </a:r>
          </a:p>
          <a:p>
            <a:r>
              <a:rPr lang="ru-RU" dirty="0"/>
              <a:t>собственные эмоции.</a:t>
            </a:r>
          </a:p>
          <a:p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B766B2A-275B-4456-B740-C684CB55F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41" y="1944270"/>
            <a:ext cx="4927134" cy="36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56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6E703-B91A-4F53-91BA-81C2A2352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8149653" cy="99183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Лечение и коррекция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4CFC19-71F8-45F4-98EF-F00F730F2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43" y="1276709"/>
            <a:ext cx="10084278" cy="489549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зависимости от вида ЗПР и индивидуальных особенностей ребёнка профильными специалистами разрабатывается коррекционно-развивающая программа, по которой ему следует заниматься. В неё входят различные блоки, предполагающие комплексный подход к решению имеющихся проблем.</a:t>
            </a:r>
          </a:p>
          <a:p>
            <a:r>
              <a:rPr lang="ru-RU" dirty="0"/>
              <a:t>Индивидуальные программы дефектологической коррекции для детей с ЗПР.</a:t>
            </a:r>
          </a:p>
          <a:p>
            <a:r>
              <a:rPr lang="ru-RU" dirty="0"/>
              <a:t>Целью программ является:</a:t>
            </a:r>
          </a:p>
          <a:p>
            <a:pPr marL="0" indent="0">
              <a:buNone/>
            </a:pPr>
            <a:r>
              <a:rPr lang="ru-RU" dirty="0"/>
              <a:t>- развитие и активизация познавательной деятельности, формирование знаний, умений и навыков, соответствующих возрастной норме;</a:t>
            </a:r>
          </a:p>
          <a:p>
            <a:pPr marL="0" indent="0">
              <a:buNone/>
            </a:pPr>
            <a:r>
              <a:rPr lang="ru-RU" dirty="0"/>
              <a:t>- развитие крупной и мелкой моторики;</a:t>
            </a:r>
          </a:p>
          <a:p>
            <a:pPr marL="0" indent="0">
              <a:buNone/>
            </a:pPr>
            <a:r>
              <a:rPr lang="ru-RU" dirty="0"/>
              <a:t>- развитие сенсорных процессов;</a:t>
            </a:r>
          </a:p>
          <a:p>
            <a:pPr marL="0" indent="0">
              <a:buNone/>
            </a:pPr>
            <a:r>
              <a:rPr lang="ru-RU" dirty="0"/>
              <a:t>- формирование элементарных математических представлений;</a:t>
            </a:r>
          </a:p>
          <a:p>
            <a:pPr marL="0" indent="0">
              <a:buNone/>
            </a:pPr>
            <a:r>
              <a:rPr lang="ru-RU" dirty="0"/>
              <a:t>- расширение знаний и представлений об окружающем мире;</a:t>
            </a:r>
          </a:p>
          <a:p>
            <a:pPr marL="0" indent="0">
              <a:buNone/>
            </a:pPr>
            <a:r>
              <a:rPr lang="ru-RU" dirty="0"/>
              <a:t>- развитие пространственного восприятия;</a:t>
            </a:r>
          </a:p>
          <a:p>
            <a:pPr marL="0" indent="0">
              <a:buNone/>
            </a:pPr>
            <a:r>
              <a:rPr lang="ru-RU" dirty="0"/>
              <a:t>- развитие умственных операций, действий и навыков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945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DBD6-03CB-458A-89C7-BF944EE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8216765" cy="639493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Медикаментозная терапия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17331-009B-487B-A16A-2E7180492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02297"/>
            <a:ext cx="4617888" cy="456990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Медикаментозное лечение для детей с ЗПР подбирается индивидуально психотерапевтом или невропатологом. Чаще всего назначаются </a:t>
            </a:r>
            <a:r>
              <a:rPr lang="ru-RU" dirty="0" err="1"/>
              <a:t>ноотропы</a:t>
            </a:r>
            <a:r>
              <a:rPr lang="ru-RU" dirty="0"/>
              <a:t>, чтобы:</a:t>
            </a:r>
          </a:p>
          <a:p>
            <a:r>
              <a:rPr lang="ru-RU" dirty="0"/>
              <a:t>стимулировать ЦНС;</a:t>
            </a:r>
          </a:p>
          <a:p>
            <a:r>
              <a:rPr lang="ru-RU" dirty="0"/>
              <a:t>улучшить память и умственную деятельность;</a:t>
            </a:r>
          </a:p>
          <a:p>
            <a:r>
              <a:rPr lang="ru-RU" dirty="0"/>
              <a:t>повысить устойчивость мозга к гипоксии и токсическим воздействиям;</a:t>
            </a:r>
          </a:p>
          <a:p>
            <a:r>
              <a:rPr lang="ru-RU" dirty="0"/>
              <a:t>активизировать мозговой кровоток.</a:t>
            </a:r>
          </a:p>
          <a:p>
            <a:r>
              <a:rPr lang="ru-RU" dirty="0"/>
              <a:t>Медикаментозное лечение проводится только по назначению врача!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FB7A45B-4F56-45ED-81E3-56488E80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2297"/>
            <a:ext cx="5784232" cy="44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38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1A73D-A3A3-46FF-959C-FA56CBD2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50" y="484632"/>
            <a:ext cx="10633298" cy="83244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Психолого-педагогические коррекционные занятия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181289-54F3-4E48-862D-D91882C4F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5" y="1753299"/>
            <a:ext cx="6090406" cy="48572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Ребёнок с ЗПР должен регулярно ходить на занятия психолога. Цель — скорректировать психическое развитие таким образом, чтобы оно улучшило качество его жизни. Среди основных задач:</a:t>
            </a:r>
          </a:p>
          <a:p>
            <a:r>
              <a:rPr lang="ru-RU" dirty="0"/>
              <a:t>повысить уровень интеллектуального, эмоционального и социального развития;</a:t>
            </a:r>
          </a:p>
          <a:p>
            <a:r>
              <a:rPr lang="ru-RU" dirty="0"/>
              <a:t>развить крупную и мелкую моторику;</a:t>
            </a:r>
          </a:p>
          <a:p>
            <a:r>
              <a:rPr lang="ru-RU" dirty="0"/>
              <a:t>расширить словарный запас и понятийный аппарат.</a:t>
            </a:r>
          </a:p>
          <a:p>
            <a:pPr marL="0" indent="0">
              <a:buNone/>
            </a:pPr>
            <a:r>
              <a:rPr lang="ru-RU" dirty="0"/>
              <a:t>Родители имеют право знать, что включает в себя программа психолога, который занимается с их ребёнком. Моменты, которые вызывают сомнения или недоверие, заранее должны быть согласованы.</a:t>
            </a:r>
          </a:p>
          <a:p>
            <a:pPr marL="0" indent="0">
              <a:buNone/>
            </a:pPr>
            <a:r>
              <a:rPr lang="ru-RU" dirty="0"/>
              <a:t>Занятия может проводить психолог в детском саду, можно посещать психологические, развивающие детские центры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9796927E-CA55-4829-AA20-93175AE94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50" y="1993434"/>
            <a:ext cx="5645435" cy="37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588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A78C4-2F61-4778-868D-9BA50578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28506"/>
            <a:ext cx="9206666" cy="914400"/>
          </a:xfrm>
        </p:spPr>
        <p:txBody>
          <a:bodyPr>
            <a:normAutofit/>
          </a:bodyPr>
          <a:lstStyle/>
          <a:p>
            <a:r>
              <a:rPr lang="ru-RU" sz="3600" dirty="0"/>
              <a:t>Психотерапевтические направления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A4ED0-814A-482E-A025-E373451E0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72" y="1862356"/>
            <a:ext cx="6165908" cy="4467138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hlinkClick r:id="rId2"/>
              </a:rPr>
              <a:t>изотерапия</a:t>
            </a:r>
            <a:r>
              <a:rPr lang="ru-RU" dirty="0"/>
              <a:t>;</a:t>
            </a:r>
          </a:p>
          <a:p>
            <a:r>
              <a:rPr lang="ru-RU" dirty="0"/>
              <a:t>песочная терапия;</a:t>
            </a:r>
          </a:p>
          <a:p>
            <a:r>
              <a:rPr lang="ru-RU" dirty="0">
                <a:hlinkClick r:id="rId3"/>
              </a:rPr>
              <a:t>музыкотерапия</a:t>
            </a:r>
            <a:r>
              <a:rPr lang="ru-RU" dirty="0"/>
              <a:t>;</a:t>
            </a:r>
          </a:p>
          <a:p>
            <a:r>
              <a:rPr lang="ru-RU" dirty="0" err="1"/>
              <a:t>куклотерапия</a:t>
            </a:r>
            <a:r>
              <a:rPr lang="ru-RU" dirty="0"/>
              <a:t>;</a:t>
            </a:r>
          </a:p>
          <a:p>
            <a:r>
              <a:rPr lang="ru-RU" dirty="0">
                <a:hlinkClick r:id="rId4"/>
              </a:rPr>
              <a:t>сказкотерапия</a:t>
            </a:r>
            <a:r>
              <a:rPr lang="ru-RU" dirty="0"/>
              <a:t>;</a:t>
            </a:r>
          </a:p>
          <a:p>
            <a:r>
              <a:rPr lang="ru-RU" dirty="0" err="1"/>
              <a:t>логоритмика</a:t>
            </a:r>
            <a:r>
              <a:rPr lang="ru-RU" dirty="0"/>
              <a:t>;</a:t>
            </a:r>
          </a:p>
          <a:p>
            <a:r>
              <a:rPr lang="ru-RU" dirty="0"/>
              <a:t>методы предметно-сенсорной терапии.</a:t>
            </a:r>
          </a:p>
          <a:p>
            <a:pPr marL="0" indent="0">
              <a:buNone/>
            </a:pPr>
            <a:r>
              <a:rPr lang="ru-RU" dirty="0"/>
              <a:t>На занятиях психолог организует дидактические игры с разноцветными полосками, кубиками, палочками, геометрическими фигурами (в том числе объёмными) и специальными карточками. Примеры нескольких таких игр представлены ниже.</a:t>
            </a:r>
          </a:p>
          <a:p>
            <a:endParaRPr lang="ru-RU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212174C-6DDE-453A-8917-CE415C3A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85" y="2298583"/>
            <a:ext cx="4950143" cy="374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561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7EA98-A04F-480C-996F-80069EA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89" y="385894"/>
            <a:ext cx="10205459" cy="1048623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Психотерапевтические направления</a:t>
            </a:r>
            <a:br>
              <a:rPr lang="ru-RU" sz="3600" dirty="0"/>
            </a:br>
            <a:r>
              <a:rPr lang="ru-RU" sz="3600" dirty="0"/>
              <a:t>Альтернативные методики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86F7A5-5501-48FC-ADF1-1984BEFA9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50" y="1403604"/>
            <a:ext cx="5918181" cy="48629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Дополнительно профильные специалисты могут назначить современные, нетрадиционные методы коррекции:</a:t>
            </a:r>
          </a:p>
          <a:p>
            <a:r>
              <a:rPr lang="ru-RU" dirty="0"/>
              <a:t>иппотерапию;</a:t>
            </a:r>
          </a:p>
          <a:p>
            <a:r>
              <a:rPr lang="ru-RU" dirty="0" err="1"/>
              <a:t>канистерапию</a:t>
            </a:r>
            <a:r>
              <a:rPr lang="ru-RU" dirty="0"/>
              <a:t>;</a:t>
            </a:r>
          </a:p>
          <a:p>
            <a:r>
              <a:rPr lang="ru-RU" dirty="0" err="1"/>
              <a:t>дельфинотерапию</a:t>
            </a:r>
            <a:r>
              <a:rPr lang="ru-RU" dirty="0"/>
              <a:t>;</a:t>
            </a:r>
          </a:p>
          <a:p>
            <a:r>
              <a:rPr lang="ru-RU" dirty="0" err="1"/>
              <a:t>фелинотерапию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Вовремя и грамотно проведённая </a:t>
            </a:r>
            <a:r>
              <a:rPr lang="ru-RU" dirty="0" err="1"/>
              <a:t>психокоррекционная</a:t>
            </a:r>
            <a:r>
              <a:rPr lang="ru-RU" dirty="0"/>
              <a:t> работа даёт положительные результаты.</a:t>
            </a:r>
          </a:p>
          <a:p>
            <a:endParaRPr lang="ru-RU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053B707-B913-4851-8241-C83E1DB4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025" y="3212982"/>
            <a:ext cx="6361825" cy="352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0AFAB86D-4151-497C-9C58-DDA48ED9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76" y="683472"/>
            <a:ext cx="4855915" cy="303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82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Психологическая коррекция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Повышение родительской компетенции</a:t>
            </a:r>
          </a:p>
          <a:p>
            <a:r>
              <a:rPr lang="ru-RU" dirty="0"/>
              <a:t>Позитивная модель</a:t>
            </a:r>
          </a:p>
          <a:p>
            <a:r>
              <a:rPr lang="ru-RU" dirty="0"/>
              <a:t>Снижение тревожности у родителей</a:t>
            </a:r>
          </a:p>
          <a:p>
            <a:r>
              <a:rPr lang="ru-RU" dirty="0"/>
              <a:t>Поведенческая терапия</a:t>
            </a:r>
          </a:p>
          <a:p>
            <a:r>
              <a:rPr lang="ru-RU" dirty="0"/>
              <a:t>Разъяснение природы нарушений</a:t>
            </a:r>
          </a:p>
          <a:p>
            <a:r>
              <a:rPr lang="ru-RU" dirty="0"/>
              <a:t>«Ребенок не виноват»</a:t>
            </a:r>
          </a:p>
          <a:p>
            <a:r>
              <a:rPr lang="ru-RU" dirty="0"/>
              <a:t>«Родитель не виноват»</a:t>
            </a:r>
          </a:p>
          <a:p>
            <a:r>
              <a:rPr lang="ru-RU" dirty="0"/>
              <a:t>«Педагог не виноват»</a:t>
            </a:r>
          </a:p>
          <a:p>
            <a:r>
              <a:rPr lang="ru-RU" dirty="0"/>
              <a:t>Предварительное планирование и структурирование по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1639684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549933" cy="447021"/>
          </a:xfrm>
        </p:spPr>
        <p:txBody>
          <a:bodyPr>
            <a:normAutofit fontScale="90000"/>
          </a:bodyPr>
          <a:lstStyle/>
          <a:p>
            <a:r>
              <a:rPr lang="ru-RU" dirty="0"/>
              <a:t>Психологическая коррекция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717" y="1181819"/>
            <a:ext cx="11119449" cy="499038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Программа окружения (школы) коррекции включает:</a:t>
            </a:r>
          </a:p>
          <a:p>
            <a:pPr marL="0" indent="0">
              <a:buNone/>
            </a:pPr>
            <a:r>
              <a:rPr lang="ru-RU" dirty="0"/>
              <a:t>* изменение окружения (место ребёнка в группе - рядом с педагогом, изменение режима занятия с включением минуток активного отдыха,);</a:t>
            </a:r>
          </a:p>
          <a:p>
            <a:pPr marL="0" indent="0">
              <a:buNone/>
            </a:pPr>
            <a:r>
              <a:rPr lang="ru-RU" dirty="0"/>
              <a:t>* создание положительной мотивации, ситуаций успеха;</a:t>
            </a:r>
          </a:p>
          <a:p>
            <a:pPr marL="0" indent="0">
              <a:buNone/>
            </a:pPr>
            <a:r>
              <a:rPr lang="ru-RU" dirty="0"/>
              <a:t>* коррекцию негативных форм поведения, в частности немотивированной агрессии;</a:t>
            </a:r>
          </a:p>
          <a:p>
            <a:pPr marL="0" indent="0">
              <a:buNone/>
            </a:pPr>
            <a:r>
              <a:rPr lang="ru-RU" dirty="0"/>
              <a:t>* регулирование ожиданий (касается и родителей), так как положительные изменения проявляются не так быстро, как бы хотелось окружающим.</a:t>
            </a:r>
          </a:p>
          <a:p>
            <a:r>
              <a:rPr lang="ru-RU" dirty="0"/>
              <a:t>Поведенческие программы требуют значительного умения, взрослым приходится прилагать всю свою фантазию и опыт общения с детьми, чтобы во время занятий поддерживать мотивацию постоянно отвлекающегося ребёнка.</a:t>
            </a:r>
          </a:p>
          <a:p>
            <a:r>
              <a:rPr lang="ru-RU" dirty="0"/>
              <a:t>Успех в лечении будет гарантирован при условии поддержания единых принципов в отношении к ребёнку дома и в саду, школе: система «вознаграждения», помощь и поддержка взрослых, участие в совместной деятельности. Непрерывность лечебной терапии - главный залог успеха.</a:t>
            </a:r>
          </a:p>
          <a:p>
            <a:r>
              <a:rPr lang="ru-RU" dirty="0"/>
              <a:t>Важно, чтобы педагог сотрудничал с психологом. Для приобретения навыков общения с ребенком ЗПР, для профилактики эмоционального выгорания, для обучения навыкам собственной эмоциональной регуляции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73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Основной механизм возникновения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758" y="2311189"/>
            <a:ext cx="4175012" cy="405079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Нарушение созревания и функциональная недостаточность более молодых и сложных систем мозга, главным образом относящихся к лобным отделам коры больших полушарий.</a:t>
            </a:r>
          </a:p>
          <a:p>
            <a:pPr algn="just"/>
            <a:r>
              <a:rPr lang="ru-RU" dirty="0"/>
              <a:t>В связи с чем происходит нарушение </a:t>
            </a:r>
            <a:r>
              <a:rPr lang="ru-RU" dirty="0" err="1"/>
              <a:t>нейропластичности</a:t>
            </a:r>
            <a:r>
              <a:rPr lang="ru-RU" dirty="0"/>
              <a:t> - способности нервной системы в ответ на эндогенные и экзогенные стимулы адаптироваться путем структурно-функциональной перестройки, как в физиологических условиях (память, обучение), так и после ее повреждения. В контексте реабилитации пластичность головного мозга – это способность к компенсации структурных и функциональных расстройств.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96" y="509316"/>
            <a:ext cx="2918604" cy="3386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515" y="3362893"/>
            <a:ext cx="5504183" cy="30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32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Когнитивно</a:t>
            </a:r>
            <a:r>
              <a:rPr lang="ru-RU" dirty="0"/>
              <a:t>-поведенческие принципы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Составить список проблем и их иерархию</a:t>
            </a:r>
          </a:p>
          <a:p>
            <a:pPr marL="457200" indent="-457200">
              <a:buAutoNum type="arabicPeriod"/>
            </a:pPr>
            <a:r>
              <a:rPr lang="ru-RU" dirty="0"/>
              <a:t>Конкретизировать проблемы</a:t>
            </a:r>
          </a:p>
          <a:p>
            <a:pPr marL="457200" indent="-457200">
              <a:buAutoNum type="arabicPeriod"/>
            </a:pPr>
            <a:r>
              <a:rPr lang="ru-RU" dirty="0"/>
              <a:t>Нельзя вместо описания проблемы оценивать личность ребенка</a:t>
            </a:r>
          </a:p>
          <a:p>
            <a:pPr marL="457200" indent="-457200">
              <a:buAutoNum type="arabicPeriod"/>
            </a:pPr>
            <a:r>
              <a:rPr lang="ru-RU" dirty="0"/>
              <a:t>Отделение принимающего отношения от осуждения конкретных поступков</a:t>
            </a:r>
          </a:p>
          <a:p>
            <a:pPr marL="457200" indent="-457200">
              <a:buAutoNum type="arabicPeriod"/>
            </a:pPr>
            <a:r>
              <a:rPr lang="ru-RU" dirty="0"/>
              <a:t>Строить образовательный процесс ребенка с учетом особенностей мышления, восприятия</a:t>
            </a:r>
          </a:p>
          <a:p>
            <a:pPr marL="457200" indent="-457200">
              <a:buAutoNum type="arabicPeriod"/>
            </a:pPr>
            <a:r>
              <a:rPr lang="ru-RU" dirty="0"/>
              <a:t>Поощрять то, что у ребенка получается лучше всего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521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РЭПТ и КПТ с родителями и педагогами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Цель: снижение тревожности</a:t>
            </a:r>
          </a:p>
          <a:p>
            <a:pPr marL="0" indent="0">
              <a:buNone/>
            </a:pPr>
            <a:r>
              <a:rPr lang="ru-RU" dirty="0"/>
              <a:t>Коррекция иррациональных суждений</a:t>
            </a:r>
          </a:p>
          <a:p>
            <a:pPr marL="457200" indent="-457200">
              <a:buAutoNum type="arabicPeriod"/>
            </a:pPr>
            <a:r>
              <a:rPr lang="ru-RU" dirty="0"/>
              <a:t>Долженствование:  суждения указывающие на то, что ребенок должен быть не таким, каков он есть</a:t>
            </a:r>
          </a:p>
          <a:p>
            <a:pPr marL="457200" indent="-457200">
              <a:buAutoNum type="arabicPeriod"/>
            </a:pPr>
            <a:r>
              <a:rPr lang="ru-RU" dirty="0"/>
              <a:t>Катастрофичность: суждения о том, что все ужасно, жутко и кошмарно, потому что все не так. Как следовало бы быть</a:t>
            </a:r>
          </a:p>
          <a:p>
            <a:pPr marL="457200" indent="-457200">
              <a:buAutoNum type="arabicPeriod"/>
            </a:pPr>
            <a:r>
              <a:rPr lang="ru-RU" dirty="0"/>
              <a:t>«Надлежит» и «следует»: суждения отражающие неспособность человека выдержать или вытерпеть мир, если он отличается от того, каким ему «надлежит» или «следует» быть</a:t>
            </a:r>
          </a:p>
          <a:p>
            <a:pPr marL="457200" indent="-457200">
              <a:buAutoNum type="arabicPeriod"/>
            </a:pPr>
            <a:r>
              <a:rPr lang="ru-RU" dirty="0"/>
              <a:t>Порицание: суждения, принижающие личность – собственную или ребенка, из-за которого ситуация стала не такой, какой ей «надлежит» или «следует» быть</a:t>
            </a:r>
          </a:p>
        </p:txBody>
      </p:sp>
    </p:spTree>
    <p:extLst>
      <p:ext uri="{BB962C8B-B14F-4D97-AF65-F5344CB8AC3E}">
        <p14:creationId xmlns:p14="http://schemas.microsoft.com/office/powerpoint/2010/main" val="3463884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034F3-8BF1-4BC7-AFCD-2B387C8B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9684838" cy="782106"/>
          </a:xfrm>
        </p:spPr>
        <p:txBody>
          <a:bodyPr>
            <a:normAutofit fontScale="90000"/>
          </a:bodyPr>
          <a:lstStyle/>
          <a:p>
            <a:r>
              <a:rPr lang="ru-RU" dirty="0"/>
              <a:t>Что делать родителям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47DE5A-4DB7-440D-BA72-28EE1203E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52" y="1266738"/>
            <a:ext cx="10482296" cy="4905462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Если до четырех лет не удалось скорректировать отставание, то в дальнейшем, усилиями одних только домашних занятий проблему ЗПР не решить.</a:t>
            </a:r>
          </a:p>
          <a:p>
            <a:r>
              <a:rPr lang="ru-RU" dirty="0"/>
              <a:t>Для начала родителям придётся не только понять, но и принять тот факт, что ребёнок будет обучаться медленнее ровесников и отставать от них в учёбе. Чтобы не требовать от него слишком многого, быть терпеливыми к его особенностям, их нужно изучить и учитывать при общении и занятиях.</a:t>
            </a:r>
          </a:p>
          <a:p>
            <a:r>
              <a:rPr lang="ru-RU" dirty="0"/>
              <a:t>Поэтому второй шаг родителей, желающих помочь своему ребёнку, — обращение за квалифицированной помощью к профильным специалистам — педагогу-дефектологу, психологу или врачу-психотерапевту. С учётом индивидуальных особенностей они дадут рекомендации, что именно нужно делать.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337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68ABA-78B0-41B3-BAC8-838A7052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44" y="0"/>
            <a:ext cx="10058400" cy="1609344"/>
          </a:xfrm>
        </p:spPr>
        <p:txBody>
          <a:bodyPr/>
          <a:lstStyle/>
          <a:p>
            <a:r>
              <a:rPr lang="ru-RU" dirty="0"/>
              <a:t>Что делать родителям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E76C99-961E-465C-8FC1-763B8D3C8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1359017"/>
            <a:ext cx="10582964" cy="48131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Общие рекомендации:</a:t>
            </a:r>
          </a:p>
          <a:p>
            <a:r>
              <a:rPr lang="ru-RU" dirty="0"/>
              <a:t>Заниматься ежедневно по 30-40 минут.</a:t>
            </a:r>
          </a:p>
          <a:p>
            <a:r>
              <a:rPr lang="ru-RU" dirty="0"/>
              <a:t>Уделять ребёнку больше внимания, организовывать совместное времяпрепровождение, общаться, задействовать других родственников.</a:t>
            </a:r>
          </a:p>
          <a:p>
            <a:r>
              <a:rPr lang="ru-RU" dirty="0"/>
              <a:t>Обеспечить комфортную, спокойную, благоприятную атмосферу в семье.</a:t>
            </a:r>
          </a:p>
          <a:p>
            <a:r>
              <a:rPr lang="ru-RU" dirty="0"/>
              <a:t>Нормализовать режим дня, приобщать к здоровому образу жизни, обеспечить сбалансированное питание, увеличить двигательную активность и пребывание на свежем воздухе.</a:t>
            </a:r>
          </a:p>
          <a:p>
            <a:r>
              <a:rPr lang="ru-RU" dirty="0"/>
              <a:t>Общаться с другими родителями таких же детей (например, через сообщества в соцсетях).</a:t>
            </a:r>
          </a:p>
          <a:p>
            <a:r>
              <a:rPr lang="ru-RU" dirty="0"/>
              <a:t>Организовывать общение с ровесниками.</a:t>
            </a:r>
          </a:p>
          <a:p>
            <a:r>
              <a:rPr lang="ru-RU" dirty="0"/>
              <a:t>Не говорить ребёнку, что он особенный. Не жалеть, что он не такой, как все.</a:t>
            </a:r>
          </a:p>
          <a:p>
            <a:r>
              <a:rPr lang="ru-RU" dirty="0"/>
              <a:t>Поручать домашние дела, уход за животными, обучать самообслуживанию.</a:t>
            </a:r>
          </a:p>
          <a:p>
            <a:r>
              <a:rPr lang="ru-RU" dirty="0"/>
              <a:t>Не повышать голоса, быть терпеливыми, что бы ни произошло.</a:t>
            </a:r>
          </a:p>
          <a:p>
            <a:r>
              <a:rPr lang="ru-RU" dirty="0"/>
              <a:t>Вести дневник, чтобы отмечать все успехи, — эти записи помогут скорректировать дальнейшую работу.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664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D0773-B209-4311-9A7E-0B275FAA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делать родителям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8A8820-60C7-44A2-BDBD-9C43E3D4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76" y="1694576"/>
            <a:ext cx="10341976" cy="46787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Домашние занятия для ребёнка с ЗПР</a:t>
            </a:r>
          </a:p>
          <a:p>
            <a:pPr marL="0" indent="0">
              <a:buNone/>
            </a:pPr>
            <a:r>
              <a:rPr lang="ru-RU" dirty="0"/>
              <a:t>В первую очередь родителям нужно направить усилия на развитие мелкой моторики, которая самым непосредственным образом связана с когнитивными способностями. Для этого рекомендуется использовать:</a:t>
            </a:r>
          </a:p>
          <a:p>
            <a:r>
              <a:rPr lang="ru-RU" dirty="0"/>
              <a:t>конструкторы;</a:t>
            </a:r>
          </a:p>
          <a:p>
            <a:r>
              <a:rPr lang="ru-RU" dirty="0"/>
              <a:t>пластилин;</a:t>
            </a:r>
          </a:p>
          <a:p>
            <a:r>
              <a:rPr lang="ru-RU" dirty="0" err="1"/>
              <a:t>пазлы</a:t>
            </a:r>
            <a:r>
              <a:rPr lang="ru-RU" dirty="0"/>
              <a:t>;</a:t>
            </a:r>
          </a:p>
          <a:p>
            <a:r>
              <a:rPr lang="ru-RU" dirty="0"/>
              <a:t>мозаики;</a:t>
            </a:r>
          </a:p>
          <a:p>
            <a:r>
              <a:rPr lang="ru-RU" dirty="0"/>
              <a:t>пальчиковые краски;</a:t>
            </a:r>
          </a:p>
          <a:p>
            <a:r>
              <a:rPr lang="ru-RU" dirty="0"/>
              <a:t>кубики;</a:t>
            </a:r>
          </a:p>
          <a:p>
            <a:r>
              <a:rPr lang="ru-RU" dirty="0"/>
              <a:t>пирамидки;</a:t>
            </a:r>
          </a:p>
          <a:p>
            <a:r>
              <a:rPr lang="ru-RU" dirty="0"/>
              <a:t>бисер, бусинки (для создания аппликаций);</a:t>
            </a:r>
          </a:p>
          <a:p>
            <a:r>
              <a:rPr lang="ru-RU" dirty="0" err="1"/>
              <a:t>кольцеброс</a:t>
            </a:r>
            <a:r>
              <a:rPr lang="ru-RU" dirty="0"/>
              <a:t>;</a:t>
            </a:r>
          </a:p>
          <a:p>
            <a:r>
              <a:rPr lang="ru-RU" dirty="0"/>
              <a:t>тренажёры для завязывания шнурков и застёгивания пуговиц;</a:t>
            </a:r>
          </a:p>
          <a:p>
            <a:r>
              <a:rPr lang="ru-RU" dirty="0"/>
              <a:t>наборы для вышивания.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416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A2FBA-EFA8-4122-889F-706A1560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делать родителям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435DD-47EE-49D7-ABA3-1959707E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30" y="1887523"/>
            <a:ext cx="5536734" cy="428467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Формировать эмоциональный интеллект, умение распознавать, называть, регулировать свои эмоции</a:t>
            </a:r>
          </a:p>
          <a:p>
            <a:r>
              <a:rPr lang="ru-RU" dirty="0"/>
              <a:t>Обучать справляться со сложными, неприятными чувствами, переживать их</a:t>
            </a:r>
          </a:p>
          <a:p>
            <a:r>
              <a:rPr lang="ru-RU" dirty="0"/>
              <a:t>Не сравнивать – «я в твои годы», «посмотри на младшего, старшего», «мы такими не были», «а вот Леночка из соседнего подъезда..»</a:t>
            </a:r>
          </a:p>
          <a:p>
            <a:r>
              <a:rPr lang="ru-RU" dirty="0"/>
              <a:t>Не оценивать личность ребенка, оценивать поступок</a:t>
            </a:r>
          </a:p>
          <a:p>
            <a:r>
              <a:rPr lang="ru-RU" dirty="0"/>
              <a:t>Не критиковать, а показывать личным примером, обосновывать, объяснять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sz="2800" b="1" dirty="0"/>
              <a:t>Будьте примером для своих детей! Самый лучший стиль воспитания – авторитетный!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D857B60-5421-4AE0-A4A4-019C9ED65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74" y="1686189"/>
            <a:ext cx="4974658" cy="498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1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Отличия </a:t>
            </a:r>
            <a:r>
              <a:rPr lang="ru-RU" dirty="0" err="1"/>
              <a:t>зпр</a:t>
            </a:r>
            <a:r>
              <a:rPr lang="ru-RU" dirty="0"/>
              <a:t> от легкой умственной отсталости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6339901"/>
              </p:ext>
            </p:extLst>
          </p:nvPr>
        </p:nvGraphicFramePr>
        <p:xfrm>
          <a:off x="957531" y="2120898"/>
          <a:ext cx="10170844" cy="4512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5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503">
                <a:tc>
                  <a:txBody>
                    <a:bodyPr/>
                    <a:lstStyle/>
                    <a:p>
                      <a:r>
                        <a:rPr lang="ru-RU" sz="1600" dirty="0"/>
                        <a:t>ЗПР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Легкая</a:t>
                      </a:r>
                      <a:r>
                        <a:rPr lang="ru-RU" sz="1600" baseline="0" dirty="0"/>
                        <a:t> у</a:t>
                      </a:r>
                      <a:r>
                        <a:rPr lang="ru-RU" sz="1600" dirty="0"/>
                        <a:t>мственная отсталость </a:t>
                      </a:r>
                      <a:r>
                        <a:rPr lang="en-US" sz="1600" dirty="0"/>
                        <a:t>F-70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294">
                <a:tc>
                  <a:txBody>
                    <a:bodyPr/>
                    <a:lstStyle/>
                    <a:p>
                      <a:r>
                        <a:rPr lang="ru-RU" sz="1600" dirty="0"/>
                        <a:t>Неоднородная группа, может быть сочетанием</a:t>
                      </a:r>
                      <a:r>
                        <a:rPr lang="ru-RU" sz="1600" baseline="0" dirty="0"/>
                        <a:t> биологического и социального факторов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Более однородна по своему составу, причина – тотальное, органическое</a:t>
                      </a:r>
                      <a:r>
                        <a:rPr lang="ru-RU" sz="1600" baseline="0" dirty="0"/>
                        <a:t>, стойкое поражение головного мозга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159">
                <a:tc>
                  <a:txBody>
                    <a:bodyPr/>
                    <a:lstStyle/>
                    <a:p>
                      <a:r>
                        <a:rPr lang="ru-RU" sz="1600" dirty="0"/>
                        <a:t>С возрастом, развитие ребенка начинает приближаться к параметрам возрастной нормы. Отставание может принимать различные формы школьной неуспеваемости.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Прогноз менее благоприятен. Определенные интеллектуальные улучшения наблюдаются</a:t>
                      </a:r>
                      <a:r>
                        <a:rPr lang="en-US" sz="1600" dirty="0"/>
                        <a:t> </a:t>
                      </a:r>
                      <a:r>
                        <a:rPr lang="ru-RU" sz="1600" dirty="0"/>
                        <a:t>к пубертатному возрастному периоду. Существует предел их обучаемости («Эффект плато» А.Р. </a:t>
                      </a:r>
                      <a:r>
                        <a:rPr lang="ru-RU" sz="1600" dirty="0" err="1"/>
                        <a:t>Лурия</a:t>
                      </a:r>
                      <a:r>
                        <a:rPr lang="ru-RU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429">
                <a:tc>
                  <a:txBody>
                    <a:bodyPr/>
                    <a:lstStyle/>
                    <a:p>
                      <a:r>
                        <a:rPr lang="ru-RU" sz="1600" dirty="0"/>
                        <a:t>Дети с признаками астенического и </a:t>
                      </a:r>
                      <a:r>
                        <a:rPr lang="ru-RU" sz="1600" dirty="0" err="1"/>
                        <a:t>цереброастенического</a:t>
                      </a:r>
                      <a:r>
                        <a:rPr lang="ru-RU" sz="1600" dirty="0"/>
                        <a:t> быстро утомляются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Заметная инертность деятельности. Наличие двигательных и вербальных стереотипов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429">
                <a:tc>
                  <a:txBody>
                    <a:bodyPr/>
                    <a:lstStyle/>
                    <a:p>
                      <a:r>
                        <a:rPr lang="ru-RU" sz="1600" dirty="0"/>
                        <a:t>Отставание в развитии мышления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Нарушение интеллекта носит всесторонний характер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23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Характеристика нарушения мышления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7" y="2121408"/>
            <a:ext cx="5192929" cy="4520932"/>
          </a:xfrm>
        </p:spPr>
        <p:txBody>
          <a:bodyPr/>
          <a:lstStyle/>
          <a:p>
            <a:pPr algn="just"/>
            <a:r>
              <a:rPr lang="ru-RU" dirty="0"/>
              <a:t>Сниженная познавательная активность, стремление избегать интеллектуального напряжения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Неумение ставить перед собой конкретную цель при самостоятельном решении мыслительных задач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Отсутствие поэтапного планирования умственных действий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051" y="2121408"/>
            <a:ext cx="4348993" cy="41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2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41" y="113697"/>
            <a:ext cx="11654284" cy="999111"/>
          </a:xfrm>
        </p:spPr>
        <p:txBody>
          <a:bodyPr>
            <a:noAutofit/>
          </a:bodyPr>
          <a:lstStyle/>
          <a:p>
            <a:r>
              <a:rPr lang="ru-RU" sz="4400" dirty="0"/>
              <a:t>Основные формы ЗПР по И.Ф. Марковской (1993)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955072"/>
              </p:ext>
            </p:extLst>
          </p:nvPr>
        </p:nvGraphicFramePr>
        <p:xfrm>
          <a:off x="370934" y="1547831"/>
          <a:ext cx="11524890" cy="5137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4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0946">
                <a:tc>
                  <a:txBody>
                    <a:bodyPr/>
                    <a:lstStyle/>
                    <a:p>
                      <a:r>
                        <a:rPr lang="ru-RU" sz="1200" dirty="0"/>
                        <a:t>ЗПР с синдромом психофизического инфантилизма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ЗПР с </a:t>
                      </a:r>
                      <a:r>
                        <a:rPr lang="ru-RU" sz="1200" dirty="0" err="1"/>
                        <a:t>цереброастеническим</a:t>
                      </a:r>
                      <a:r>
                        <a:rPr lang="ru-RU" sz="1200" dirty="0"/>
                        <a:t> синдромом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ЗПР с </a:t>
                      </a:r>
                      <a:r>
                        <a:rPr lang="ru-RU" sz="1200" dirty="0" err="1"/>
                        <a:t>неврозоподобным</a:t>
                      </a:r>
                      <a:r>
                        <a:rPr lang="ru-RU" sz="1200" dirty="0"/>
                        <a:t> (невропатическим)</a:t>
                      </a:r>
                      <a:r>
                        <a:rPr lang="ru-RU" sz="1200" baseline="0" dirty="0"/>
                        <a:t> синдромом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ЗПР с </a:t>
                      </a:r>
                      <a:r>
                        <a:rPr lang="ru-RU" sz="1200" dirty="0" err="1"/>
                        <a:t>гипердинамическим</a:t>
                      </a:r>
                      <a:r>
                        <a:rPr lang="ru-RU" sz="1200" dirty="0"/>
                        <a:t> синдромом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ЗПР с </a:t>
                      </a:r>
                      <a:r>
                        <a:rPr lang="ru-RU" sz="1200" dirty="0" err="1"/>
                        <a:t>психопатоподобным</a:t>
                      </a:r>
                      <a:r>
                        <a:rPr lang="ru-RU" sz="1200" dirty="0"/>
                        <a:t> синдромом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463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Незрелость личности с преимущественным отставанием в развитии эмоционально-волевой сферы и сохранением детских качеств личности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Раздражительная слабость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Капризность, эмоциональная лабильность, чрезмерная подвижность, нарушение сна. Страхи, робость,</a:t>
                      </a:r>
                      <a:r>
                        <a:rPr lang="ru-RU" sz="1200" baseline="0" dirty="0"/>
                        <a:t> пугливость. Несамостоятельность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/>
                        <a:t>Гиперактивность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Грубые деформации поведения: агрессивность,</a:t>
                      </a:r>
                      <a:r>
                        <a:rPr lang="ru-RU" sz="1200" baseline="0" dirty="0"/>
                        <a:t> вспышки гнева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0915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Несамостоятельность. Беспечность, отсутствие чувства ответственности.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Повышенная возбудимость в сочетании с истощаемостью, выраженной неустойчивостью внимания, капризностью, двигательной расторможенностью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Чрезмерная привязанность к матери, трудности адаптации в условиях детских учреждений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Импульсивность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 более</a:t>
                      </a:r>
                      <a:r>
                        <a:rPr lang="ru-RU" sz="1200" baseline="0" dirty="0"/>
                        <a:t> старшем возрасте </a:t>
                      </a:r>
                      <a:r>
                        <a:rPr lang="ru-RU" sz="1200" baseline="0" dirty="0" err="1"/>
                        <a:t>девиантное</a:t>
                      </a:r>
                      <a:r>
                        <a:rPr lang="ru-RU" sz="1200" baseline="0" dirty="0"/>
                        <a:t> поведение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581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Причины – относительно легкие поражения головного мозга, часто </a:t>
                      </a:r>
                      <a:r>
                        <a:rPr lang="ru-RU" sz="1200" dirty="0" err="1"/>
                        <a:t>гипсического</a:t>
                      </a:r>
                      <a:r>
                        <a:rPr lang="ru-RU" sz="1200" dirty="0"/>
                        <a:t> характера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Разнообразные соматовегетативные нарушения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Кроме того отмечаются</a:t>
                      </a:r>
                      <a:r>
                        <a:rPr lang="ru-RU" sz="1200" baseline="0" dirty="0"/>
                        <a:t> нарушения соматовегетативной регуляции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398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1030C-6E91-4DE6-B3B9-350E2643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Расстройства психологического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4793AA-2BF0-42CB-B397-D76D7736D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Термин ЗПР был предложен советским психиатром Г. Е. Сухаревой в 1959 году. Широко использовался в психолого-педагогической и медицинской практике и литературе.</a:t>
            </a:r>
          </a:p>
          <a:p>
            <a:r>
              <a:rPr lang="ru-RU" dirty="0"/>
              <a:t> Однако в конце 90-х годов XX века был признан слишком обобщённым и уже устаревшим, поэтому подняли вопрос о его замене. </a:t>
            </a:r>
          </a:p>
          <a:p>
            <a:r>
              <a:rPr lang="ru-RU" dirty="0"/>
              <a:t>В 1997 году данный диагноз был выведен из употребления приказом Минздрава. </a:t>
            </a:r>
          </a:p>
          <a:p>
            <a:r>
              <a:rPr lang="ru-RU" dirty="0"/>
              <a:t>На смену пришли новые понятия, соответствующие кодам F80–F89 и F90–F98 в МКБ-10. К ним относятся всевозможные расстройства психологического развития (но уже не ЗПР):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02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92DBE-97CD-46DD-ADAD-C09CE7625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Расстройства психологического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AE59A-5181-4821-89EF-C69B4505C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расстройства экспрессивной и рецептивной речи;</a:t>
            </a:r>
          </a:p>
          <a:p>
            <a:r>
              <a:rPr lang="ru-RU" dirty="0"/>
              <a:t>гиперкинетические расстройства;</a:t>
            </a:r>
          </a:p>
          <a:p>
            <a:r>
              <a:rPr lang="ru-RU" dirty="0"/>
              <a:t>дислексия;</a:t>
            </a:r>
          </a:p>
          <a:p>
            <a:r>
              <a:rPr lang="ru-RU" dirty="0" err="1"/>
              <a:t>дискалькулия</a:t>
            </a:r>
            <a:r>
              <a:rPr lang="ru-RU" dirty="0"/>
              <a:t>;</a:t>
            </a:r>
          </a:p>
          <a:p>
            <a:r>
              <a:rPr lang="ru-RU" dirty="0" err="1"/>
              <a:t>диспраксия</a:t>
            </a:r>
            <a:r>
              <a:rPr lang="ru-RU" dirty="0"/>
              <a:t>;</a:t>
            </a:r>
          </a:p>
          <a:p>
            <a:r>
              <a:rPr lang="ru-RU" dirty="0" err="1"/>
              <a:t>дисграфия</a:t>
            </a:r>
            <a:r>
              <a:rPr lang="ru-RU" dirty="0"/>
              <a:t>;</a:t>
            </a:r>
          </a:p>
          <a:p>
            <a:r>
              <a:rPr lang="ru-RU" dirty="0"/>
              <a:t>расстройства поведения;</a:t>
            </a:r>
          </a:p>
          <a:p>
            <a:r>
              <a:rPr lang="ru-RU" dirty="0"/>
              <a:t>фобии;</a:t>
            </a:r>
          </a:p>
          <a:p>
            <a:r>
              <a:rPr lang="ru-RU" dirty="0"/>
              <a:t>тики;</a:t>
            </a:r>
          </a:p>
          <a:p>
            <a:r>
              <a:rPr lang="ru-RU" dirty="0"/>
              <a:t>энурез;</a:t>
            </a:r>
          </a:p>
          <a:p>
            <a:r>
              <a:rPr lang="ru-RU" dirty="0" err="1"/>
              <a:t>энкопрез</a:t>
            </a:r>
            <a:r>
              <a:rPr lang="ru-RU" dirty="0"/>
              <a:t>;</a:t>
            </a:r>
          </a:p>
          <a:p>
            <a:r>
              <a:rPr lang="ru-RU" dirty="0"/>
              <a:t>заикание.</a:t>
            </a:r>
          </a:p>
        </p:txBody>
      </p:sp>
    </p:spTree>
    <p:extLst>
      <p:ext uri="{BB962C8B-B14F-4D97-AF65-F5344CB8AC3E}">
        <p14:creationId xmlns:p14="http://schemas.microsoft.com/office/powerpoint/2010/main" val="26254334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{050D1D58-383E-4074-8FDB-F8470ED6E80F}tf03090434</Template>
  <TotalTime>1347</TotalTime>
  <Words>3429</Words>
  <Application>Microsoft Office PowerPoint</Application>
  <PresentationFormat>Широкоэкранный</PresentationFormat>
  <Paragraphs>383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1" baseType="lpstr">
      <vt:lpstr>Arial</vt:lpstr>
      <vt:lpstr>Cambria</vt:lpstr>
      <vt:lpstr>Rockwell</vt:lpstr>
      <vt:lpstr>Rockwell Condensed</vt:lpstr>
      <vt:lpstr>Wingdings</vt:lpstr>
      <vt:lpstr>Дерево</vt:lpstr>
      <vt:lpstr>«Особенности здоровья детей с ЗПР с точки зрения клинической психологии.  Рекомендации для психологов и родителей» </vt:lpstr>
      <vt:lpstr>ЗПР — диагноз, при котором дети ничего не знают, не умеют и не хотят, но всё исправимо!</vt:lpstr>
      <vt:lpstr>Что такое задержка психического развития?</vt:lpstr>
      <vt:lpstr>Основной механизм возникновения</vt:lpstr>
      <vt:lpstr>Отличия зпр от легкой умственной отсталости</vt:lpstr>
      <vt:lpstr>Характеристика нарушения мышления</vt:lpstr>
      <vt:lpstr>Основные формы ЗПР по И.Ф. Марковской (1993)</vt:lpstr>
      <vt:lpstr>Расстройства психологического развития</vt:lpstr>
      <vt:lpstr>Расстройства психологического развития</vt:lpstr>
      <vt:lpstr>Причины ЗПР </vt:lpstr>
      <vt:lpstr>Причины ЗПР </vt:lpstr>
      <vt:lpstr>Причины зпр</vt:lpstr>
      <vt:lpstr>Среди неблагоприятных условий воспитания, которые приводят к задержке психического развития, выделяют три самых распространённых.</vt:lpstr>
      <vt:lpstr>Среди неблагоприятных условий воспитания, которые приводят к задержке психического развития, выделяют три самых распространённых.</vt:lpstr>
      <vt:lpstr>Среди неблагоприятных условий воспитания, которые приводят к задержке психического развития, выделяют три самых распространённых.</vt:lpstr>
      <vt:lpstr>Родителям должны быть известны основные симптомы ЗПР, характерные для того или иного возраста.</vt:lpstr>
      <vt:lpstr>Родителям должны быть известны основные симптомы ЗПР, характерные для того или иного возраста.</vt:lpstr>
      <vt:lpstr>Родителям должны быть известны основные симптомы ЗПР, характерные для того или иного возраста.</vt:lpstr>
      <vt:lpstr>Родителям должны быть известны основные симптомы ЗПР, характерные для того или иного возраста.</vt:lpstr>
      <vt:lpstr>Родителям должны быть известны основные симптомы ЗПР, характерные для того или иного возраста.</vt:lpstr>
      <vt:lpstr>Родителям должны быть известны основные симптомы ЗПР, характерные для того или иного возраста.</vt:lpstr>
      <vt:lpstr>Родителям должны быть известны основные симптомы ЗПР, характерные для того или иного возраста.</vt:lpstr>
      <vt:lpstr>Суп из топора</vt:lpstr>
      <vt:lpstr>Презентация PowerPoint</vt:lpstr>
      <vt:lpstr>Когнитивные способности </vt:lpstr>
      <vt:lpstr>Когнитивные способности</vt:lpstr>
      <vt:lpstr>Когнитивные способности</vt:lpstr>
      <vt:lpstr>Когнитивные способности</vt:lpstr>
      <vt:lpstr>Когнитивные способности</vt:lpstr>
      <vt:lpstr>Межличностное общение</vt:lpstr>
      <vt:lpstr>Межличностное общение</vt:lpstr>
      <vt:lpstr>Эмоционально-волевая сфера </vt:lpstr>
      <vt:lpstr>Лечение и коррекция </vt:lpstr>
      <vt:lpstr>Медикаментозная терапия </vt:lpstr>
      <vt:lpstr>Психолого-педагогические коррекционные занятия </vt:lpstr>
      <vt:lpstr>Психотерапевтические направления</vt:lpstr>
      <vt:lpstr>Психотерапевтические направления Альтернативные методики </vt:lpstr>
      <vt:lpstr>Психологическая коррекция</vt:lpstr>
      <vt:lpstr>Психологическая коррекция</vt:lpstr>
      <vt:lpstr>Когнитивно-поведенческие принципы</vt:lpstr>
      <vt:lpstr>РЭПТ и КПТ с родителями и педагогами</vt:lpstr>
      <vt:lpstr>Что делать родителям </vt:lpstr>
      <vt:lpstr>Что делать родителям</vt:lpstr>
      <vt:lpstr>Что делать родителям</vt:lpstr>
      <vt:lpstr>Что делать родителям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ЗПР. Информация для родителей</dc:title>
  <dc:creator>анна леушина</dc:creator>
  <cp:lastModifiedBy>анна леушина</cp:lastModifiedBy>
  <cp:revision>38</cp:revision>
  <dcterms:created xsi:type="dcterms:W3CDTF">2020-02-08T02:52:43Z</dcterms:created>
  <dcterms:modified xsi:type="dcterms:W3CDTF">2021-03-03T03:22:40Z</dcterms:modified>
</cp:coreProperties>
</file>