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2" r:id="rId3"/>
    <p:sldId id="293" r:id="rId4"/>
    <p:sldId id="298" r:id="rId5"/>
    <p:sldId id="295" r:id="rId6"/>
    <p:sldId id="256" r:id="rId7"/>
    <p:sldId id="258" r:id="rId8"/>
    <p:sldId id="260" r:id="rId9"/>
    <p:sldId id="285" r:id="rId10"/>
    <p:sldId id="269" r:id="rId11"/>
    <p:sldId id="289" r:id="rId12"/>
    <p:sldId id="286" r:id="rId13"/>
    <p:sldId id="262" r:id="rId14"/>
    <p:sldId id="263" r:id="rId15"/>
    <p:sldId id="267" r:id="rId16"/>
    <p:sldId id="280" r:id="rId17"/>
    <p:sldId id="281" r:id="rId18"/>
    <p:sldId id="257" r:id="rId19"/>
    <p:sldId id="288" r:id="rId20"/>
    <p:sldId id="270" r:id="rId21"/>
    <p:sldId id="271" r:id="rId22"/>
    <p:sldId id="272" r:id="rId23"/>
    <p:sldId id="273" r:id="rId24"/>
    <p:sldId id="282" r:id="rId25"/>
    <p:sldId id="277" r:id="rId26"/>
    <p:sldId id="278" r:id="rId27"/>
    <p:sldId id="279" r:id="rId28"/>
    <p:sldId id="283" r:id="rId29"/>
    <p:sldId id="274" r:id="rId30"/>
    <p:sldId id="275" r:id="rId31"/>
    <p:sldId id="296" r:id="rId32"/>
    <p:sldId id="29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728" autoAdjust="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004030046" TargetMode="External"/><Relationship Id="rId2" Type="http://schemas.openxmlformats.org/officeDocument/2006/relationships/hyperlink" Target="http://www.kremlin.ru/events/president/news/574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gis42.ru/index.php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Подготовка </a:t>
            </a:r>
          </a:p>
          <a:p>
            <a:pPr marL="0" indent="0" algn="ctr">
              <a:buNone/>
            </a:pPr>
            <a:r>
              <a:rPr lang="ru-RU" sz="4000" b="1" dirty="0" smtClean="0"/>
              <a:t>авторского оригинала рукописи:</a:t>
            </a:r>
          </a:p>
          <a:p>
            <a:pPr marL="0" indent="0" algn="ctr">
              <a:buNone/>
            </a:pPr>
            <a:r>
              <a:rPr lang="ru-RU" sz="4000" b="1" dirty="0"/>
              <a:t>с</a:t>
            </a:r>
            <a:r>
              <a:rPr lang="ru-RU" sz="4000" b="1" dirty="0" smtClean="0"/>
              <a:t>оветы, требования, правила</a:t>
            </a:r>
          </a:p>
          <a:p>
            <a:pPr marL="0" indent="0" algn="ctr">
              <a:buNone/>
            </a:pPr>
            <a:endParaRPr lang="ru-RU" sz="4000" b="1" dirty="0" smtClean="0"/>
          </a:p>
          <a:p>
            <a:pPr marL="0" indent="0" algn="ctr">
              <a:buNone/>
            </a:pPr>
            <a:r>
              <a:rPr lang="ru-RU" sz="2000" dirty="0" smtClean="0"/>
              <a:t>Методист Центра издательско-полиграфической деятельности</a:t>
            </a:r>
          </a:p>
          <a:p>
            <a:pPr marL="0" indent="0" algn="ctr">
              <a:buNone/>
            </a:pPr>
            <a:r>
              <a:rPr lang="ru-RU" sz="2000" dirty="0" smtClean="0"/>
              <a:t>С. А. Фурсова</a:t>
            </a:r>
          </a:p>
          <a:p>
            <a:pPr marL="0" indent="0" algn="ctr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000" dirty="0" smtClean="0"/>
              <a:t>Кемерово </a:t>
            </a:r>
            <a:r>
              <a:rPr lang="ru-RU" sz="2000" dirty="0" smtClean="0"/>
              <a:t>2021</a:t>
            </a:r>
            <a:endParaRPr lang="ru-RU" sz="2000" dirty="0" smtClean="0"/>
          </a:p>
          <a:p>
            <a:pPr marL="0" indent="0" algn="ctr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4083551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Введение</a:t>
            </a:r>
            <a:r>
              <a:rPr lang="ru-RU" dirty="0"/>
              <a:t> – структурная часть основного текста издания, которая является его начальной главой и вводит читателя в суть проблематики произведения</a:t>
            </a:r>
          </a:p>
          <a:p>
            <a:pPr marL="0" indent="0" algn="just">
              <a:buNone/>
            </a:pPr>
            <a:r>
              <a:rPr lang="ru-RU" dirty="0"/>
              <a:t>Для лучшей ориентации в материале </a:t>
            </a:r>
            <a:r>
              <a:rPr lang="ru-RU" b="1" dirty="0"/>
              <a:t>основной части</a:t>
            </a:r>
            <a:r>
              <a:rPr lang="ru-RU" dirty="0"/>
              <a:t> требуется четкое деление на темы (главы); разделы (части). Их заголовки нужно выделять разным кеглем и жирным или курсивным шрифтом, прописными </a:t>
            </a:r>
            <a:r>
              <a:rPr lang="ru-RU" dirty="0" smtClean="0"/>
              <a:t>буквами</a:t>
            </a:r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Заключение</a:t>
            </a:r>
            <a:r>
              <a:rPr lang="ru-RU" dirty="0" smtClean="0"/>
              <a:t> </a:t>
            </a:r>
            <a:r>
              <a:rPr lang="ru-RU" dirty="0"/>
              <a:t>– структурная часть основного текста издания, завершающая его, где подводятся итоги работы, делаются обобщения и выводы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140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b="1" dirty="0"/>
              <a:t>КНИГА ПЕРВАЯ </a:t>
            </a:r>
          </a:p>
          <a:p>
            <a:pPr marL="0" indent="457200">
              <a:buNone/>
            </a:pPr>
            <a:r>
              <a:rPr lang="ru-RU" sz="2800" b="1" dirty="0" smtClean="0"/>
              <a:t>Часть </a:t>
            </a:r>
            <a:r>
              <a:rPr lang="ru-RU" sz="2800" b="1" dirty="0"/>
              <a:t>первая (</a:t>
            </a:r>
            <a:r>
              <a:rPr lang="ru-RU" sz="2800" b="1" dirty="0" smtClean="0"/>
              <a:t>1) </a:t>
            </a:r>
          </a:p>
          <a:p>
            <a:pPr marL="0" indent="457200">
              <a:buNone/>
            </a:pPr>
            <a:r>
              <a:rPr lang="ru-RU" sz="2800" dirty="0" smtClean="0"/>
              <a:t>Элементы </a:t>
            </a:r>
            <a:r>
              <a:rPr lang="ru-RU" sz="2800" dirty="0"/>
              <a:t>и особые виды </a:t>
            </a:r>
            <a:r>
              <a:rPr lang="ru-RU" sz="2800" dirty="0" smtClean="0"/>
              <a:t>текста      (</a:t>
            </a:r>
            <a:r>
              <a:rPr lang="ru-RU" sz="2800" dirty="0"/>
              <a:t>19 кегль</a:t>
            </a:r>
            <a:r>
              <a:rPr lang="ru-RU" sz="2800" dirty="0" smtClean="0"/>
              <a:t>) </a:t>
            </a:r>
          </a:p>
          <a:p>
            <a:pPr marL="0" indent="457200">
              <a:buNone/>
            </a:pPr>
            <a:r>
              <a:rPr lang="ru-RU" sz="2800" b="1" dirty="0" smtClean="0"/>
              <a:t>Раздел </a:t>
            </a:r>
            <a:r>
              <a:rPr lang="ru-RU" sz="2800" b="1" dirty="0"/>
              <a:t>А (1</a:t>
            </a:r>
            <a:r>
              <a:rPr lang="ru-RU" sz="2800" b="1" dirty="0" smtClean="0"/>
              <a:t>)</a:t>
            </a:r>
          </a:p>
          <a:p>
            <a:pPr marL="0" indent="457200">
              <a:buNone/>
            </a:pPr>
            <a:r>
              <a:rPr lang="ru-RU" sz="2800" dirty="0" smtClean="0"/>
              <a:t>Элементы </a:t>
            </a:r>
            <a:r>
              <a:rPr lang="ru-RU" sz="2800" dirty="0"/>
              <a:t>текста (18 </a:t>
            </a:r>
            <a:r>
              <a:rPr lang="ru-RU" sz="2800" dirty="0" smtClean="0"/>
              <a:t>кг) </a:t>
            </a:r>
            <a:endParaRPr lang="ru-RU" sz="2800" b="1" i="1" dirty="0"/>
          </a:p>
          <a:p>
            <a:pPr marL="0" indent="0">
              <a:buNone/>
            </a:pPr>
            <a:r>
              <a:rPr lang="ru-RU" sz="2800" b="1" dirty="0" smtClean="0"/>
              <a:t>1. Рубрикация </a:t>
            </a:r>
            <a:r>
              <a:rPr lang="ru-RU" sz="2800" dirty="0"/>
              <a:t>(16 </a:t>
            </a:r>
            <a:r>
              <a:rPr lang="ru-RU" sz="2800" dirty="0" smtClean="0"/>
              <a:t>кг)</a:t>
            </a:r>
          </a:p>
          <a:p>
            <a:pPr marL="0" indent="0">
              <a:buNone/>
            </a:pPr>
            <a:r>
              <a:rPr lang="ru-RU" sz="2800" b="1" i="1" dirty="0" smtClean="0"/>
              <a:t>Значение и функция заголовков </a:t>
            </a:r>
            <a:r>
              <a:rPr lang="ru-RU" sz="2800" dirty="0" smtClean="0"/>
              <a:t>(15 кг)</a:t>
            </a:r>
          </a:p>
          <a:p>
            <a:pPr marL="0" indent="360000" algn="just">
              <a:buNone/>
            </a:pPr>
            <a:r>
              <a:rPr lang="ru-RU" sz="2800" dirty="0" smtClean="0"/>
              <a:t>1.1. Что такое рубрика и рубрикация (15 кг)</a:t>
            </a:r>
          </a:p>
          <a:p>
            <a:pPr marL="0" indent="360000" algn="just">
              <a:buNone/>
            </a:pPr>
            <a:r>
              <a:rPr lang="ru-RU" sz="2800" dirty="0" smtClean="0"/>
              <a:t>1.2</a:t>
            </a:r>
            <a:r>
              <a:rPr lang="ru-RU" sz="2800" dirty="0"/>
              <a:t>. Каковы функции заголовков (15 </a:t>
            </a:r>
            <a:r>
              <a:rPr lang="ru-RU" sz="2800" dirty="0" smtClean="0"/>
              <a:t>кг)</a:t>
            </a:r>
            <a:endParaRPr lang="ru-RU" sz="2800" dirty="0"/>
          </a:p>
          <a:p>
            <a:pPr marL="0" indent="0">
              <a:buNone/>
            </a:pPr>
            <a:r>
              <a:rPr lang="ru-RU" sz="2800" b="1" i="1" dirty="0"/>
              <a:t>Виды заголовков и области их применения </a:t>
            </a:r>
            <a:r>
              <a:rPr lang="ru-RU" sz="2800" dirty="0" smtClean="0"/>
              <a:t>(</a:t>
            </a:r>
            <a:r>
              <a:rPr lang="ru-RU" sz="2800" dirty="0"/>
              <a:t>15 </a:t>
            </a:r>
            <a:r>
              <a:rPr lang="ru-RU" sz="2800" dirty="0" smtClean="0"/>
              <a:t>кг)</a:t>
            </a:r>
            <a:endParaRPr lang="ru-RU" sz="2800" dirty="0"/>
          </a:p>
          <a:p>
            <a:pPr marL="0" indent="360000">
              <a:buNone/>
            </a:pPr>
            <a:r>
              <a:rPr lang="ru-RU" sz="2800" dirty="0"/>
              <a:t>1.3. Виды заголовков по степени </a:t>
            </a:r>
            <a:r>
              <a:rPr lang="ru-RU" sz="2800" dirty="0" smtClean="0"/>
              <a:t>содержательности</a:t>
            </a:r>
            <a:r>
              <a:rPr lang="ru-RU" sz="2800" dirty="0"/>
              <a:t>, форме и составу (15 </a:t>
            </a:r>
            <a:r>
              <a:rPr lang="ru-RU" sz="2800" dirty="0" smtClean="0"/>
              <a:t>кг)</a:t>
            </a:r>
            <a:endParaRPr lang="ru-RU" sz="2800" dirty="0"/>
          </a:p>
          <a:p>
            <a:pPr marL="0" indent="720000">
              <a:buNone/>
            </a:pPr>
            <a:r>
              <a:rPr lang="ru-RU" sz="2800" dirty="0"/>
              <a:t>1.3.1. Тематические заголовки (14 </a:t>
            </a:r>
            <a:r>
              <a:rPr lang="ru-RU" sz="2800" dirty="0" smtClean="0"/>
              <a:t>кг)</a:t>
            </a:r>
            <a:endParaRPr lang="ru-RU" sz="2800" dirty="0"/>
          </a:p>
          <a:p>
            <a:pPr marL="0" indent="720000">
              <a:buNone/>
            </a:pPr>
            <a:r>
              <a:rPr lang="ru-RU" sz="2800" dirty="0"/>
              <a:t>1.3.2</a:t>
            </a:r>
            <a:r>
              <a:rPr lang="ru-RU" sz="2800" dirty="0" smtClean="0"/>
              <a:t>. ……………………………………..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992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8072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just"/>
            <a:r>
              <a:rPr lang="ru-RU" sz="3800" b="1" dirty="0" smtClean="0"/>
              <a:t>Часть</a:t>
            </a:r>
            <a:r>
              <a:rPr lang="ru-RU" sz="3800" dirty="0" smtClean="0"/>
              <a:t> </a:t>
            </a:r>
            <a:r>
              <a:rPr lang="ru-RU" sz="3800" dirty="0"/>
              <a:t>– структурная единица текста произведения, </a:t>
            </a:r>
            <a:r>
              <a:rPr lang="ru-RU" sz="3800" dirty="0" smtClean="0"/>
              <a:t>представляющая </a:t>
            </a:r>
            <a:r>
              <a:rPr lang="ru-RU" sz="3800" dirty="0"/>
              <a:t>собой наиболее крупную ступень его деления. Часть может </a:t>
            </a:r>
            <a:r>
              <a:rPr lang="ru-RU" sz="3800" dirty="0" smtClean="0"/>
              <a:t>делиться </a:t>
            </a:r>
            <a:r>
              <a:rPr lang="ru-RU" sz="3800" dirty="0"/>
              <a:t>на разделы.</a:t>
            </a:r>
          </a:p>
          <a:p>
            <a:pPr algn="just"/>
            <a:r>
              <a:rPr lang="ru-RU" sz="3800" b="1" dirty="0"/>
              <a:t>Раздел</a:t>
            </a:r>
            <a:r>
              <a:rPr lang="ru-RU" sz="3800" dirty="0"/>
              <a:t> – крупная рубрика, являющаяся одной из высших ступеней деления основного текста. Раздел может объединять главы и входить в часть.</a:t>
            </a:r>
          </a:p>
          <a:p>
            <a:pPr algn="just"/>
            <a:r>
              <a:rPr lang="ru-RU" sz="3800" b="1" dirty="0"/>
              <a:t>Глава</a:t>
            </a:r>
            <a:r>
              <a:rPr lang="ru-RU" sz="3800" dirty="0"/>
              <a:t> – крупная рубрика, имеющая самостоятельный заголовок. Главы нередко объединяются в разделы или части произведения и, в свою очередь, могут делиться на параграфы.</a:t>
            </a:r>
          </a:p>
          <a:p>
            <a:pPr algn="just"/>
            <a:r>
              <a:rPr lang="ru-RU" sz="3800" b="1" dirty="0"/>
              <a:t>Параграф</a:t>
            </a:r>
            <a:r>
              <a:rPr lang="ru-RU" sz="3800" dirty="0"/>
              <a:t> (§) может входить в часть, раздел, главу и делиться на </a:t>
            </a:r>
            <a:r>
              <a:rPr lang="ru-RU" sz="3800" dirty="0" err="1" smtClean="0"/>
              <a:t>подпараграфы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7553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76064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4000" b="1" dirty="0"/>
              <a:t>Таблица </a:t>
            </a:r>
            <a:endParaRPr lang="ru-RU" sz="4000" b="1" dirty="0" smtClean="0"/>
          </a:p>
          <a:p>
            <a:pPr algn="just"/>
            <a:r>
              <a:rPr lang="ru-RU" sz="3800" dirty="0" smtClean="0"/>
              <a:t>Размещать </a:t>
            </a:r>
            <a:r>
              <a:rPr lang="ru-RU" sz="3800" dirty="0"/>
              <a:t>таблицу следует после первой ссылки на нее в тексте, но не позднее следующей </a:t>
            </a:r>
            <a:r>
              <a:rPr lang="ru-RU" sz="3800" dirty="0" smtClean="0"/>
              <a:t>страницы. Ссылка </a:t>
            </a:r>
            <a:r>
              <a:rPr lang="ru-RU" sz="3800" dirty="0"/>
              <a:t>должна органически входить в текст, а не выделяться в самостоятельную фразу, повторяющую тематический заголовок </a:t>
            </a:r>
            <a:r>
              <a:rPr lang="ru-RU" sz="3800" dirty="0" smtClean="0"/>
              <a:t>таблицы</a:t>
            </a:r>
            <a:endParaRPr lang="ru-RU" sz="3800" dirty="0"/>
          </a:p>
          <a:p>
            <a:pPr algn="just"/>
            <a:r>
              <a:rPr lang="ru-RU" sz="3800" dirty="0"/>
              <a:t>Таблицы нумеруются одним, двумя числами, н-р: Таблица 1 или Таблица 1.2, что означает вторая таблица первого раздела. Ссылка в тексте на таблицу дается по типу (табл. 1, табл. 1.2)). Если в тексте таблица единственная, номер ей не присваивается, а дается лишь ссылка (табл</a:t>
            </a:r>
            <a:r>
              <a:rPr lang="ru-RU" sz="3800" dirty="0" smtClean="0"/>
              <a:t>.)</a:t>
            </a:r>
          </a:p>
          <a:p>
            <a:pPr algn="just"/>
            <a:r>
              <a:rPr lang="ru-RU" sz="3800" dirty="0" smtClean="0"/>
              <a:t>Заголовок таблицы должен отражать ее содержание, быть точным, кратким. Заголовок помещают </a:t>
            </a:r>
            <a:r>
              <a:rPr lang="ru-RU" sz="3800" dirty="0" smtClean="0"/>
              <a:t>перед </a:t>
            </a:r>
            <a:r>
              <a:rPr lang="ru-RU" sz="3800" dirty="0" smtClean="0"/>
              <a:t>таблицей без точки в конце</a:t>
            </a:r>
          </a:p>
          <a:p>
            <a:pPr algn="just"/>
            <a:r>
              <a:rPr lang="ru-RU" sz="3800" dirty="0" smtClean="0"/>
              <a:t>Заголовки </a:t>
            </a:r>
            <a:r>
              <a:rPr lang="ru-RU" sz="3800" dirty="0"/>
              <a:t>граф и строк следует писать с прописной буквы, а подзаголовки граф – с прописной или со строчной буквы, если они по смыслу являются согласованными их продолжениями</a:t>
            </a:r>
          </a:p>
          <a:p>
            <a:pPr algn="just"/>
            <a:r>
              <a:rPr lang="ru-RU" sz="3800" dirty="0"/>
              <a:t>В конце заголовков, подзаголовков, строк таблиц точки не ставят</a:t>
            </a:r>
          </a:p>
          <a:p>
            <a:pPr algn="just"/>
            <a:r>
              <a:rPr lang="ru-RU" sz="3800" dirty="0"/>
              <a:t>При переносе таблицы на следующую страницу заголовки вертикальных граф повторяются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38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000" i="1" dirty="0"/>
              <a:t>Таблица 1</a:t>
            </a:r>
          </a:p>
          <a:p>
            <a:pPr marL="0" indent="0" algn="ctr">
              <a:buNone/>
            </a:pPr>
            <a:r>
              <a:rPr lang="ru-RU" sz="2000" b="1" dirty="0"/>
              <a:t>Тематический заголовок таблицы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5329366"/>
              </p:ext>
            </p:extLst>
          </p:nvPr>
        </p:nvGraphicFramePr>
        <p:xfrm>
          <a:off x="1466379" y="1556792"/>
          <a:ext cx="66484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2100"/>
                <a:gridCol w="1662100"/>
                <a:gridCol w="1662100"/>
                <a:gridCol w="1662100"/>
              </a:tblGrid>
              <a:tr h="332954"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Заголовок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Заголовок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75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Подзаголовок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Подзаголовок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Подзаголовок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57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68259"/>
            <a:ext cx="677386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136"/>
            <a:ext cx="6675437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3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Иллюстративный материал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18051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/>
              <a:t>Все иллюстрации должны быть пронумерованы (рис. 1 или  рис. 1а).  Если рисунок один – он не нумеруется, ссылка на него </a:t>
            </a:r>
            <a:r>
              <a:rPr lang="ru-RU" sz="2400" dirty="0" smtClean="0"/>
              <a:t>делается словом </a:t>
            </a:r>
            <a:r>
              <a:rPr lang="ru-RU" sz="2400" dirty="0"/>
              <a:t>«рис.», </a:t>
            </a:r>
            <a:r>
              <a:rPr lang="ru-RU" sz="2400" dirty="0" smtClean="0"/>
              <a:t>и </a:t>
            </a:r>
            <a:r>
              <a:rPr lang="ru-RU" sz="2400" dirty="0"/>
              <a:t>под самим рисунком пишется </a:t>
            </a:r>
            <a:r>
              <a:rPr lang="ru-RU" sz="2400" i="1" dirty="0"/>
              <a:t>Рис.</a:t>
            </a:r>
            <a:r>
              <a:rPr lang="ru-RU" sz="2400" dirty="0"/>
              <a:t> и его </a:t>
            </a:r>
            <a:r>
              <a:rPr lang="ru-RU" sz="2400" dirty="0" smtClean="0"/>
              <a:t>название</a:t>
            </a:r>
            <a:endParaRPr lang="ru-RU" sz="2400" dirty="0"/>
          </a:p>
          <a:p>
            <a:pPr algn="just"/>
            <a:r>
              <a:rPr lang="ru-RU" sz="2400" dirty="0"/>
              <a:t>Рисунок необходимо помещать на той же полосе или развороте, что и ссылка на </a:t>
            </a:r>
            <a:r>
              <a:rPr lang="ru-RU" sz="2400" dirty="0" smtClean="0"/>
              <a:t>него</a:t>
            </a:r>
          </a:p>
          <a:p>
            <a:pPr algn="just"/>
            <a:endParaRPr lang="ru-RU" sz="3400" dirty="0" smtClean="0"/>
          </a:p>
          <a:p>
            <a:pPr algn="just"/>
            <a:endParaRPr lang="ru-RU" sz="3400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i="1" dirty="0" smtClean="0"/>
              <a:t>Рис. </a:t>
            </a:r>
            <a:r>
              <a:rPr lang="ru-RU" sz="2000" i="1" dirty="0"/>
              <a:t>1. График кипения эфира</a:t>
            </a:r>
          </a:p>
        </p:txBody>
      </p:sp>
      <p:pic>
        <p:nvPicPr>
          <p:cNvPr id="8" name="Рисунок 7" descr="Картинки по запросу график кипения эфира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37" t="4573" r="3525" b="8536"/>
          <a:stretch/>
        </p:blipFill>
        <p:spPr bwMode="auto">
          <a:xfrm>
            <a:off x="2771800" y="3284984"/>
            <a:ext cx="3752850" cy="223224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8519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b="1" spc="-10" dirty="0"/>
              <a:t>Цитата</a:t>
            </a:r>
            <a:r>
              <a:rPr lang="ru-RU" sz="2300" spc="-10" dirty="0"/>
              <a:t> – часть текста, заимствованная из какого-либо произведения без изменений и использованная в другом тексте, чаще всего с указанием на источник, из которого она взята </a:t>
            </a:r>
            <a:endParaRPr lang="ru-RU" sz="2300" spc="-10" dirty="0" smtClean="0"/>
          </a:p>
          <a:p>
            <a:pPr algn="just"/>
            <a:r>
              <a:rPr lang="ru-RU" sz="2300" dirty="0" smtClean="0"/>
              <a:t>Текст цитаты должен точно соответствовать первоисточнику, оформляется кавычками в случае дословного цитирования и ссылкой на источник. Кавычки одного рисунка рядом не повторяются («текст …  </a:t>
            </a:r>
            <a:r>
              <a:rPr lang="ru-RU" sz="2300" dirty="0" smtClean="0"/>
              <a:t>„</a:t>
            </a:r>
            <a:r>
              <a:rPr lang="ru-RU" sz="2300" dirty="0" err="1" smtClean="0"/>
              <a:t>текст</a:t>
            </a:r>
            <a:r>
              <a:rPr lang="ru-RU" sz="2300" dirty="0" smtClean="0"/>
              <a:t>” … </a:t>
            </a:r>
            <a:r>
              <a:rPr lang="ru-RU" sz="2300" dirty="0" err="1" smtClean="0"/>
              <a:t>текст</a:t>
            </a:r>
            <a:r>
              <a:rPr lang="ru-RU" sz="2300" dirty="0" smtClean="0"/>
              <a:t>»)</a:t>
            </a:r>
            <a:endParaRPr lang="ru-RU" sz="2300" dirty="0"/>
          </a:p>
          <a:p>
            <a:pPr algn="just"/>
            <a:r>
              <a:rPr lang="ru-RU" sz="2300" dirty="0"/>
              <a:t>Если источник недоступен или доступен с большими трудностями, цитировать можно по выдержкам из его сочинений, приводимым другим автором (при этом в ссылке на источник цитирования предшествуют слова «</a:t>
            </a:r>
            <a:r>
              <a:rPr lang="ru-RU" sz="2300" i="1" dirty="0"/>
              <a:t>Цит. по:</a:t>
            </a:r>
            <a:r>
              <a:rPr lang="ru-RU" sz="2300" dirty="0"/>
              <a:t>», «</a:t>
            </a:r>
            <a:r>
              <a:rPr lang="ru-RU" sz="2300" i="1" dirty="0"/>
              <a:t>Цит. по кн</a:t>
            </a:r>
            <a:r>
              <a:rPr lang="ru-RU" sz="2300" dirty="0"/>
              <a:t>.», «</a:t>
            </a:r>
            <a:r>
              <a:rPr lang="ru-RU" sz="2300" i="1" dirty="0"/>
              <a:t>Цит. по ст</a:t>
            </a:r>
            <a:r>
              <a:rPr lang="ru-RU" sz="2300" dirty="0" smtClean="0"/>
              <a:t>.:»)</a:t>
            </a:r>
            <a:endParaRPr lang="ru-RU" sz="2300" dirty="0"/>
          </a:p>
          <a:p>
            <a:pPr algn="just"/>
            <a:r>
              <a:rPr lang="ru-RU" sz="2300" dirty="0" smtClean="0"/>
              <a:t>Вместо </a:t>
            </a:r>
            <a:r>
              <a:rPr lang="ru-RU" sz="2300" dirty="0"/>
              <a:t>пропущенных слов в начале, середине, конце цитаты принято ставить многоточие, а взамен </a:t>
            </a:r>
            <a:r>
              <a:rPr lang="ru-RU" sz="2300" dirty="0" smtClean="0"/>
              <a:t>пропущенного(</a:t>
            </a:r>
            <a:r>
              <a:rPr lang="ru-RU" sz="2300" dirty="0" err="1" smtClean="0"/>
              <a:t>ых</a:t>
            </a:r>
            <a:r>
              <a:rPr lang="ru-RU" sz="2300" dirty="0" smtClean="0"/>
              <a:t>) </a:t>
            </a:r>
            <a:r>
              <a:rPr lang="ru-RU" sz="2300" dirty="0"/>
              <a:t>предложения(</a:t>
            </a:r>
            <a:r>
              <a:rPr lang="ru-RU" sz="2300" dirty="0" err="1"/>
              <a:t>ий</a:t>
            </a:r>
            <a:r>
              <a:rPr lang="ru-RU" sz="2300" dirty="0"/>
              <a:t>) – многоточие в угловых скобках: </a:t>
            </a:r>
            <a:r>
              <a:rPr lang="ru-RU" sz="2300" dirty="0" smtClean="0"/>
              <a:t>&lt;...&gt;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xmlns="" val="47780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000" spc="-20" dirty="0"/>
              <a:t>Цитата начинается со строчной буквы, если вводится в середину авторского предложения не полностью (опущены первые слова, пропуск обозначается многоточием), н-р: </a:t>
            </a:r>
            <a:br>
              <a:rPr lang="ru-RU" sz="4000" spc="-20" dirty="0"/>
            </a:br>
            <a:r>
              <a:rPr lang="ru-RU" sz="4000" i="1" spc="-20" dirty="0"/>
              <a:t>С. И. Вавилов требовал «…всеми мерами избавлять человечество от чтения плохих, ненужных книг</a:t>
            </a:r>
            <a:r>
              <a:rPr lang="ru-RU" sz="4000" i="1" spc="-20" dirty="0" smtClean="0"/>
              <a:t>» </a:t>
            </a:r>
            <a:endParaRPr lang="ru-RU" sz="4000" i="1" spc="-20" dirty="0"/>
          </a:p>
          <a:p>
            <a:pPr algn="just"/>
            <a:r>
              <a:rPr lang="ru-RU" sz="4000" spc="-20" dirty="0"/>
              <a:t>Если цитата сливается с авторским текстом, образует придаточное предложение, то многоточие не ставится, н-р:</a:t>
            </a:r>
            <a:r>
              <a:rPr lang="ru-RU" sz="4000" i="1" spc="-20" dirty="0"/>
              <a:t> Добролюбов уверен, что «над всеми этими лицами тяготеет …обломовщина</a:t>
            </a:r>
            <a:r>
              <a:rPr lang="ru-RU" sz="4000" i="1" spc="-20" dirty="0" smtClean="0"/>
              <a:t>» </a:t>
            </a:r>
            <a:r>
              <a:rPr lang="ru-RU" sz="4000" dirty="0" smtClean="0"/>
              <a:t>[5, с. 125</a:t>
            </a:r>
            <a:r>
              <a:rPr lang="ru-RU" sz="4000" dirty="0" smtClean="0"/>
              <a:t>]</a:t>
            </a:r>
            <a:endParaRPr lang="ru-RU" sz="4000" i="1" spc="-20" dirty="0"/>
          </a:p>
          <a:p>
            <a:pPr algn="just"/>
            <a:r>
              <a:rPr lang="ru-RU" sz="4000" spc="-20" dirty="0" smtClean="0"/>
              <a:t>Небольшие </a:t>
            </a:r>
            <a:r>
              <a:rPr lang="ru-RU" sz="4000" spc="-20" dirty="0"/>
              <a:t>смысловые пояснения, замечания автора к тексту цитаты («курсив наш», «выделено нами») помещаются внутри цитаты или вслед за нею в круглых скобках, </a:t>
            </a:r>
            <a:r>
              <a:rPr lang="ru-RU" sz="4000" spc="-20" dirty="0" smtClean="0"/>
              <a:t>со </a:t>
            </a:r>
            <a:r>
              <a:rPr lang="ru-RU" sz="4000" spc="-20" dirty="0"/>
              <a:t>строчной буквы, сопровождаются инициалами имени и фамилии цитирующего, которые выделяются курсивом и отделяются от текста примечаний точкой и тире. Напр</a:t>
            </a:r>
            <a:r>
              <a:rPr lang="ru-RU" sz="4000" spc="-20" dirty="0" smtClean="0"/>
              <a:t>.: (курсив </a:t>
            </a:r>
            <a:r>
              <a:rPr lang="ru-RU" sz="4000" spc="-20" dirty="0"/>
              <a:t>наш. – </a:t>
            </a:r>
            <a:r>
              <a:rPr lang="ru-RU" sz="4000" i="1" spc="-20" dirty="0"/>
              <a:t>И. Р</a:t>
            </a:r>
            <a:r>
              <a:rPr lang="ru-RU" sz="4000" spc="-20" dirty="0" smtClean="0"/>
              <a:t>.), (</a:t>
            </a:r>
            <a:r>
              <a:rPr lang="ru-RU" sz="4000" spc="-20" dirty="0"/>
              <a:t>выделено мною. </a:t>
            </a:r>
            <a:r>
              <a:rPr lang="ru-RU" sz="4000" spc="-20" dirty="0" smtClean="0"/>
              <a:t>–  </a:t>
            </a:r>
            <a:r>
              <a:rPr lang="ru-RU" sz="4000" i="1" spc="-20" dirty="0" smtClean="0"/>
              <a:t>И</a:t>
            </a:r>
            <a:r>
              <a:rPr lang="ru-RU" sz="4000" i="1" spc="-20" dirty="0"/>
              <a:t>. Р</a:t>
            </a:r>
            <a:r>
              <a:rPr lang="ru-RU" sz="4000" i="1" spc="-20" dirty="0" smtClean="0"/>
              <a:t>.</a:t>
            </a:r>
            <a:r>
              <a:rPr lang="ru-RU" sz="4000" spc="-20" dirty="0" smtClean="0"/>
              <a:t>)</a:t>
            </a:r>
          </a:p>
          <a:p>
            <a:pPr algn="just"/>
            <a:r>
              <a:rPr lang="ru-RU" sz="4000" spc="-20" dirty="0" smtClean="0"/>
              <a:t>Пропуск слов(а) в начале, середине, конце цитаты обозначается многоточием (…), предложения(</a:t>
            </a:r>
            <a:r>
              <a:rPr lang="ru-RU" sz="4000" spc="-20" dirty="0" err="1" smtClean="0"/>
              <a:t>й</a:t>
            </a:r>
            <a:r>
              <a:rPr lang="ru-RU" sz="4000" spc="-20" dirty="0" smtClean="0"/>
              <a:t>) – многоточием в угловых скобках  &lt;…&gt;</a:t>
            </a:r>
            <a:endParaRPr lang="ru-RU" sz="4000" spc="-20" dirty="0" smtClean="0"/>
          </a:p>
          <a:p>
            <a:pPr marL="0" indent="0" algn="just">
              <a:buNone/>
            </a:pPr>
            <a:endParaRPr lang="ru-RU" i="1" spc="-2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9842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/>
              <a:t>Внутритекстовые</a:t>
            </a:r>
            <a:r>
              <a:rPr lang="ru-RU" dirty="0" smtClean="0"/>
              <a:t> ссылки (оформляются в квадратных или круглых скобках), н-р: [5, с. 125]; [Иванов, 2017]; [5; 26; 63];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Аренс</a:t>
            </a:r>
            <a:r>
              <a:rPr lang="ru-RU" dirty="0" smtClean="0"/>
              <a:t> В. Ж. Азбука исследователя. М. : </a:t>
            </a:r>
            <a:r>
              <a:rPr lang="ru-RU" dirty="0" err="1" smtClean="0"/>
              <a:t>Интермет</a:t>
            </a:r>
            <a:r>
              <a:rPr lang="ru-RU" dirty="0" smtClean="0"/>
              <a:t> инжиниринг, 2006. С. 56) </a:t>
            </a:r>
          </a:p>
          <a:p>
            <a:pPr algn="just"/>
            <a:r>
              <a:rPr lang="ru-RU" dirty="0" smtClean="0"/>
              <a:t>Подстрочные </a:t>
            </a:r>
            <a:r>
              <a:rPr lang="ru-RU" baseline="30000" dirty="0" smtClean="0"/>
              <a:t>1 </a:t>
            </a:r>
            <a:r>
              <a:rPr lang="ru-RU" dirty="0" smtClean="0"/>
              <a:t>(вынесенные из текста вниз полосы документа</a:t>
            </a:r>
            <a:r>
              <a:rPr lang="ru-RU" baseline="30000" dirty="0" smtClean="0"/>
              <a:t>2</a:t>
            </a:r>
            <a:r>
              <a:rPr lang="ru-RU" dirty="0" smtClean="0"/>
              <a:t>) </a:t>
            </a:r>
          </a:p>
          <a:p>
            <a:pPr marL="0" indent="0" algn="just">
              <a:buNone/>
            </a:pPr>
            <a:r>
              <a:rPr lang="ru-RU" dirty="0" smtClean="0"/>
              <a:t>    ____________________</a:t>
            </a:r>
          </a:p>
          <a:p>
            <a:pPr marL="342000" indent="-342000" algn="just">
              <a:buNone/>
            </a:pPr>
            <a:r>
              <a:rPr lang="ru-RU" i="1" baseline="30000" dirty="0" smtClean="0"/>
              <a:t>1 </a:t>
            </a:r>
            <a:r>
              <a:rPr lang="ru-RU" i="1" dirty="0" smtClean="0"/>
              <a:t>Тарасова В. И. Политическая история Латинской Америки. М., 2006. С. 14.</a:t>
            </a:r>
            <a:endParaRPr lang="ru-RU" dirty="0" smtClean="0"/>
          </a:p>
          <a:p>
            <a:pPr algn="just">
              <a:buNone/>
            </a:pPr>
            <a:r>
              <a:rPr lang="ru-RU" i="1" baseline="30000" dirty="0" smtClean="0"/>
              <a:t>2 </a:t>
            </a:r>
            <a:r>
              <a:rPr lang="ru-RU" i="1" dirty="0" err="1" smtClean="0"/>
              <a:t>Кутепов</a:t>
            </a:r>
            <a:r>
              <a:rPr lang="ru-RU" i="1" dirty="0" smtClean="0"/>
              <a:t> В. И., Виноградова А. Г. Искусство Средних веков. Ростов н/Д, 2006. С. 30.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Затекстовые</a:t>
            </a:r>
            <a:r>
              <a:rPr lang="ru-RU" dirty="0" smtClean="0"/>
              <a:t>  </a:t>
            </a:r>
            <a:r>
              <a:rPr lang="ru-RU" dirty="0"/>
              <a:t>(вынесенные за текст </a:t>
            </a:r>
            <a:r>
              <a:rPr lang="ru-RU" dirty="0" smtClean="0"/>
              <a:t>документа)</a:t>
            </a:r>
          </a:p>
          <a:p>
            <a:pPr algn="just">
              <a:buNone/>
            </a:pPr>
            <a:r>
              <a:rPr lang="ru-RU" i="1" dirty="0" smtClean="0"/>
              <a:t>5. Краткий экономический словарь / А. Н. </a:t>
            </a:r>
            <a:r>
              <a:rPr lang="ru-RU" i="1" dirty="0" err="1" smtClean="0"/>
              <a:t>Азрилиян</a:t>
            </a:r>
            <a:r>
              <a:rPr lang="ru-RU" i="1" dirty="0" smtClean="0"/>
              <a:t> [и др.]. 2-е изд., </a:t>
            </a:r>
            <a:r>
              <a:rPr lang="ru-RU" i="1" dirty="0" err="1" smtClean="0"/>
              <a:t>перераб</a:t>
            </a:r>
            <a:r>
              <a:rPr lang="ru-RU" i="1" dirty="0" smtClean="0"/>
              <a:t>. и доп. М. : Ин-т новой экономики, 2002. 1087 с.</a:t>
            </a:r>
          </a:p>
          <a:p>
            <a:pPr algn="just">
              <a:buNone/>
            </a:pPr>
            <a:r>
              <a:rPr lang="ru-RU" i="1" dirty="0" smtClean="0"/>
              <a:t>6.</a:t>
            </a:r>
            <a:r>
              <a:rPr lang="ru-RU" dirty="0" smtClean="0"/>
              <a:t> </a:t>
            </a:r>
            <a:r>
              <a:rPr lang="ru-RU" i="1" dirty="0" smtClean="0"/>
              <a:t>Куницын В. Е., Терещенко Е. Д., Андреева Е. С. </a:t>
            </a:r>
            <a:r>
              <a:rPr lang="ru-RU" dirty="0" err="1" smtClean="0"/>
              <a:t>Радиотомография</a:t>
            </a:r>
            <a:r>
              <a:rPr lang="ru-RU" dirty="0" smtClean="0"/>
              <a:t> ионосферы. М. : </a:t>
            </a:r>
            <a:r>
              <a:rPr lang="ru-RU" dirty="0" err="1" smtClean="0"/>
              <a:t>Физматлит</a:t>
            </a:r>
            <a:r>
              <a:rPr lang="ru-RU" dirty="0" smtClean="0"/>
              <a:t>, 2007. С 250–282.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оформляются </a:t>
            </a:r>
            <a:r>
              <a:rPr lang="ru-RU" dirty="0"/>
              <a:t>по </a:t>
            </a:r>
            <a:r>
              <a:rPr lang="ru-RU" b="1" dirty="0"/>
              <a:t>ГОСТ Р 7.0.5–2008.</a:t>
            </a:r>
            <a:r>
              <a:rPr lang="ru-RU" dirty="0"/>
              <a:t> </a:t>
            </a:r>
            <a:r>
              <a:rPr lang="ru-RU" b="1" dirty="0"/>
              <a:t>Библиографическая ссылка. Общие требования и правила составления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61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Приложения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Приложение – часть основного текста, содержащая </a:t>
            </a:r>
            <a:r>
              <a:rPr lang="ru-RU" dirty="0" smtClean="0"/>
              <a:t>вспомогательные </a:t>
            </a:r>
            <a:r>
              <a:rPr lang="ru-RU" dirty="0"/>
              <a:t>сведения, помещаемая обычно в конце издания или </a:t>
            </a:r>
            <a:r>
              <a:rPr lang="ru-RU" dirty="0" smtClean="0"/>
              <a:t>выпущенная отдельно</a:t>
            </a:r>
          </a:p>
          <a:p>
            <a:pPr algn="just"/>
            <a:r>
              <a:rPr lang="ru-RU" dirty="0"/>
              <a:t>Для любого приложения необходим тематический заголовок, </a:t>
            </a:r>
            <a:r>
              <a:rPr lang="ru-RU" dirty="0" smtClean="0"/>
              <a:t>ориентирующий </a:t>
            </a:r>
            <a:r>
              <a:rPr lang="ru-RU" dirty="0"/>
              <a:t>читателя в содержании приложения, а если их несколько в одном издании, то их нужно пронумеровать (</a:t>
            </a:r>
            <a:r>
              <a:rPr lang="ru-RU" i="1" dirty="0"/>
              <a:t>Приложение 1</a:t>
            </a:r>
            <a:r>
              <a:rPr lang="ru-RU" dirty="0"/>
              <a:t>; </a:t>
            </a:r>
            <a:r>
              <a:rPr lang="ru-RU" i="1" dirty="0" smtClean="0"/>
              <a:t>Приложение </a:t>
            </a:r>
            <a:r>
              <a:rPr lang="ru-RU" i="1" dirty="0"/>
              <a:t>2</a:t>
            </a:r>
            <a:r>
              <a:rPr lang="ru-RU" dirty="0"/>
              <a:t> и т. д</a:t>
            </a:r>
            <a:r>
              <a:rPr lang="ru-RU" dirty="0" smtClean="0"/>
              <a:t>.)</a:t>
            </a:r>
          </a:p>
          <a:p>
            <a:pPr algn="just"/>
            <a:r>
              <a:rPr lang="ru-RU" dirty="0" smtClean="0"/>
              <a:t>Тематический </a:t>
            </a:r>
            <a:r>
              <a:rPr lang="ru-RU" dirty="0"/>
              <a:t>заголовок приложения, который </a:t>
            </a:r>
            <a:r>
              <a:rPr lang="ru-RU" b="1" dirty="0" smtClean="0"/>
              <a:t>желательно </a:t>
            </a:r>
            <a:r>
              <a:rPr lang="ru-RU" b="1" dirty="0"/>
              <a:t>включать в оглавление (содержание), </a:t>
            </a:r>
            <a:r>
              <a:rPr lang="ru-RU" dirty="0"/>
              <a:t>делает его </a:t>
            </a:r>
            <a:r>
              <a:rPr lang="ru-RU" dirty="0" smtClean="0"/>
              <a:t>информативным</a:t>
            </a:r>
            <a:r>
              <a:rPr lang="ru-RU" dirty="0"/>
              <a:t>, упрощает поиск </a:t>
            </a:r>
            <a:r>
              <a:rPr lang="ru-RU" dirty="0" smtClean="0"/>
              <a:t>приложения </a:t>
            </a:r>
            <a:r>
              <a:rPr lang="ru-RU" dirty="0"/>
              <a:t>среди </a:t>
            </a:r>
            <a:r>
              <a:rPr lang="ru-RU" dirty="0" smtClean="0"/>
              <a:t>других</a:t>
            </a:r>
          </a:p>
          <a:p>
            <a:pPr algn="just"/>
            <a:r>
              <a:rPr lang="ru-RU" dirty="0"/>
              <a:t>На все приложения в тексте учебного издания должны быть ссылки (прил. 1, прил. 2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861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57216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4400" dirty="0" smtClean="0"/>
              <a:t>Авторский оригинал должен быть </a:t>
            </a:r>
          </a:p>
          <a:p>
            <a:pPr algn="just"/>
            <a:r>
              <a:rPr lang="ru-RU" sz="4400" dirty="0" smtClean="0"/>
              <a:t> набран на компьютере с использованием редактора </a:t>
            </a:r>
            <a:r>
              <a:rPr lang="en-US" sz="4400" b="1" dirty="0" smtClean="0"/>
              <a:t>Microsoft Office Word</a:t>
            </a:r>
            <a:r>
              <a:rPr lang="ru-RU" sz="4400" b="1" dirty="0" smtClean="0"/>
              <a:t>; </a:t>
            </a:r>
          </a:p>
          <a:p>
            <a:pPr algn="just"/>
            <a:r>
              <a:rPr lang="ru-RU" sz="4400" dirty="0" smtClean="0"/>
              <a:t>пронумерован без пропусков от титульной (второй) до последней страницы и литерных добавлений (н-р, 12а, 12б) в середине нижнего поля страницы;</a:t>
            </a:r>
          </a:p>
          <a:p>
            <a:pPr algn="just"/>
            <a:r>
              <a:rPr lang="ru-RU" sz="4400" dirty="0" smtClean="0"/>
              <a:t>все выделения, необходимые с точки зрения автора, должны быть сделаны в тексте рукописи (курсивом, подчеркиванием, жирным шрифтом и т. д.)</a:t>
            </a:r>
          </a:p>
          <a:p>
            <a:pPr algn="just">
              <a:buNone/>
            </a:pPr>
            <a:r>
              <a:rPr lang="ru-RU" sz="4400" dirty="0" smtClean="0"/>
              <a:t>При наборе необходимо соблюдать следующие правила: </a:t>
            </a:r>
          </a:p>
          <a:p>
            <a:pPr algn="just">
              <a:buNone/>
            </a:pPr>
            <a:r>
              <a:rPr lang="ru-RU" sz="4400" dirty="0" smtClean="0"/>
              <a:t>•	выставляются </a:t>
            </a:r>
            <a:r>
              <a:rPr lang="ru-RU" sz="4400" b="1" dirty="0" smtClean="0"/>
              <a:t>одинаковые поля по 20 мм </a:t>
            </a:r>
            <a:r>
              <a:rPr lang="ru-RU" sz="4400" dirty="0" smtClean="0"/>
              <a:t>с каждой стороны страницы; абзацы начинаются с красной строки (отступ 1,25 мм); выравнивание по ширине страницы;</a:t>
            </a:r>
          </a:p>
          <a:p>
            <a:pPr algn="just">
              <a:buNone/>
            </a:pPr>
            <a:r>
              <a:rPr lang="ru-RU" sz="4400" dirty="0" smtClean="0"/>
              <a:t>•	текст набирается, как правило,  </a:t>
            </a:r>
            <a:r>
              <a:rPr lang="ru-RU" sz="4400" b="1" dirty="0" smtClean="0"/>
              <a:t>14 кеглем </a:t>
            </a:r>
            <a:r>
              <a:rPr lang="ru-RU" sz="4400" dirty="0" smtClean="0"/>
              <a:t>с полуторным межстрочным интервалом </a:t>
            </a:r>
            <a:r>
              <a:rPr lang="ru-RU" sz="4400" b="1" dirty="0" smtClean="0"/>
              <a:t>без</a:t>
            </a:r>
            <a:r>
              <a:rPr lang="en-US" sz="4400" b="1" dirty="0" smtClean="0"/>
              <a:t> </a:t>
            </a:r>
            <a:r>
              <a:rPr lang="ru-RU" sz="4400" b="1" dirty="0" smtClean="0"/>
              <a:t>ручных переносов</a:t>
            </a:r>
            <a:r>
              <a:rPr lang="ru-RU" sz="4400" dirty="0" smtClean="0"/>
              <a:t>, гарнитура </a:t>
            </a:r>
            <a:r>
              <a:rPr lang="ru-RU" sz="4400" b="1" dirty="0" err="1" smtClean="0"/>
              <a:t>Times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New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Roman</a:t>
            </a: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9469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b="1" dirty="0" smtClean="0"/>
              <a:t>ГОСТ </a:t>
            </a:r>
            <a:r>
              <a:rPr lang="ru-RU" sz="8000" b="1" dirty="0"/>
              <a:t>Р 7.0.100-2018 </a:t>
            </a:r>
            <a:r>
              <a:rPr lang="ru-RU" sz="8000" b="1" dirty="0" smtClean="0"/>
              <a:t> Библиографическая </a:t>
            </a:r>
            <a:r>
              <a:rPr lang="ru-RU" sz="8000" b="1" dirty="0"/>
              <a:t>запись. </a:t>
            </a:r>
            <a:endParaRPr lang="ru-RU" sz="8000" b="1" dirty="0" smtClean="0"/>
          </a:p>
          <a:p>
            <a:pPr marL="0" indent="0" algn="ctr">
              <a:buNone/>
            </a:pPr>
            <a:r>
              <a:rPr lang="ru-RU" sz="8000" b="1" dirty="0" smtClean="0"/>
              <a:t>Библиографическое </a:t>
            </a:r>
            <a:r>
              <a:rPr lang="ru-RU" sz="8000" b="1" dirty="0"/>
              <a:t>описание. </a:t>
            </a:r>
            <a:endParaRPr lang="ru-RU" sz="8000" b="1" dirty="0" smtClean="0"/>
          </a:p>
          <a:p>
            <a:pPr marL="0" indent="0" algn="ctr">
              <a:buNone/>
            </a:pPr>
            <a:r>
              <a:rPr lang="ru-RU" sz="8000" b="1" dirty="0" smtClean="0"/>
              <a:t>Общие </a:t>
            </a:r>
            <a:r>
              <a:rPr lang="ru-RU" sz="8000" b="1" dirty="0"/>
              <a:t>требования и правила </a:t>
            </a:r>
            <a:r>
              <a:rPr lang="ru-RU" sz="8000" b="1" dirty="0" smtClean="0"/>
              <a:t>составления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/>
              <a:t>      ГОСТ </a:t>
            </a:r>
            <a:r>
              <a:rPr lang="ru-RU" sz="8000" dirty="0"/>
              <a:t>Р 7.0.100 – 2018 </a:t>
            </a:r>
            <a:r>
              <a:rPr lang="ru-RU" sz="8000" dirty="0" smtClean="0"/>
              <a:t>  вступил </a:t>
            </a:r>
            <a:r>
              <a:rPr lang="ru-RU" sz="8000" dirty="0"/>
              <a:t>в силу </a:t>
            </a:r>
            <a:r>
              <a:rPr lang="ru-RU" sz="8000" b="1" dirty="0"/>
              <a:t>1 июля 2019 года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      Цель разработки Стандарта: унификация библиографического описания всех видов информационных ресурсов в соответствии с международными правилами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      Причины разработки </a:t>
            </a:r>
            <a:r>
              <a:rPr lang="ru-RU" sz="8000" dirty="0" smtClean="0"/>
              <a:t>стандарта: </a:t>
            </a:r>
            <a:endParaRPr lang="ru-RU" sz="80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1) изменения, которые произошли за 15 лет с момента введения ГОСТа 7.1-2003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2) новые требования к представлению информации в машиночитаемой форме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3) стандарт разработан на основе Международного стандартного библиографического описания (</a:t>
            </a:r>
            <a:r>
              <a:rPr lang="ru-RU" sz="8000" dirty="0" err="1"/>
              <a:t>International</a:t>
            </a:r>
            <a:r>
              <a:rPr lang="ru-RU" sz="8000" dirty="0"/>
              <a:t> </a:t>
            </a:r>
            <a:r>
              <a:rPr lang="ru-RU" sz="8000" dirty="0" err="1"/>
              <a:t>Standard</a:t>
            </a:r>
            <a:r>
              <a:rPr lang="ru-RU" sz="8000" dirty="0"/>
              <a:t> </a:t>
            </a:r>
            <a:r>
              <a:rPr lang="ru-RU" sz="8000" dirty="0" err="1"/>
              <a:t>Bibliographic</a:t>
            </a:r>
            <a:r>
              <a:rPr lang="ru-RU" sz="8000" dirty="0"/>
              <a:t> </a:t>
            </a:r>
            <a:r>
              <a:rPr lang="ru-RU" sz="8000" dirty="0" err="1"/>
              <a:t>Description</a:t>
            </a:r>
            <a:r>
              <a:rPr lang="ru-RU" sz="8000" dirty="0"/>
              <a:t>, ISBD, 2011 г.)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      Стандарт не распространяется на правила составления библиографических ссылок (ГОСТ Р 7.0.5-2008)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/>
              <a:t>      Впервые ГОСТ по библиографическому описанию стал национальным стандартом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/>
              <a:t> 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xmlns="" val="217568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dirty="0"/>
              <a:t>Ресурс</a:t>
            </a:r>
            <a:r>
              <a:rPr lang="ru-RU" sz="2800" dirty="0"/>
              <a:t> – искусственно созданный или природный объект, источник информации в любой </a:t>
            </a:r>
            <a:r>
              <a:rPr lang="ru-RU" sz="2800" dirty="0" smtClean="0"/>
              <a:t>форме, в </a:t>
            </a:r>
            <a:r>
              <a:rPr lang="ru-RU" sz="2800" dirty="0"/>
              <a:t>любой знаковой системе, на любом физическом носителе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0851390"/>
              </p:ext>
            </p:extLst>
          </p:nvPr>
        </p:nvGraphicFramePr>
        <p:xfrm>
          <a:off x="1043608" y="2420888"/>
          <a:ext cx="6096000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5992"/>
                <a:gridCol w="3120008"/>
              </a:tblGrid>
              <a:tr h="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Монографический </a:t>
                      </a:r>
                    </a:p>
                    <a:p>
                      <a:r>
                        <a:rPr lang="ru-RU" sz="2400" b="1" dirty="0" smtClean="0"/>
                        <a:t>Сериальный  </a:t>
                      </a:r>
                    </a:p>
                    <a:p>
                      <a:r>
                        <a:rPr lang="ru-RU" sz="2400" dirty="0" smtClean="0"/>
                        <a:t>(периодический, продолжающийся, серийный)</a:t>
                      </a:r>
                    </a:p>
                    <a:p>
                      <a:r>
                        <a:rPr lang="ru-RU" sz="2400" b="1" dirty="0" smtClean="0"/>
                        <a:t>Одночастный 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Многочастный </a:t>
                      </a:r>
                    </a:p>
                    <a:p>
                      <a:r>
                        <a:rPr lang="ru-RU" sz="2400" dirty="0" smtClean="0"/>
                        <a:t>- монографический </a:t>
                      </a:r>
                    </a:p>
                    <a:p>
                      <a:r>
                        <a:rPr lang="ru-RU" sz="2400" dirty="0" smtClean="0"/>
                        <a:t>или сериальный</a:t>
                      </a:r>
                    </a:p>
                    <a:p>
                      <a:r>
                        <a:rPr lang="ru-RU" sz="2400" dirty="0" smtClean="0"/>
                        <a:t>- комбинированный</a:t>
                      </a:r>
                    </a:p>
                    <a:p>
                      <a:r>
                        <a:rPr lang="ru-RU" sz="2400" dirty="0" smtClean="0"/>
                        <a:t>- комплектный</a:t>
                      </a:r>
                    </a:p>
                    <a:p>
                      <a:r>
                        <a:rPr lang="ru-RU" sz="2400" b="1" dirty="0" smtClean="0"/>
                        <a:t>Интегрируемый</a:t>
                      </a:r>
                    </a:p>
                    <a:p>
                      <a:r>
                        <a:rPr lang="ru-RU" sz="2400" b="1" dirty="0" smtClean="0"/>
                        <a:t>Электронный</a:t>
                      </a:r>
                    </a:p>
                    <a:p>
                      <a:r>
                        <a:rPr lang="ru-RU" sz="2400" b="1" dirty="0" smtClean="0"/>
                        <a:t>Мультимедийный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104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/>
              <a:t>Статус элементов библиографического описания</a:t>
            </a:r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just">
              <a:buNone/>
            </a:pPr>
            <a:r>
              <a:rPr lang="ru-RU" sz="1800" b="1" dirty="0" smtClean="0"/>
              <a:t>Обязательные </a:t>
            </a:r>
            <a:r>
              <a:rPr lang="ru-RU" sz="1800" b="1" dirty="0"/>
              <a:t>элементы </a:t>
            </a:r>
            <a:r>
              <a:rPr lang="ru-RU" sz="1800" dirty="0"/>
              <a:t>– библиографические сведения, обеспечивающие идентификацию ресурса и приводимые в любом описании</a:t>
            </a:r>
          </a:p>
          <a:p>
            <a:pPr marL="0" indent="0" algn="just">
              <a:buNone/>
            </a:pPr>
            <a:r>
              <a:rPr lang="ru-RU" sz="1800" b="1" dirty="0"/>
              <a:t>Условно-обязательные элементы </a:t>
            </a:r>
            <a:r>
              <a:rPr lang="ru-RU" sz="1800" dirty="0"/>
              <a:t>– сведения, необходимые для идентификации ресурса в отдельных случаях: если для этой цели недостаточно обязательных элементов или приведение условно-обязательных элементов диктуется задачами конкретного информационного массива</a:t>
            </a:r>
          </a:p>
          <a:p>
            <a:pPr marL="0" indent="0" algn="just">
              <a:buNone/>
            </a:pPr>
            <a:r>
              <a:rPr lang="ru-RU" sz="1800" b="1" dirty="0"/>
              <a:t>Факультативными элементами </a:t>
            </a:r>
            <a:r>
              <a:rPr lang="ru-RU" sz="1800" dirty="0"/>
              <a:t>являются библиографические сведения, обеспечивающие дополнительную библиографическую характеристику ресурса</a:t>
            </a:r>
          </a:p>
          <a:p>
            <a:pPr marL="0" indent="0" algn="just">
              <a:buNone/>
            </a:pPr>
            <a:r>
              <a:rPr lang="ru-RU" sz="1800" dirty="0"/>
              <a:t>Области и элементы приводят в установленной последовательности</a:t>
            </a:r>
          </a:p>
          <a:p>
            <a:pPr marL="0" indent="0" algn="just">
              <a:buNone/>
            </a:pPr>
            <a:r>
              <a:rPr lang="ru-RU" sz="1800" dirty="0"/>
              <a:t>В зависимости от набора элементов различают:</a:t>
            </a:r>
          </a:p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b="1" dirty="0"/>
              <a:t>краткое</a:t>
            </a:r>
            <a:r>
              <a:rPr lang="ru-RU" sz="1800" dirty="0"/>
              <a:t> библиографическое описание (содержит только обязательные </a:t>
            </a:r>
            <a:r>
              <a:rPr lang="ru-RU" sz="1800" dirty="0" smtClean="0"/>
              <a:t>элементы);</a:t>
            </a:r>
            <a:endParaRPr lang="ru-RU" sz="1800" dirty="0"/>
          </a:p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b="1" dirty="0"/>
              <a:t>расширенное</a:t>
            </a:r>
            <a:r>
              <a:rPr lang="ru-RU" sz="1800" dirty="0"/>
              <a:t> библиографическое описание (содержит обязательные и условно-обязательные элементы</a:t>
            </a:r>
            <a:r>
              <a:rPr lang="ru-RU" sz="1800" dirty="0" smtClean="0"/>
              <a:t>);</a:t>
            </a:r>
            <a:endParaRPr lang="ru-RU" sz="1800" dirty="0"/>
          </a:p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b="1" dirty="0"/>
              <a:t>полное</a:t>
            </a:r>
            <a:r>
              <a:rPr lang="ru-RU" sz="1800" dirty="0"/>
              <a:t> библиографическое описание (содержит обязательные, условно-обязательные и факультативные элементы)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2876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/>
              <a:t>Сокращение слов и словосочетаний</a:t>
            </a:r>
          </a:p>
          <a:p>
            <a:pPr marL="0" indent="0" algn="just">
              <a:buNone/>
            </a:pPr>
            <a:r>
              <a:rPr lang="ru-RU" dirty="0"/>
              <a:t>В стандарте закреплено положение, что все данные в библиографическом описании могут быть представлены в полной форме.   </a:t>
            </a:r>
          </a:p>
          <a:p>
            <a:pPr marL="0" indent="0" algn="just">
              <a:buNone/>
            </a:pPr>
            <a:r>
              <a:rPr lang="ru-RU" dirty="0"/>
              <a:t>Сокращения не могут применяться в любых заглавиях, в области вида содержания и средства доступа, отменено сокращение места издания </a:t>
            </a:r>
          </a:p>
          <a:p>
            <a:pPr marL="0" indent="0" algn="just">
              <a:buNone/>
            </a:pPr>
            <a:r>
              <a:rPr lang="ru-RU" i="1" dirty="0"/>
              <a:t>. – Москва : Просвещение, 2018  </a:t>
            </a:r>
          </a:p>
          <a:p>
            <a:pPr marL="0" indent="0" algn="just">
              <a:buNone/>
            </a:pPr>
            <a:r>
              <a:rPr lang="ru-RU" dirty="0"/>
              <a:t>При необходимости можно применять сокращения слов и словосочетаний, но они должны соответствовать </a:t>
            </a:r>
            <a:r>
              <a:rPr lang="ru-RU" b="1" dirty="0"/>
              <a:t>ГОСТ 7.11-2004 </a:t>
            </a:r>
            <a:r>
              <a:rPr lang="ru-RU" dirty="0"/>
              <a:t>и</a:t>
            </a:r>
            <a:r>
              <a:rPr lang="ru-RU" b="1" dirty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ГОСТ </a:t>
            </a:r>
            <a:r>
              <a:rPr lang="ru-RU" b="1" dirty="0"/>
              <a:t>Р 7.0.12-2011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83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 smtClean="0"/>
              <a:t>Заголовок библиографического описания  (ГОСТ 7.80-2000</a:t>
            </a:r>
            <a:r>
              <a:rPr lang="ru-RU" sz="2000" dirty="0" smtClean="0"/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 smtClean="0"/>
              <a:t>Сведения, относящиеся к заглавию</a:t>
            </a:r>
            <a:endParaRPr lang="ru-RU" sz="20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Варламова, Л. Н. </a:t>
            </a:r>
            <a:r>
              <a:rPr lang="ru-RU" sz="2000" dirty="0" smtClean="0"/>
              <a:t>Управление документацией : англо-русский аннотированный словарь стандартизированной терминологии / </a:t>
            </a:r>
            <a:br>
              <a:rPr lang="ru-RU" sz="2000" dirty="0" smtClean="0"/>
            </a:br>
            <a:r>
              <a:rPr lang="ru-RU" sz="2000" dirty="0" smtClean="0"/>
              <a:t>Л. Н. Варламова, Л. С. </a:t>
            </a:r>
            <a:r>
              <a:rPr lang="ru-RU" sz="2000" dirty="0" err="1" smtClean="0"/>
              <a:t>Баюн</a:t>
            </a:r>
            <a:r>
              <a:rPr lang="ru-RU" sz="2000" dirty="0" smtClean="0"/>
              <a:t>, К. А. </a:t>
            </a:r>
            <a:r>
              <a:rPr lang="ru-RU" sz="2000" dirty="0" err="1" smtClean="0"/>
              <a:t>Бастрикова</a:t>
            </a:r>
            <a:endParaRPr lang="ru-RU" sz="20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Управленческий</a:t>
            </a:r>
            <a:r>
              <a:rPr lang="ru-RU" sz="2000" dirty="0" smtClean="0"/>
              <a:t> учет и контроль строительных материалов и конструкций : монография / В. В. </a:t>
            </a:r>
            <a:r>
              <a:rPr lang="ru-RU" sz="2000" dirty="0" err="1" smtClean="0"/>
              <a:t>Говдя</a:t>
            </a:r>
            <a:r>
              <a:rPr lang="ru-RU" sz="2000" dirty="0" smtClean="0"/>
              <a:t>, Ж. В. </a:t>
            </a:r>
            <a:r>
              <a:rPr lang="ru-RU" sz="2000" dirty="0" err="1" smtClean="0"/>
              <a:t>Дегальцева</a:t>
            </a:r>
            <a:r>
              <a:rPr lang="ru-RU" sz="2000" dirty="0" smtClean="0"/>
              <a:t>, С. В. </a:t>
            </a:r>
            <a:r>
              <a:rPr lang="ru-RU" sz="2000" dirty="0" err="1" smtClean="0"/>
              <a:t>Чужинов</a:t>
            </a:r>
            <a:r>
              <a:rPr lang="ru-RU" sz="2000" dirty="0" smtClean="0"/>
              <a:t>, С. А. </a:t>
            </a:r>
            <a:r>
              <a:rPr lang="ru-RU" sz="2000" dirty="0" err="1" smtClean="0"/>
              <a:t>Шулепина</a:t>
            </a:r>
            <a:r>
              <a:rPr lang="ru-RU" sz="2000" dirty="0" smtClean="0"/>
              <a:t> ; под общей редакцией В. В. </a:t>
            </a:r>
            <a:r>
              <a:rPr lang="ru-RU" sz="2000" dirty="0" err="1" smtClean="0"/>
              <a:t>Говдя</a:t>
            </a:r>
            <a:r>
              <a:rPr lang="ru-RU" sz="2000" dirty="0" smtClean="0"/>
              <a:t> ; Министерство сельского хозяйства Российской  Федерации, Кубанский аграрный университет им. И. Т. Трубилина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Экология </a:t>
            </a:r>
            <a:r>
              <a:rPr lang="ru-RU" sz="2000" dirty="0" smtClean="0"/>
              <a:t>ландшафта и планирование землепользования : тезисы докладов Всероссийской конференции (Иркутск, 11−12 сентября 2016 г.)</a:t>
            </a:r>
            <a:endParaRPr lang="ru-RU" sz="20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Математика</a:t>
            </a:r>
            <a:r>
              <a:rPr lang="ru-RU" sz="2000" dirty="0" smtClean="0"/>
              <a:t> : 9 класс : 30 тестов по новому плану ОГЭ 2020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Введение</a:t>
            </a:r>
            <a:r>
              <a:rPr lang="ru-RU" sz="2000" dirty="0" smtClean="0"/>
              <a:t> в психоанализ  : лекции : [перевод с английского]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Политика.</a:t>
            </a:r>
            <a:r>
              <a:rPr lang="en-US" sz="2000" b="1" dirty="0" err="1" smtClean="0"/>
              <a:t>ru</a:t>
            </a:r>
            <a:r>
              <a:rPr lang="en-US" sz="2000" b="1" dirty="0" smtClean="0"/>
              <a:t> </a:t>
            </a:r>
            <a:r>
              <a:rPr lang="ru-RU" sz="2000" dirty="0" smtClean="0"/>
              <a:t>:  независимый  политический вестник  :  [сайт]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b="1" dirty="0" smtClean="0"/>
              <a:t>Российская Федерация</a:t>
            </a:r>
            <a:r>
              <a:rPr lang="ru-RU" sz="2000" dirty="0" smtClean="0"/>
              <a:t>. Законы. О внесении изменений в часть вторую Налогового кодекса Российской Федерации : Федеральный закон № 353-ФЗ : принят Государственной думой 16 ноября 2017 года : одобрен Советом Федерации 22 ноября 2017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3813773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600" b="1" dirty="0" smtClean="0"/>
              <a:t>В сведениях об ответственности</a:t>
            </a:r>
          </a:p>
          <a:p>
            <a:pPr marL="0" indent="0" algn="ctr">
              <a:buNone/>
            </a:pPr>
            <a:endParaRPr lang="ru-RU" sz="25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b="1" dirty="0" smtClean="0"/>
              <a:t>1</a:t>
            </a:r>
            <a:r>
              <a:rPr lang="ru-RU" sz="3600" b="1" dirty="0"/>
              <a:t>, 2, 3, 4 автора; 1, 2 организации </a:t>
            </a:r>
            <a:r>
              <a:rPr lang="ru-RU" sz="3600" dirty="0"/>
              <a:t>– приводим всех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b="1" dirty="0"/>
              <a:t>5 авторов </a:t>
            </a:r>
            <a:r>
              <a:rPr lang="ru-RU" sz="3600" dirty="0"/>
              <a:t>– приводим имена первых трех [и др.];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b="1" dirty="0"/>
              <a:t>3 и более организаций </a:t>
            </a:r>
            <a:r>
              <a:rPr lang="ru-RU" sz="3600" dirty="0"/>
              <a:t>– наименование первой [и др.]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i="1" dirty="0"/>
              <a:t>/ А. Р. </a:t>
            </a:r>
            <a:r>
              <a:rPr lang="ru-RU" sz="3600" i="1" dirty="0" err="1"/>
              <a:t>Есаян</a:t>
            </a:r>
            <a:r>
              <a:rPr lang="ru-RU" sz="3600" i="1" dirty="0"/>
              <a:t>, Н. М. Добровольский, Е. А. Седова, А. В. Якушин ; Министерство образования и науки Российской Федерации, Чайковский гос. ун-т физической культуры, Российский экономический ун-т имени Г. В. Плеханова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i="1" dirty="0"/>
              <a:t>/ А. В. Мельников, В. А. Степанов, А. С. </a:t>
            </a:r>
            <a:r>
              <a:rPr lang="ru-RU" sz="3600" i="1" dirty="0" err="1"/>
              <a:t>Вах</a:t>
            </a:r>
            <a:r>
              <a:rPr lang="ru-RU" sz="3600" i="1" dirty="0"/>
              <a:t> [и др.] ; отв. ред. В. А. </a:t>
            </a:r>
            <a:r>
              <a:rPr lang="ru-RU" sz="3600" i="1" dirty="0" err="1" smtClean="0"/>
              <a:t>Сте</a:t>
            </a:r>
            <a:r>
              <a:rPr lang="ru-RU" sz="3600" i="1" dirty="0" smtClean="0"/>
              <a:t>-панов </a:t>
            </a:r>
            <a:r>
              <a:rPr lang="ru-RU" sz="3600" i="1" dirty="0"/>
              <a:t>; Министерство образования и науки Российской Федерации, Амурский гос. ун-т [и др.]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i="1" dirty="0"/>
              <a:t>/ Благотворительный фонд В. Потанина [и др.]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i="1" dirty="0" smtClean="0"/>
              <a:t>/ Министерство культуры Российской </a:t>
            </a:r>
            <a:r>
              <a:rPr lang="ru-RU" sz="3600" i="1" dirty="0" smtClean="0"/>
              <a:t>Федерации</a:t>
            </a:r>
            <a:r>
              <a:rPr lang="ru-RU" sz="3600" i="1" dirty="0" smtClean="0"/>
              <a:t>, Российский институт культурологии ; составитель Т. И. Иванов ; под редакцией </a:t>
            </a:r>
            <a:br>
              <a:rPr lang="ru-RU" sz="3600" i="1" dirty="0" smtClean="0"/>
            </a:br>
            <a:r>
              <a:rPr lang="ru-RU" sz="3600" i="1" dirty="0" smtClean="0"/>
              <a:t>Т. К. Петрова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36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b="1" dirty="0"/>
              <a:t>1, 2 редактора, составителя, художника, переводчика  и т. д., кроме авторов</a:t>
            </a:r>
            <a:r>
              <a:rPr lang="ru-RU" sz="3600" dirty="0"/>
              <a:t>, –  приводим всех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b="1" dirty="0"/>
              <a:t>3 и более лиц </a:t>
            </a:r>
            <a:r>
              <a:rPr lang="ru-RU" sz="3600" dirty="0"/>
              <a:t>– приводим имя первого лица каждой категории  [и др.]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/>
              <a:t> </a:t>
            </a:r>
            <a:r>
              <a:rPr lang="ru-RU" sz="3600" i="1" dirty="0"/>
              <a:t>/ Александр Пушкин ; художники  И. Цыганков, В. Дугин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i="1" dirty="0"/>
              <a:t>/ </a:t>
            </a:r>
            <a:r>
              <a:rPr lang="ru-RU" sz="3600" i="1" spc="-20" dirty="0"/>
              <a:t>авторы текстов и составители М. В. Юрьева [и др.] ; отв. ред. </a:t>
            </a:r>
            <a:r>
              <a:rPr lang="ru-RU" sz="3600" i="1" spc="-20" dirty="0" smtClean="0"/>
              <a:t/>
            </a:r>
            <a:br>
              <a:rPr lang="ru-RU" sz="3600" i="1" spc="-20" dirty="0" smtClean="0"/>
            </a:br>
            <a:r>
              <a:rPr lang="ru-RU" sz="3600" i="1" spc="-20" dirty="0" smtClean="0"/>
              <a:t>И</a:t>
            </a:r>
            <a:r>
              <a:rPr lang="ru-RU" sz="3600" i="1" spc="-20" dirty="0"/>
              <a:t>. С. </a:t>
            </a:r>
            <a:r>
              <a:rPr lang="ru-RU" sz="3600" i="1" spc="-20" dirty="0" smtClean="0"/>
              <a:t>Ушакова </a:t>
            </a:r>
            <a:r>
              <a:rPr lang="ru-RU" sz="3600" i="1" spc="-20" dirty="0"/>
              <a:t>; </a:t>
            </a:r>
            <a:r>
              <a:rPr lang="ru-RU" sz="3600" i="1" dirty="0"/>
              <a:t>картография: О. В. Алексеева [и др.]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0175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/>
              <a:t>Сведения об издании (О)</a:t>
            </a:r>
          </a:p>
          <a:p>
            <a:pPr marL="0" indent="0" algn="just">
              <a:buNone/>
            </a:pPr>
            <a:r>
              <a:rPr lang="ru-RU" dirty="0"/>
              <a:t>Область содержит сведения об изменениях и особенностях данного издания по отношению к предыдущему изданию того же произведения. Они могут  обозначать порядковый номер издания, могут содержать слова </a:t>
            </a:r>
            <a:r>
              <a:rPr lang="ru-RU" i="1" dirty="0"/>
              <a:t>издание, выпуск, вариант, редакция </a:t>
            </a:r>
            <a:r>
              <a:rPr lang="ru-RU" dirty="0"/>
              <a:t>и т. п.</a:t>
            </a:r>
          </a:p>
          <a:p>
            <a:pPr marL="0" indent="0" algn="just">
              <a:buNone/>
            </a:pPr>
            <a:r>
              <a:rPr lang="ru-RU" i="1" dirty="0"/>
              <a:t>. – [Новое изд.]</a:t>
            </a:r>
          </a:p>
          <a:p>
            <a:pPr marL="0" indent="0" algn="just">
              <a:buNone/>
            </a:pPr>
            <a:r>
              <a:rPr lang="ru-RU" i="1" dirty="0"/>
              <a:t>. – 2-е изд.</a:t>
            </a:r>
          </a:p>
          <a:p>
            <a:pPr marL="0" indent="0" algn="just">
              <a:buNone/>
            </a:pPr>
            <a:r>
              <a:rPr lang="ru-RU" i="1" dirty="0"/>
              <a:t>. – Изд. 6-е, </a:t>
            </a:r>
            <a:r>
              <a:rPr lang="ru-RU" i="1" dirty="0" err="1"/>
              <a:t>испр</a:t>
            </a:r>
            <a:r>
              <a:rPr lang="ru-RU" i="1" dirty="0"/>
              <a:t>. и доп.</a:t>
            </a:r>
          </a:p>
          <a:p>
            <a:pPr marL="0" indent="0" algn="ctr">
              <a:buNone/>
            </a:pPr>
            <a:r>
              <a:rPr lang="ru-RU" b="1" dirty="0" smtClean="0"/>
              <a:t>Область </a:t>
            </a:r>
            <a:r>
              <a:rPr lang="ru-RU" b="1" dirty="0"/>
              <a:t>публикации, производства, распространения и т. д. </a:t>
            </a:r>
            <a:r>
              <a:rPr lang="ru-RU" dirty="0"/>
              <a:t>(первое место, имя издателя, дата – О)</a:t>
            </a:r>
          </a:p>
          <a:p>
            <a:pPr marL="0" indent="0" algn="just">
              <a:buNone/>
            </a:pPr>
            <a:r>
              <a:rPr lang="ru-RU" i="1" dirty="0"/>
              <a:t>. – Саратов, 2018</a:t>
            </a:r>
          </a:p>
          <a:p>
            <a:pPr marL="0" indent="0" algn="just">
              <a:buNone/>
            </a:pPr>
            <a:r>
              <a:rPr lang="ru-RU" i="1" dirty="0"/>
              <a:t>. – Санкт-Петербург ; Владивосток</a:t>
            </a:r>
          </a:p>
          <a:p>
            <a:pPr marL="0" indent="0" algn="just">
              <a:buNone/>
            </a:pPr>
            <a:r>
              <a:rPr lang="ru-RU" dirty="0"/>
              <a:t>Издательство «Просвещение» </a:t>
            </a:r>
            <a:r>
              <a:rPr lang="ru-RU" i="1" dirty="0"/>
              <a:t>: Просвещение</a:t>
            </a:r>
          </a:p>
          <a:p>
            <a:pPr marL="0" indent="0" algn="just">
              <a:buNone/>
            </a:pPr>
            <a:r>
              <a:rPr lang="ru-RU" i="1" dirty="0"/>
              <a:t> </a:t>
            </a:r>
            <a:r>
              <a:rPr lang="ru-RU" dirty="0"/>
              <a:t>ПАО «ЕВРО-АДРЕС» </a:t>
            </a:r>
            <a:r>
              <a:rPr lang="ru-RU" i="1" dirty="0"/>
              <a:t>: ЕВРО-АДРЕС</a:t>
            </a:r>
          </a:p>
          <a:p>
            <a:pPr marL="0" indent="0" algn="just">
              <a:buNone/>
            </a:pPr>
            <a:r>
              <a:rPr lang="ru-RU" i="1" dirty="0"/>
              <a:t>. – Москва : А. В. </a:t>
            </a:r>
            <a:r>
              <a:rPr lang="ru-RU" i="1" dirty="0" err="1"/>
              <a:t>Зараев</a:t>
            </a:r>
            <a:endParaRPr lang="ru-RU" i="1" dirty="0"/>
          </a:p>
          <a:p>
            <a:pPr marL="0" indent="0" algn="just">
              <a:buNone/>
            </a:pPr>
            <a:r>
              <a:rPr lang="ru-RU" i="1" dirty="0"/>
              <a:t>. – Москва : Экономика : Проспект</a:t>
            </a:r>
          </a:p>
          <a:p>
            <a:pPr marL="0" indent="0" algn="just">
              <a:buNone/>
            </a:pPr>
            <a:r>
              <a:rPr lang="ru-RU" i="1" dirty="0"/>
              <a:t>. – Ставрополь : Губерния ; Севастополь : Севастополь</a:t>
            </a:r>
          </a:p>
        </p:txBody>
      </p:sp>
    </p:spTree>
    <p:extLst>
      <p:ext uri="{BB962C8B-B14F-4D97-AF65-F5344CB8AC3E}">
        <p14:creationId xmlns:p14="http://schemas.microsoft.com/office/powerpoint/2010/main" xmlns="" val="27571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600" b="1" dirty="0"/>
              <a:t>Область примечания </a:t>
            </a:r>
            <a:endParaRPr lang="ru-RU" sz="3600" b="1" dirty="0" smtClean="0"/>
          </a:p>
          <a:p>
            <a:pPr marL="0" indent="0" algn="ctr">
              <a:buNone/>
            </a:pPr>
            <a:r>
              <a:rPr lang="ru-RU" b="1" dirty="0" smtClean="0"/>
              <a:t>(</a:t>
            </a:r>
            <a:r>
              <a:rPr lang="ru-RU" b="1" dirty="0"/>
              <a:t>для электронных, депонированных ресурсов и патентов – О)  </a:t>
            </a:r>
            <a:endParaRPr lang="ru-RU" b="1" dirty="0" smtClean="0"/>
          </a:p>
          <a:p>
            <a:pPr marL="0" indent="0">
              <a:buNone/>
            </a:pPr>
            <a:r>
              <a:rPr lang="ru-RU" strike="sngStrike" dirty="0" smtClean="0"/>
              <a:t>Режим </a:t>
            </a:r>
            <a:r>
              <a:rPr lang="ru-RU" strike="sngStrike" dirty="0"/>
              <a:t>доступа :</a:t>
            </a:r>
          </a:p>
          <a:p>
            <a:pPr marL="0" indent="0" algn="just">
              <a:buNone/>
            </a:pPr>
            <a:r>
              <a:rPr lang="ru-RU" i="1" dirty="0"/>
              <a:t>. – URL: http://www.rba.ru (дата обращения: 14.04.2018)</a:t>
            </a:r>
          </a:p>
          <a:p>
            <a:pPr marL="0" indent="0" algn="just">
              <a:buNone/>
            </a:pPr>
            <a:r>
              <a:rPr lang="ru-RU" i="1" dirty="0"/>
              <a:t>. – URL: http://www.nilk.ru/journal/. – Дата публикации: 21.04.2017</a:t>
            </a:r>
          </a:p>
          <a:p>
            <a:pPr marL="0" indent="0" algn="just">
              <a:buNone/>
            </a:pPr>
            <a:r>
              <a:rPr lang="ru-RU" i="1" dirty="0"/>
              <a:t>Электронная библиотека: библиотека диссертаций : сайт / Российская государственная библиотека. – Москва : РГБ, 2003–  </a:t>
            </a:r>
            <a:r>
              <a:rPr lang="ru-RU" i="1" dirty="0" smtClean="0"/>
              <a:t> . </a:t>
            </a:r>
            <a:r>
              <a:rPr lang="ru-RU" i="1" dirty="0"/>
              <a:t>– URL: http://diss.rsl.ru/?lang=ru (дата обращения: 20.07.2018). – Режим доступа: для </a:t>
            </a:r>
            <a:r>
              <a:rPr lang="ru-RU" i="1" dirty="0" err="1"/>
              <a:t>зарегистрир</a:t>
            </a:r>
            <a:r>
              <a:rPr lang="ru-RU" i="1" dirty="0"/>
              <a:t>. читателей РГБ.</a:t>
            </a:r>
          </a:p>
          <a:p>
            <a:pPr marL="0" indent="0" algn="just">
              <a:buNone/>
            </a:pPr>
            <a:r>
              <a:rPr lang="ru-RU" i="1" dirty="0"/>
              <a:t>. – </a:t>
            </a:r>
            <a:r>
              <a:rPr lang="ru-RU" i="1" dirty="0" err="1"/>
              <a:t>Деп</a:t>
            </a:r>
            <a:r>
              <a:rPr lang="ru-RU" i="1" dirty="0"/>
              <a:t>. в  ВИНИТИ 18.05.2017, № 14432</a:t>
            </a:r>
          </a:p>
          <a:p>
            <a:pPr marL="0" indent="0" algn="just">
              <a:buNone/>
            </a:pPr>
            <a:r>
              <a:rPr lang="ru-RU" i="1" dirty="0"/>
              <a:t>. – № 2000131736/09 ; </a:t>
            </a:r>
            <a:r>
              <a:rPr lang="ru-RU" i="1" dirty="0" err="1"/>
              <a:t>заявл</a:t>
            </a:r>
            <a:r>
              <a:rPr lang="ru-RU" i="1" dirty="0"/>
              <a:t>. 18.12.00 ; </a:t>
            </a:r>
            <a:r>
              <a:rPr lang="ru-RU" i="1" dirty="0" err="1"/>
              <a:t>опубл</a:t>
            </a:r>
            <a:r>
              <a:rPr lang="ru-RU" i="1" dirty="0"/>
              <a:t>. 20.08.02, </a:t>
            </a:r>
            <a:r>
              <a:rPr lang="ru-RU" i="1" dirty="0" err="1"/>
              <a:t>Бюл</a:t>
            </a:r>
            <a:r>
              <a:rPr lang="ru-RU" i="1" dirty="0"/>
              <a:t>. № 23</a:t>
            </a:r>
            <a:r>
              <a:rPr lang="ru-RU" dirty="0"/>
              <a:t> </a:t>
            </a:r>
          </a:p>
          <a:p>
            <a:pPr marL="0" indent="0" algn="ctr">
              <a:buNone/>
            </a:pPr>
            <a:r>
              <a:rPr lang="ru-RU" b="1" dirty="0"/>
              <a:t>Область идентификатора ресурса и условий доступности </a:t>
            </a: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(</a:t>
            </a:r>
            <a:r>
              <a:rPr lang="ru-RU" b="1" dirty="0"/>
              <a:t>международный стандартный номер – О)</a:t>
            </a:r>
          </a:p>
          <a:p>
            <a:pPr marL="0" indent="0" algn="just">
              <a:buNone/>
            </a:pPr>
            <a:r>
              <a:rPr lang="ru-RU" b="1" dirty="0" smtClean="0"/>
              <a:t>ISBN</a:t>
            </a:r>
            <a:r>
              <a:rPr lang="ru-RU" dirty="0" smtClean="0"/>
              <a:t> </a:t>
            </a:r>
            <a:r>
              <a:rPr lang="ru-RU" dirty="0"/>
              <a:t>– Международный </a:t>
            </a:r>
            <a:r>
              <a:rPr lang="ru-RU" dirty="0" smtClean="0"/>
              <a:t>стандартный номер книги, </a:t>
            </a:r>
            <a:br>
              <a:rPr lang="ru-RU" dirty="0" smtClean="0"/>
            </a:br>
            <a:r>
              <a:rPr lang="ru-RU" b="1" dirty="0" smtClean="0"/>
              <a:t>ISSN</a:t>
            </a:r>
            <a:r>
              <a:rPr lang="ru-RU" dirty="0" smtClean="0"/>
              <a:t> </a:t>
            </a:r>
            <a:r>
              <a:rPr lang="ru-RU" dirty="0"/>
              <a:t>–  </a:t>
            </a:r>
            <a:r>
              <a:rPr lang="ru-RU" dirty="0" smtClean="0"/>
              <a:t>Международный стандартный номер сериального издания, </a:t>
            </a:r>
            <a:br>
              <a:rPr lang="ru-RU" dirty="0" smtClean="0"/>
            </a:br>
            <a:r>
              <a:rPr lang="ru-RU" b="1" dirty="0" smtClean="0"/>
              <a:t>ISMN</a:t>
            </a:r>
            <a:r>
              <a:rPr lang="ru-RU" dirty="0" smtClean="0"/>
              <a:t> </a:t>
            </a:r>
            <a:r>
              <a:rPr lang="ru-RU" dirty="0"/>
              <a:t>– Международный </a:t>
            </a:r>
            <a:r>
              <a:rPr lang="ru-RU" dirty="0" smtClean="0"/>
              <a:t>стандартный номер издания музыкального произведения, </a:t>
            </a:r>
            <a:r>
              <a:rPr lang="ru-RU" b="1" dirty="0" smtClean="0"/>
              <a:t>DOI</a:t>
            </a:r>
            <a:r>
              <a:rPr lang="ru-RU" dirty="0"/>
              <a:t> –  </a:t>
            </a:r>
            <a:r>
              <a:rPr lang="ru-RU" dirty="0" smtClean="0"/>
              <a:t>цифровой идентификатор объекта для электронных публикаций  и т. д</a:t>
            </a:r>
          </a:p>
          <a:p>
            <a:pPr marL="0" indent="0" algn="just">
              <a:buNone/>
            </a:pPr>
            <a:r>
              <a:rPr lang="ru-RU" i="1" dirty="0" smtClean="0"/>
              <a:t>. – ISSN 1563-0102</a:t>
            </a:r>
          </a:p>
          <a:p>
            <a:pPr marL="0" indent="0" algn="just">
              <a:buNone/>
            </a:pPr>
            <a:r>
              <a:rPr lang="ru-RU" i="1" dirty="0" smtClean="0"/>
              <a:t>. </a:t>
            </a:r>
            <a:r>
              <a:rPr lang="ru-RU" i="1" dirty="0"/>
              <a:t>– DOI 10.1596/978-0-8213-6475-8</a:t>
            </a:r>
          </a:p>
          <a:p>
            <a:pPr marL="0" indent="0" algn="just">
              <a:buNone/>
            </a:pPr>
            <a:r>
              <a:rPr lang="ru-RU" i="1" dirty="0"/>
              <a:t>. – № гос. регистрации </a:t>
            </a:r>
            <a:r>
              <a:rPr lang="ru-RU" i="1" dirty="0" smtClean="0"/>
              <a:t>0321701986</a:t>
            </a:r>
          </a:p>
          <a:p>
            <a:pPr marL="0" indent="0" algn="just">
              <a:buNone/>
            </a:pPr>
            <a:r>
              <a:rPr lang="ru-RU" i="1" dirty="0"/>
              <a:t>. – </a:t>
            </a:r>
            <a:r>
              <a:rPr lang="en-US" i="1" dirty="0" smtClean="0"/>
              <a:t>ISBN </a:t>
            </a:r>
            <a:r>
              <a:rPr lang="ru-RU" i="1" dirty="0" smtClean="0"/>
              <a:t>978-5-906938-16-9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22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4000" b="1" dirty="0" smtClean="0"/>
              <a:t>Библиографическое описание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000" b="1" dirty="0" smtClean="0"/>
              <a:t>составной части ресурса</a:t>
            </a:r>
            <a:r>
              <a:rPr lang="ru-RU" sz="3600" b="1" dirty="0" smtClean="0"/>
              <a:t> </a:t>
            </a:r>
          </a:p>
          <a:p>
            <a:pPr marL="0" indent="0" algn="just">
              <a:buNone/>
            </a:pPr>
            <a:r>
              <a:rPr lang="ru-RU" sz="4400" dirty="0" smtClean="0"/>
              <a:t>Сведения о составной части ресурса // Сведения об идентифицирующем ресурсе</a:t>
            </a:r>
            <a:r>
              <a:rPr lang="ru-RU" sz="4400" dirty="0"/>
              <a:t>. – </a:t>
            </a:r>
            <a:r>
              <a:rPr lang="ru-RU" sz="4400" dirty="0" smtClean="0"/>
              <a:t>Сведения о местоположении составной части </a:t>
            </a:r>
            <a:r>
              <a:rPr lang="ru-RU" sz="4400" dirty="0"/>
              <a:t>в ресурсе. – </a:t>
            </a:r>
            <a:r>
              <a:rPr lang="ru-RU" sz="4400" dirty="0" smtClean="0"/>
              <a:t>Примечания</a:t>
            </a:r>
          </a:p>
          <a:p>
            <a:pPr marL="0" indent="0">
              <a:buNone/>
            </a:pPr>
            <a:r>
              <a:rPr lang="ru-RU" sz="4400" i="1" dirty="0" smtClean="0"/>
              <a:t>// Библиография </a:t>
            </a:r>
            <a:r>
              <a:rPr lang="ru-RU" sz="4400" i="1" dirty="0"/>
              <a:t>и книговедение. – 2018. – № 3. – </a:t>
            </a:r>
            <a:r>
              <a:rPr lang="ru-RU" sz="4400" i="1" dirty="0" smtClean="0"/>
              <a:t>С</a:t>
            </a:r>
            <a:r>
              <a:rPr lang="ru-RU" sz="4400" i="1" dirty="0"/>
              <a:t>. </a:t>
            </a:r>
            <a:r>
              <a:rPr lang="ru-RU" sz="4400" i="1" dirty="0" smtClean="0"/>
              <a:t>64–77</a:t>
            </a:r>
          </a:p>
          <a:p>
            <a:pPr marL="0" indent="0">
              <a:buNone/>
            </a:pPr>
            <a:r>
              <a:rPr lang="ru-RU" sz="4400" i="1" dirty="0"/>
              <a:t>// Образовательные технологии. – </a:t>
            </a:r>
            <a:r>
              <a:rPr lang="ru-RU" sz="4400" i="1" dirty="0" smtClean="0"/>
              <a:t>Москва, 2018</a:t>
            </a:r>
            <a:r>
              <a:rPr lang="ru-RU" sz="4400" i="1" dirty="0"/>
              <a:t>. – № 1. – </a:t>
            </a:r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i="1" dirty="0" smtClean="0"/>
              <a:t>С</a:t>
            </a:r>
            <a:r>
              <a:rPr lang="ru-RU" sz="4400" i="1" dirty="0"/>
              <a:t>. </a:t>
            </a:r>
            <a:r>
              <a:rPr lang="ru-RU" sz="4400" i="1" dirty="0" smtClean="0"/>
              <a:t>65–75</a:t>
            </a:r>
          </a:p>
          <a:p>
            <a:pPr marL="0" indent="0" algn="just">
              <a:buNone/>
            </a:pPr>
            <a:r>
              <a:rPr lang="ru-RU" sz="4400" i="1" dirty="0"/>
              <a:t>Борисова, Н. А. Включение детей дошкольного возраста в систему социальных отношений при реализации дополнительной общеразвивающей программы «Безопасность дошколят» / Н. А. Борисова, М. П. </a:t>
            </a:r>
            <a:r>
              <a:rPr lang="ru-RU" sz="4400" i="1" dirty="0" err="1"/>
              <a:t>Михай</a:t>
            </a:r>
            <a:r>
              <a:rPr lang="ru-RU" sz="4400" i="1" dirty="0"/>
              <a:t>, </a:t>
            </a:r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i="1" dirty="0" smtClean="0"/>
              <a:t>Н</a:t>
            </a:r>
            <a:r>
              <a:rPr lang="ru-RU" sz="4400" i="1" dirty="0"/>
              <a:t>. В. </a:t>
            </a:r>
            <a:r>
              <a:rPr lang="ru-RU" sz="4400" i="1" dirty="0" err="1"/>
              <a:t>Ястребкова</a:t>
            </a:r>
            <a:r>
              <a:rPr lang="ru-RU" sz="4400" i="1" dirty="0"/>
              <a:t> // Традиции и инновации в системе дополнительного образования детей :  материалы </a:t>
            </a:r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i="1" dirty="0" smtClean="0"/>
              <a:t>IV </a:t>
            </a:r>
            <a:r>
              <a:rPr lang="ru-RU" sz="4400" i="1" dirty="0"/>
              <a:t>Всероссийской научно-практической конференции (Кемерово, 07–30 ноября 2017 года) / </a:t>
            </a:r>
            <a:r>
              <a:rPr lang="ru-RU" sz="4400" i="1" dirty="0" err="1"/>
              <a:t>редкол</a:t>
            </a:r>
            <a:r>
              <a:rPr lang="ru-RU" sz="4400" i="1" dirty="0"/>
              <a:t>.: </a:t>
            </a:r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i="1" dirty="0" smtClean="0"/>
              <a:t>Е</a:t>
            </a:r>
            <a:r>
              <a:rPr lang="ru-RU" sz="4400" i="1" dirty="0"/>
              <a:t>. А. Пахомова, А. В. </a:t>
            </a:r>
            <a:r>
              <a:rPr lang="ru-RU" sz="4400" i="1" dirty="0" err="1"/>
              <a:t>Чепкасов</a:t>
            </a:r>
            <a:r>
              <a:rPr lang="ru-RU" sz="4400" i="1" dirty="0"/>
              <a:t>, Л. В. Чванова  [и др.]. – Кемерово, 2018. – </a:t>
            </a:r>
            <a:r>
              <a:rPr lang="ru-RU" sz="4400" i="1" dirty="0" smtClean="0"/>
              <a:t>С</a:t>
            </a:r>
            <a:r>
              <a:rPr lang="ru-RU" sz="4400" i="1" dirty="0"/>
              <a:t>. 10–13.</a:t>
            </a:r>
          </a:p>
          <a:p>
            <a:pPr marL="0" indent="0">
              <a:buNone/>
            </a:pPr>
            <a:endParaRPr lang="ru-RU" sz="38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7100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800" b="1" dirty="0" err="1"/>
              <a:t>Гревцова</a:t>
            </a:r>
            <a:r>
              <a:rPr lang="ru-RU" sz="4800" b="1" dirty="0"/>
              <a:t>,  И.  А.  </a:t>
            </a:r>
            <a:r>
              <a:rPr lang="ru-RU" sz="4800" dirty="0"/>
              <a:t>Дистанционные  формы  обучения  как  критерий качества  профильного  обучения  в  школе  /  И.  А.  </a:t>
            </a:r>
            <a:r>
              <a:rPr lang="ru-RU" sz="4800" dirty="0" err="1"/>
              <a:t>Гревцова</a:t>
            </a:r>
            <a:r>
              <a:rPr lang="ru-RU" sz="4800" dirty="0"/>
              <a:t> //  Профильное  обучение в старшей школе как фактор повышения качества образования в условиях реализации ФГОС : материалы научно-практической  конференции (25–26  ноября  2015  года, </a:t>
            </a:r>
            <a:r>
              <a:rPr lang="ru-RU" sz="4800" dirty="0" smtClean="0"/>
              <a:t>г. </a:t>
            </a:r>
            <a:r>
              <a:rPr lang="ru-RU" sz="4800" dirty="0"/>
              <a:t>Челябинск)  / </a:t>
            </a:r>
            <a:r>
              <a:rPr lang="ru-RU" sz="4800" dirty="0" err="1"/>
              <a:t>редкол</a:t>
            </a:r>
            <a:r>
              <a:rPr lang="ru-RU" sz="4800" dirty="0"/>
              <a:t>.: И. А. Трушина, Т. И. </a:t>
            </a:r>
            <a:r>
              <a:rPr lang="ru-RU" sz="4800" dirty="0" smtClean="0"/>
              <a:t>Севостьянова, </a:t>
            </a:r>
            <a:br>
              <a:rPr lang="ru-RU" sz="4800" dirty="0" smtClean="0"/>
            </a:br>
            <a:r>
              <a:rPr lang="ru-RU" sz="4800" dirty="0" smtClean="0"/>
              <a:t>Т</a:t>
            </a:r>
            <a:r>
              <a:rPr lang="ru-RU" sz="4800" dirty="0"/>
              <a:t>. В. </a:t>
            </a:r>
            <a:r>
              <a:rPr lang="ru-RU" sz="4800" dirty="0" smtClean="0"/>
              <a:t>Абрамова</a:t>
            </a:r>
            <a:r>
              <a:rPr lang="ru-RU" sz="4800" dirty="0"/>
              <a:t>. – Челябинск : Издательство Челябинского гос. университета,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2016</a:t>
            </a:r>
            <a:r>
              <a:rPr lang="ru-RU" sz="4800" dirty="0"/>
              <a:t>. – С. 121–125. –  </a:t>
            </a:r>
            <a:r>
              <a:rPr lang="en-US" sz="4800" dirty="0" smtClean="0"/>
              <a:t>ISBN 978-5-7271-1347-9</a:t>
            </a:r>
            <a:r>
              <a:rPr lang="ru-RU" sz="4800" dirty="0" smtClean="0"/>
              <a:t>.</a:t>
            </a:r>
            <a:endParaRPr lang="ru-RU" sz="4800" dirty="0"/>
          </a:p>
          <a:p>
            <a:pPr marL="0" indent="0" algn="just">
              <a:buNone/>
            </a:pPr>
            <a:r>
              <a:rPr lang="ru-RU" sz="4800" b="1" dirty="0" err="1"/>
              <a:t>Фокеев</a:t>
            </a:r>
            <a:r>
              <a:rPr lang="ru-RU" sz="4800" b="1" dirty="0"/>
              <a:t>, В. А. </a:t>
            </a:r>
            <a:r>
              <a:rPr lang="ru-RU" sz="4800" dirty="0"/>
              <a:t>Талант исследователя плюс оптимизм / В. А. </a:t>
            </a:r>
            <a:r>
              <a:rPr lang="ru-RU" sz="4800" dirty="0" err="1"/>
              <a:t>Фокеев</a:t>
            </a:r>
            <a:r>
              <a:rPr lang="ru-RU" sz="4800" dirty="0"/>
              <a:t> // «Лица необщим выраженьем...» / Г. В. Михеева. – Санкт-Петербург,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2010</a:t>
            </a:r>
            <a:r>
              <a:rPr lang="ru-RU" sz="4800" dirty="0"/>
              <a:t>. – </a:t>
            </a:r>
            <a:r>
              <a:rPr lang="ru-RU" sz="4800" dirty="0" smtClean="0"/>
              <a:t>С</a:t>
            </a:r>
            <a:r>
              <a:rPr lang="ru-RU" sz="4800" dirty="0"/>
              <a:t>. 352–354. – </a:t>
            </a:r>
            <a:r>
              <a:rPr lang="en-US" sz="4800" dirty="0" smtClean="0"/>
              <a:t>ISBN 978-5-8192-0354-5</a:t>
            </a:r>
            <a:r>
              <a:rPr lang="ru-RU" sz="4800" dirty="0" smtClean="0"/>
              <a:t>.</a:t>
            </a:r>
            <a:endParaRPr lang="ru-RU" sz="4800" dirty="0"/>
          </a:p>
          <a:p>
            <a:pPr marL="0" indent="0" algn="just">
              <a:buNone/>
            </a:pPr>
            <a:r>
              <a:rPr lang="ru-RU" sz="4800" b="1" dirty="0"/>
              <a:t>Славинская, С. В. </a:t>
            </a:r>
            <a:r>
              <a:rPr lang="ru-RU" sz="4800" dirty="0"/>
              <a:t>Проектирование интерьера библиотеки университета / </a:t>
            </a:r>
            <a:br>
              <a:rPr lang="ru-RU" sz="4800" dirty="0"/>
            </a:br>
            <a:r>
              <a:rPr lang="ru-RU" sz="4800" dirty="0"/>
              <a:t>С. В. Славинская // Молодой ученый. – 2019. – № 24. –  С.  14–16.  –  URL: https://moluch.ru/archive/262/60797/ (дата обращения: 15.10.2019).</a:t>
            </a:r>
          </a:p>
          <a:p>
            <a:pPr marL="0" indent="0" algn="just">
              <a:buNone/>
            </a:pPr>
            <a:r>
              <a:rPr lang="ru-RU" sz="4800" b="1" dirty="0" err="1"/>
              <a:t>Грязев</a:t>
            </a:r>
            <a:r>
              <a:rPr lang="ru-RU" sz="4800" b="1" dirty="0"/>
              <a:t>, А. </a:t>
            </a:r>
            <a:r>
              <a:rPr lang="ru-RU" sz="4800" dirty="0"/>
              <a:t>«Пустое занятие»: кто лишает Россию права вето в СБ ООН / </a:t>
            </a:r>
            <a:br>
              <a:rPr lang="ru-RU" sz="4800" dirty="0"/>
            </a:br>
            <a:r>
              <a:rPr lang="ru-RU" sz="4800" dirty="0"/>
              <a:t>А. </a:t>
            </a:r>
            <a:r>
              <a:rPr lang="ru-RU" sz="4800" dirty="0" err="1"/>
              <a:t>Грязев</a:t>
            </a:r>
            <a:r>
              <a:rPr lang="ru-RU" sz="4800" dirty="0"/>
              <a:t> // Газета.ru : [сайт]. – 2018. – 2 февр. – URL: https://www.gazeta.ru/politics/2018/02/02_a_11634385.shtml (</a:t>
            </a:r>
            <a:r>
              <a:rPr lang="ru-RU" sz="4800" dirty="0" smtClean="0"/>
              <a:t>дата обращения</a:t>
            </a:r>
            <a:r>
              <a:rPr lang="ru-RU" sz="4800" dirty="0"/>
              <a:t>: 09.02.2018).</a:t>
            </a:r>
          </a:p>
          <a:p>
            <a:pPr marL="0" indent="0" algn="just">
              <a:buNone/>
            </a:pPr>
            <a:r>
              <a:rPr lang="ru-RU" sz="4800" b="1" dirty="0"/>
              <a:t>Влияние</a:t>
            </a:r>
            <a:r>
              <a:rPr lang="ru-RU" sz="4800" dirty="0"/>
              <a:t> психологических свойств личности на графическое воспроизведение </a:t>
            </a:r>
            <a:r>
              <a:rPr lang="ru-RU" sz="4800" spc="-10" dirty="0"/>
              <a:t>зрительной информации / С. К. </a:t>
            </a:r>
            <a:r>
              <a:rPr lang="ru-RU" sz="4800" spc="-10" dirty="0" err="1"/>
              <a:t>Быструшкин</a:t>
            </a:r>
            <a:r>
              <a:rPr lang="ru-RU" sz="4800" spc="-10" dirty="0"/>
              <a:t>, О. Я. </a:t>
            </a:r>
            <a:r>
              <a:rPr lang="ru-RU" sz="4800" dirty="0" smtClean="0"/>
              <a:t>Созонова</a:t>
            </a:r>
            <a:r>
              <a:rPr lang="ru-RU" sz="4800" dirty="0"/>
              <a:t>, </a:t>
            </a:r>
            <a:r>
              <a:rPr lang="ru-RU" sz="4800" dirty="0" smtClean="0"/>
              <a:t>Н. Г. Петрова [и </a:t>
            </a:r>
            <a:r>
              <a:rPr lang="ru-RU" sz="4800" dirty="0"/>
              <a:t>др.]  // Сибирский педагогический журнал. – 2017. – № 4. –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С</a:t>
            </a:r>
            <a:r>
              <a:rPr lang="ru-RU" sz="4800" dirty="0"/>
              <a:t>. 136–144. –  </a:t>
            </a:r>
            <a:r>
              <a:rPr lang="en-US" sz="4800" dirty="0" smtClean="0"/>
              <a:t>ISSN</a:t>
            </a:r>
            <a:r>
              <a:rPr lang="ru-RU" sz="4800" dirty="0" smtClean="0"/>
              <a:t> </a:t>
            </a:r>
            <a:r>
              <a:rPr lang="en-US" sz="4800" dirty="0" smtClean="0"/>
              <a:t>1813-4718</a:t>
            </a:r>
            <a:r>
              <a:rPr lang="ru-RU" sz="4800" dirty="0" smtClean="0"/>
              <a:t>.</a:t>
            </a:r>
          </a:p>
          <a:p>
            <a:pPr marL="0" indent="0" algn="just">
              <a:buNone/>
            </a:pPr>
            <a:r>
              <a:rPr lang="ru-RU" sz="4800" b="1" dirty="0" smtClean="0"/>
              <a:t>Хохрякова</a:t>
            </a:r>
            <a:r>
              <a:rPr lang="ru-RU" sz="4800" b="1" dirty="0"/>
              <a:t>, С. </a:t>
            </a:r>
            <a:r>
              <a:rPr lang="ru-RU" sz="4800" dirty="0"/>
              <a:t>Просто жить: итоги кинофестиваля «</a:t>
            </a:r>
            <a:r>
              <a:rPr lang="ru-RU" sz="4800" dirty="0" err="1"/>
              <a:t>Сталкер</a:t>
            </a:r>
            <a:r>
              <a:rPr lang="ru-RU" sz="4800" dirty="0"/>
              <a:t>» /  С. Хохрякова // </a:t>
            </a:r>
            <a:br>
              <a:rPr lang="ru-RU" sz="4800" dirty="0"/>
            </a:br>
            <a:r>
              <a:rPr lang="ru-RU" sz="4800" dirty="0"/>
              <a:t>Культура. – 2010. – 23 дек. – С. 8.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68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0486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4400" b="1" dirty="0" smtClean="0"/>
              <a:t>Переносы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/>
              <a:t>При наборе должны соблюдаться все грамматические правила </a:t>
            </a:r>
            <a:r>
              <a:rPr lang="ru-RU" dirty="0" smtClean="0"/>
              <a:t>переноса, </a:t>
            </a:r>
            <a:r>
              <a:rPr lang="ru-RU" dirty="0"/>
              <a:t>а также специальные правила, приведенные ниже.</a:t>
            </a:r>
          </a:p>
          <a:p>
            <a:pPr marL="0" indent="0" algn="just">
              <a:buNone/>
            </a:pPr>
            <a:r>
              <a:rPr lang="ru-RU" dirty="0"/>
              <a:t>1. Не допускаются переносы, которые могут исказить смысл, а также неблагозвучные.</a:t>
            </a:r>
          </a:p>
          <a:p>
            <a:pPr marL="0" indent="0">
              <a:buNone/>
            </a:pPr>
            <a:r>
              <a:rPr lang="ru-RU" dirty="0"/>
              <a:t>2. Не должны быть разделены переносом:</a:t>
            </a:r>
          </a:p>
          <a:p>
            <a:pPr marL="0" indent="360000">
              <a:buNone/>
            </a:pPr>
            <a:r>
              <a:rPr lang="ru-RU" dirty="0"/>
              <a:t>• аббревиатуры (в том числе с добавлением строчных букв или цифр), например МНСК, КЗоТ, </a:t>
            </a:r>
            <a:r>
              <a:rPr lang="ru-RU" dirty="0" err="1"/>
              <a:t>ИГиГ</a:t>
            </a:r>
            <a:r>
              <a:rPr lang="ru-RU" dirty="0"/>
              <a:t>, СО РАН и т. п.</a:t>
            </a:r>
          </a:p>
          <a:p>
            <a:pPr marL="0" indent="360000">
              <a:buNone/>
            </a:pPr>
            <a:r>
              <a:rPr lang="ru-RU" dirty="0"/>
              <a:t>• сокращенные выражения, например т. д., т. п., и др., т. е., и </a:t>
            </a:r>
            <a:r>
              <a:rPr lang="ru-RU" dirty="0" smtClean="0"/>
              <a:t>подобные им</a:t>
            </a:r>
            <a:endParaRPr lang="ru-RU" dirty="0"/>
          </a:p>
          <a:p>
            <a:pPr marL="0" indent="360000">
              <a:buNone/>
            </a:pPr>
            <a:r>
              <a:rPr lang="ru-RU" dirty="0"/>
              <a:t>• цифры, образующие одно понятие, например 1940-1952 гг., </a:t>
            </a:r>
            <a:r>
              <a:rPr lang="ru-RU" dirty="0" smtClean="0"/>
              <a:t>XVII</a:t>
            </a:r>
            <a:r>
              <a:rPr lang="en-US" dirty="0" smtClean="0"/>
              <a:t>-</a:t>
            </a:r>
            <a:r>
              <a:rPr lang="ru-RU" dirty="0" smtClean="0"/>
              <a:t>XV</a:t>
            </a:r>
            <a:r>
              <a:rPr lang="en-US" dirty="0" smtClean="0"/>
              <a:t>I</a:t>
            </a:r>
            <a:r>
              <a:rPr lang="ru-RU" dirty="0" smtClean="0"/>
              <a:t>II </a:t>
            </a:r>
            <a:r>
              <a:rPr lang="ru-RU" dirty="0"/>
              <a:t>вв.</a:t>
            </a:r>
          </a:p>
          <a:p>
            <a:pPr marL="0" indent="360000">
              <a:buNone/>
            </a:pPr>
            <a:r>
              <a:rPr lang="ru-RU" dirty="0"/>
              <a:t>• фамилии и инициалы или один инициал от </a:t>
            </a:r>
            <a:r>
              <a:rPr lang="ru-RU" dirty="0" smtClean="0"/>
              <a:t>другого</a:t>
            </a:r>
            <a:endParaRPr lang="ru-RU" dirty="0"/>
          </a:p>
          <a:p>
            <a:pPr marL="0" indent="360000">
              <a:buNone/>
            </a:pPr>
            <a:r>
              <a:rPr lang="ru-RU" dirty="0"/>
              <a:t>• сокращенные слова от имен собственных, к которым они относятся, например: г. Новосибирск, ул. </a:t>
            </a:r>
            <a:r>
              <a:rPr lang="ru-RU" dirty="0" smtClean="0"/>
              <a:t>Ленина</a:t>
            </a:r>
            <a:endParaRPr lang="ru-RU" dirty="0"/>
          </a:p>
          <a:p>
            <a:pPr marL="0" indent="360000">
              <a:buNone/>
            </a:pPr>
            <a:r>
              <a:rPr lang="ru-RU" dirty="0"/>
              <a:t>• цифры или буквы со скобкой или точкой (при перечислении) от </a:t>
            </a:r>
            <a:r>
              <a:rPr lang="ru-RU" dirty="0" smtClean="0"/>
              <a:t>следующего </a:t>
            </a:r>
            <a:r>
              <a:rPr lang="ru-RU" dirty="0"/>
              <a:t>за ними слова;</a:t>
            </a:r>
          </a:p>
          <a:p>
            <a:pPr marL="0" indent="360000" algn="just">
              <a:buNone/>
            </a:pPr>
            <a:r>
              <a:rPr lang="ru-RU" dirty="0"/>
              <a:t>• арабские или римские цифры от их сокращенных или полных наименований, например: 2001 г., </a:t>
            </a:r>
            <a:r>
              <a:rPr lang="ru-RU" dirty="0" smtClean="0"/>
              <a:t>400 р</a:t>
            </a:r>
            <a:r>
              <a:rPr lang="ru-RU" dirty="0"/>
              <a:t>., </a:t>
            </a:r>
            <a:r>
              <a:rPr lang="ru-RU" dirty="0" smtClean="0"/>
              <a:t>XX</a:t>
            </a:r>
            <a:r>
              <a:rPr lang="en-US" dirty="0" smtClean="0"/>
              <a:t> </a:t>
            </a:r>
            <a:r>
              <a:rPr lang="ru-RU" dirty="0" smtClean="0"/>
              <a:t>век</a:t>
            </a:r>
            <a:endParaRPr lang="ru-RU" dirty="0"/>
          </a:p>
          <a:p>
            <a:pPr marL="0" indent="360000" algn="just">
              <a:buNone/>
            </a:pPr>
            <a:r>
              <a:rPr lang="ru-RU" dirty="0"/>
              <a:t>• знаки и обозначения (№, §, % и т. п.) от следующих за ними цифр, </a:t>
            </a:r>
            <a:r>
              <a:rPr lang="ru-RU" dirty="0" smtClean="0"/>
              <a:t>например</a:t>
            </a:r>
            <a:r>
              <a:rPr lang="ru-RU" dirty="0"/>
              <a:t>: </a:t>
            </a:r>
            <a:r>
              <a:rPr lang="ru-RU" dirty="0" smtClean="0"/>
              <a:t>№ </a:t>
            </a:r>
            <a:r>
              <a:rPr lang="ru-RU" dirty="0"/>
              <a:t>3, § 5, 100 %, 28 °С;</a:t>
            </a:r>
          </a:p>
          <a:p>
            <a:pPr marL="0" indent="360000">
              <a:buNone/>
            </a:pPr>
            <a:r>
              <a:rPr lang="ru-RU" dirty="0"/>
              <a:t>• предлоги, которыми начинаются предложения (после точки с запятой или равносильных знаков), от следующих за ними </a:t>
            </a:r>
            <a:r>
              <a:rPr lang="ru-RU" dirty="0" smtClean="0"/>
              <a:t>слов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04976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/>
              <a:t>Иванова Т. Ю. </a:t>
            </a:r>
            <a:r>
              <a:rPr lang="ru-RU" sz="1800" dirty="0" smtClean="0"/>
              <a:t>Функциональная роль личностных ресурсов в обеспечении психологического благополучия : </a:t>
            </a:r>
            <a:r>
              <a:rPr lang="ru-RU" sz="1800" dirty="0" err="1" smtClean="0"/>
              <a:t>дис</a:t>
            </a:r>
            <a:r>
              <a:rPr lang="ru-RU" sz="1800" dirty="0" smtClean="0"/>
              <a:t>. на соискание ученой степени канд. психол. наук : 19.00.01 / Иванова Татьяна Юрьевна. </a:t>
            </a:r>
            <a:r>
              <a:rPr lang="ru-RU" sz="1800" dirty="0"/>
              <a:t>– Москва, </a:t>
            </a:r>
            <a:r>
              <a:rPr lang="ru-RU" sz="1800" dirty="0" smtClean="0"/>
              <a:t>2016. </a:t>
            </a:r>
            <a:r>
              <a:rPr lang="ru-RU" sz="1800" dirty="0"/>
              <a:t>– </a:t>
            </a:r>
            <a:r>
              <a:rPr lang="ru-RU" sz="1800" dirty="0" smtClean="0"/>
              <a:t>206 с.</a:t>
            </a:r>
            <a:endParaRPr lang="ru-RU" sz="1800" dirty="0"/>
          </a:p>
          <a:p>
            <a:pPr marL="0" indent="0" algn="just">
              <a:buNone/>
            </a:pPr>
            <a:r>
              <a:rPr lang="ru-RU" sz="1800" b="1" dirty="0" smtClean="0"/>
              <a:t>«</a:t>
            </a:r>
            <a:r>
              <a:rPr lang="ru-RU" sz="1800" b="1" dirty="0"/>
              <a:t>Ю-Питер», </a:t>
            </a:r>
            <a:r>
              <a:rPr lang="ru-RU" sz="1800" dirty="0"/>
              <a:t>рок-группа (Санкт-Петербург). Река небесная : [видеоклип] / «</a:t>
            </a:r>
            <a:r>
              <a:rPr lang="ru-RU" sz="1800" dirty="0" err="1"/>
              <a:t>ЮПитер</a:t>
            </a:r>
            <a:r>
              <a:rPr lang="ru-RU" sz="1800" dirty="0"/>
              <a:t>» ; режиссер, автор музыки и слов В. Бутусов  // Вячеслав Бутусов : официальный сайт. – URL: http://butusov.ru/video (дата обращения: 09.04.2018). – Видеоклип был снят в 2015 г.</a:t>
            </a:r>
          </a:p>
          <a:p>
            <a:pPr marL="0" indent="0" algn="just">
              <a:buNone/>
            </a:pPr>
            <a:r>
              <a:rPr lang="ru-RU" sz="1800" b="1" dirty="0" err="1"/>
              <a:t>Янушкина</a:t>
            </a:r>
            <a:r>
              <a:rPr lang="ru-RU" sz="1800" b="1" dirty="0"/>
              <a:t>, Ю. В. </a:t>
            </a:r>
            <a:r>
              <a:rPr lang="ru-RU" sz="1800" dirty="0"/>
              <a:t>Исторические предпосылки формирования архитектурного образа советского города 1930–1950-х гг. / Ю. В. </a:t>
            </a:r>
            <a:r>
              <a:rPr lang="ru-RU" sz="1800" dirty="0" err="1"/>
              <a:t>Янушкина</a:t>
            </a:r>
            <a:r>
              <a:rPr lang="ru-RU" sz="1800" dirty="0"/>
              <a:t> // Архитектура Сталинграда 1925–1961 гг. Образ города в культуре и его воплощение : учебное </a:t>
            </a:r>
            <a:r>
              <a:rPr lang="ru-RU" sz="1800" spc="10" dirty="0" smtClean="0"/>
              <a:t>пособие / Ю</a:t>
            </a:r>
            <a:r>
              <a:rPr lang="ru-RU" sz="1800" spc="10" dirty="0"/>
              <a:t>. В. </a:t>
            </a:r>
            <a:r>
              <a:rPr lang="ru-RU" sz="1800" spc="10" dirty="0" err="1"/>
              <a:t>Янушкина</a:t>
            </a:r>
            <a:r>
              <a:rPr lang="ru-RU" sz="1800" spc="10" dirty="0"/>
              <a:t>. – Волгоград, 2014. – ISBN 978-5-982766-693-9. – Раздел 1. – </a:t>
            </a:r>
            <a:r>
              <a:rPr lang="ru-RU" sz="1800" dirty="0"/>
              <a:t>С. 8–61. – URL: http://vgasu.ru/attachments/oi_yanushkina_01.pdf (дата обращения: 20.06.2018).</a:t>
            </a:r>
          </a:p>
          <a:p>
            <a:pPr marL="0" indent="0" algn="just">
              <a:buNone/>
            </a:pPr>
            <a:r>
              <a:rPr lang="ru-RU" sz="1800" b="1" dirty="0" smtClean="0"/>
              <a:t>Московская</a:t>
            </a:r>
            <a:r>
              <a:rPr lang="ru-RU" sz="1800" b="1" dirty="0"/>
              <a:t>, А. А. </a:t>
            </a:r>
            <a:r>
              <a:rPr lang="ru-RU" sz="1800" dirty="0"/>
              <a:t>Между социальным и экономическим благом: конфликт проектов легитимации социального предпринимательства в России /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А</a:t>
            </a:r>
            <a:r>
              <a:rPr lang="ru-RU" sz="1800" dirty="0"/>
              <a:t>. А. Московская, </a:t>
            </a:r>
            <a:r>
              <a:rPr lang="ru-RU" sz="1800" dirty="0" smtClean="0"/>
              <a:t>А</a:t>
            </a:r>
            <a:r>
              <a:rPr lang="ru-RU" sz="1800" dirty="0"/>
              <a:t>. А. </a:t>
            </a:r>
            <a:r>
              <a:rPr lang="ru-RU" sz="1800" dirty="0" err="1"/>
              <a:t>Берендяев</a:t>
            </a:r>
            <a:r>
              <a:rPr lang="ru-RU" sz="1800" dirty="0"/>
              <a:t>, А. Ю. Москвина. – DOI 10.14515/monitoring.2017.6.02 // Мониторинг общественного мнения : экономические и социальные перемены. – 2017. – № 6. – </a:t>
            </a:r>
            <a:br>
              <a:rPr lang="ru-RU" sz="1800" dirty="0"/>
            </a:br>
            <a:r>
              <a:rPr lang="ru-RU" sz="1800" dirty="0"/>
              <a:t>С. 31–35. – URL: https://wciom.ru/fileadmin/file/monitoring/ 2017/142/ 2017_ 142_ 02_ Moskovskaya.pdf (дата обращения: 11.03.2017).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99297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/>
              <a:t>Российская </a:t>
            </a:r>
            <a:r>
              <a:rPr lang="ru-RU" sz="1600" b="1" dirty="0"/>
              <a:t>Федерация. </a:t>
            </a:r>
            <a:r>
              <a:rPr lang="ru-RU" sz="1600" dirty="0"/>
              <a:t>Президент </a:t>
            </a:r>
            <a:r>
              <a:rPr lang="ru-RU" sz="1600" dirty="0" smtClean="0"/>
              <a:t>(2018– … ; </a:t>
            </a:r>
            <a:r>
              <a:rPr lang="ru-RU" sz="1600" dirty="0"/>
              <a:t>В. В. Путин). </a:t>
            </a:r>
            <a:r>
              <a:rPr lang="ru-RU" sz="1600" dirty="0" smtClean="0"/>
              <a:t>О Национальном плане  противодействия коррупции </a:t>
            </a:r>
            <a:r>
              <a:rPr lang="ru-RU" sz="1600" dirty="0"/>
              <a:t>на </a:t>
            </a:r>
            <a:r>
              <a:rPr lang="ru-RU" sz="1600" dirty="0" smtClean="0"/>
              <a:t>2018–2020 </a:t>
            </a:r>
            <a:r>
              <a:rPr lang="ru-RU" sz="1600" spc="-10" dirty="0" smtClean="0"/>
              <a:t>годы : </a:t>
            </a:r>
            <a:r>
              <a:rPr lang="ru-RU" sz="1600" spc="-10" dirty="0"/>
              <a:t>Указ Президента Российской Федерации </a:t>
            </a:r>
            <a:r>
              <a:rPr lang="ru-RU" sz="1600" spc="-10" dirty="0" smtClean="0"/>
              <a:t>от 29.06.2018 № 378 / Российская </a:t>
            </a:r>
            <a:r>
              <a:rPr lang="ru-RU" sz="1600" spc="-10" dirty="0"/>
              <a:t>Федерация. Президент (2018</a:t>
            </a:r>
            <a:r>
              <a:rPr lang="ru-RU" sz="1600" spc="-10" dirty="0" smtClean="0"/>
              <a:t>– … ; </a:t>
            </a:r>
            <a:r>
              <a:rPr lang="ru-RU" sz="1600" spc="-10" dirty="0"/>
              <a:t>В. В. Путин</a:t>
            </a:r>
            <a:r>
              <a:rPr lang="ru-RU" sz="1600" spc="-10" dirty="0" smtClean="0"/>
              <a:t>) </a:t>
            </a:r>
            <a:r>
              <a:rPr lang="ru-RU" sz="1600" spc="-10" dirty="0"/>
              <a:t>// </a:t>
            </a:r>
            <a:r>
              <a:rPr lang="ru-RU" sz="1600" dirty="0"/>
              <a:t>Собрание законодательства  Российской Федерации. – </a:t>
            </a:r>
            <a:r>
              <a:rPr lang="ru-RU" sz="1600" dirty="0" smtClean="0"/>
              <a:t>2018. </a:t>
            </a:r>
            <a:r>
              <a:rPr lang="ru-RU" sz="1600" dirty="0"/>
              <a:t>– </a:t>
            </a:r>
            <a:r>
              <a:rPr lang="ru-RU" sz="1600" dirty="0" smtClean="0"/>
              <a:t>№ 27. </a:t>
            </a:r>
            <a:r>
              <a:rPr lang="ru-RU" sz="1600" dirty="0"/>
              <a:t>– Ст. </a:t>
            </a:r>
            <a:r>
              <a:rPr lang="ru-RU" sz="1600" dirty="0" smtClean="0"/>
              <a:t>4038.</a:t>
            </a:r>
            <a:r>
              <a:rPr lang="ru-RU" sz="1600" dirty="0"/>
              <a:t>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b="1" dirty="0"/>
              <a:t>Российская Федерация. </a:t>
            </a:r>
            <a:r>
              <a:rPr lang="ru-RU" sz="1600" dirty="0"/>
              <a:t>Президент (2018</a:t>
            </a:r>
            <a:r>
              <a:rPr lang="ru-RU" sz="1600" dirty="0" smtClean="0"/>
              <a:t>– … ; </a:t>
            </a:r>
            <a:r>
              <a:rPr lang="ru-RU" sz="1600" dirty="0"/>
              <a:t>В. В. Путин). </a:t>
            </a:r>
            <a:r>
              <a:rPr lang="ru-RU" sz="1600" dirty="0" smtClean="0"/>
              <a:t>О национальных целях и стратегических задачах развития Российской Федерации на период до 2024 года </a:t>
            </a:r>
            <a:r>
              <a:rPr lang="ru-RU" sz="1600" dirty="0"/>
              <a:t>: Указ Президента Российской Федерации от </a:t>
            </a:r>
            <a:r>
              <a:rPr lang="ru-RU" sz="1600" dirty="0" smtClean="0"/>
              <a:t>07.05.2018 № 204 / Российская </a:t>
            </a:r>
            <a:r>
              <a:rPr lang="ru-RU" sz="1600" dirty="0"/>
              <a:t>Федерация. Президент (2018</a:t>
            </a:r>
            <a:r>
              <a:rPr lang="ru-RU" sz="1600" dirty="0" smtClean="0"/>
              <a:t>– … ; </a:t>
            </a:r>
            <a:r>
              <a:rPr lang="ru-RU" sz="1600" dirty="0"/>
              <a:t>В. В. Путин</a:t>
            </a:r>
            <a:r>
              <a:rPr lang="ru-RU" sz="1600" dirty="0" smtClean="0"/>
              <a:t>) // Президент России : [сайт</a:t>
            </a:r>
            <a:r>
              <a:rPr lang="ru-RU" sz="1600" dirty="0"/>
              <a:t>]. </a:t>
            </a:r>
            <a:r>
              <a:rPr lang="ru-RU" sz="1600" dirty="0" smtClean="0"/>
              <a:t>– </a:t>
            </a:r>
            <a:r>
              <a:rPr lang="en-US" sz="1600" dirty="0" smtClean="0"/>
              <a:t>URL</a:t>
            </a:r>
            <a:r>
              <a:rPr lang="ru-RU" sz="1600" dirty="0" smtClean="0"/>
              <a:t>:</a:t>
            </a:r>
            <a:r>
              <a:rPr lang="en-US" sz="1600" dirty="0" smtClean="0"/>
              <a:t> http</a:t>
            </a:r>
            <a:r>
              <a:rPr lang="ru-RU" sz="1600" dirty="0" smtClean="0"/>
              <a:t>:</a:t>
            </a:r>
            <a:r>
              <a:rPr lang="en-US" sz="1600" dirty="0" smtClean="0"/>
              <a:t>// </a:t>
            </a:r>
            <a:r>
              <a:rPr lang="en-US" sz="1600" dirty="0" smtClean="0">
                <a:hlinkClick r:id="rId2"/>
              </a:rPr>
              <a:t>www.kremlin.ru/events/president/news/57425</a:t>
            </a:r>
            <a:r>
              <a:rPr lang="en-US" sz="1600" dirty="0" smtClean="0"/>
              <a:t>  </a:t>
            </a:r>
            <a:r>
              <a:rPr lang="ru-RU" sz="1600" dirty="0" smtClean="0"/>
              <a:t>(дата обращения: 27.05.2020).</a:t>
            </a:r>
          </a:p>
          <a:p>
            <a:pPr marL="0" indent="0" algn="just">
              <a:buNone/>
            </a:pPr>
            <a:r>
              <a:rPr lang="ru-RU" sz="1600" b="1" dirty="0" smtClean="0"/>
              <a:t>Российская Федерация. </a:t>
            </a:r>
            <a:r>
              <a:rPr lang="ru-RU" sz="1600" dirty="0" smtClean="0"/>
              <a:t>Правительство. Об </a:t>
            </a:r>
            <a:r>
              <a:rPr lang="ru-RU" sz="1600" dirty="0"/>
              <a:t>утверждении Правил поведения, обязательных для исполнения гражданами и организациями, при введении режима повышенной готовности или чрезвычайной </a:t>
            </a:r>
            <a:r>
              <a:rPr lang="ru-RU" sz="1600" dirty="0" smtClean="0"/>
              <a:t>ситуации : Постановление </a:t>
            </a:r>
            <a:r>
              <a:rPr lang="ru-RU" sz="1600" dirty="0"/>
              <a:t>Правительства Российской Федерации от 02.04.2020 № 417 / Российская Федерация. </a:t>
            </a:r>
            <a:r>
              <a:rPr lang="ru-RU" sz="1600" dirty="0" smtClean="0"/>
              <a:t>Правительство // Официальный </a:t>
            </a:r>
            <a:r>
              <a:rPr lang="ru-RU" sz="1600" dirty="0"/>
              <a:t>интернет-портал правовой </a:t>
            </a:r>
            <a:r>
              <a:rPr lang="ru-RU" sz="1600" dirty="0" smtClean="0"/>
              <a:t>информации. </a:t>
            </a:r>
            <a:r>
              <a:rPr lang="en-US" sz="1600" dirty="0"/>
              <a:t>– URL: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publication.</a:t>
            </a:r>
            <a:r>
              <a:rPr lang="ru-RU" sz="1600" dirty="0" smtClean="0">
                <a:hlinkClick r:id="rId3"/>
              </a:rPr>
              <a:t> </a:t>
            </a:r>
            <a:r>
              <a:rPr lang="en-US" sz="1600" dirty="0" smtClean="0">
                <a:hlinkClick r:id="rId3"/>
              </a:rPr>
              <a:t>pravo.gov.ru/</a:t>
            </a:r>
            <a:r>
              <a:rPr lang="ru-RU" sz="1600" dirty="0" smtClean="0">
                <a:hlinkClick r:id="rId3"/>
              </a:rPr>
              <a:t> </a:t>
            </a:r>
            <a:r>
              <a:rPr lang="en-US" sz="1600" dirty="0" smtClean="0">
                <a:hlinkClick r:id="rId3"/>
              </a:rPr>
              <a:t>Document/</a:t>
            </a:r>
            <a:r>
              <a:rPr lang="ru-RU" sz="1600" dirty="0" smtClean="0">
                <a:hlinkClick r:id="rId3"/>
              </a:rPr>
              <a:t> </a:t>
            </a:r>
            <a:r>
              <a:rPr lang="en-US" sz="1600" dirty="0" smtClean="0">
                <a:hlinkClick r:id="rId3"/>
              </a:rPr>
              <a:t>View/0001202004030046</a:t>
            </a:r>
            <a:r>
              <a:rPr lang="ru-RU" sz="1600" dirty="0" smtClean="0"/>
              <a:t> </a:t>
            </a:r>
            <a:r>
              <a:rPr lang="ru-RU" sz="1600" dirty="0"/>
              <a:t>(дата обращения: </a:t>
            </a:r>
            <a:r>
              <a:rPr lang="ru-RU" sz="1600" dirty="0" smtClean="0"/>
              <a:t>20.11.2020).</a:t>
            </a:r>
          </a:p>
          <a:p>
            <a:pPr marL="0" indent="0" algn="just">
              <a:buNone/>
            </a:pPr>
            <a:r>
              <a:rPr lang="ru-RU" sz="1600" b="1" dirty="0" smtClean="0"/>
              <a:t>Российская </a:t>
            </a:r>
            <a:r>
              <a:rPr lang="ru-RU" sz="1600" b="1" dirty="0"/>
              <a:t>Федерация. </a:t>
            </a:r>
            <a:r>
              <a:rPr lang="ru-RU" sz="1600" dirty="0"/>
              <a:t>Законы. О библиотечном деле : Федеральный закон № 78-ФЗ : принят Государственной думой 23 ноября 1994 г. / Российская Федерация. </a:t>
            </a:r>
            <a:r>
              <a:rPr lang="ru-RU" sz="1600" dirty="0" smtClean="0"/>
              <a:t>Законы</a:t>
            </a:r>
            <a:r>
              <a:rPr lang="ru-RU" sz="1600" dirty="0"/>
              <a:t> </a:t>
            </a:r>
            <a:r>
              <a:rPr lang="ru-RU" sz="1600" dirty="0" smtClean="0"/>
              <a:t>// </a:t>
            </a:r>
            <a:r>
              <a:rPr lang="ru-RU" sz="1600" dirty="0"/>
              <a:t>Собрание законодательства Российской Федерации. – 1995. – № 1. – Ст. 2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b="1" dirty="0" smtClean="0"/>
              <a:t>Кемеровская область. </a:t>
            </a:r>
            <a:r>
              <a:rPr lang="ru-RU" sz="1600" dirty="0"/>
              <a:t>Законы. </a:t>
            </a:r>
            <a:r>
              <a:rPr lang="ru-RU" sz="1600" dirty="0" smtClean="0"/>
              <a:t>О статусе и границах муниципальных образований : Закон Кемеровской области от 17.12.2004 года № 104-ОЗ : принят Советом </a:t>
            </a:r>
            <a:r>
              <a:rPr lang="ru-RU" sz="1600" dirty="0"/>
              <a:t>народных </a:t>
            </a:r>
            <a:r>
              <a:rPr lang="ru-RU" sz="1600" dirty="0" smtClean="0"/>
              <a:t>депутатов Кемеровской области 8 </a:t>
            </a:r>
            <a:r>
              <a:rPr lang="ru-RU" sz="1600" dirty="0"/>
              <a:t>декабря 2004 </a:t>
            </a:r>
            <a:r>
              <a:rPr lang="ru-RU" sz="1600" dirty="0" smtClean="0"/>
              <a:t>года / Кемеровская </a:t>
            </a:r>
            <a:r>
              <a:rPr lang="ru-RU" sz="1600" dirty="0"/>
              <a:t>область. </a:t>
            </a:r>
            <a:r>
              <a:rPr lang="ru-RU" sz="1600" dirty="0" smtClean="0"/>
              <a:t>Законы</a:t>
            </a:r>
            <a:r>
              <a:rPr lang="ru-RU" sz="1600" dirty="0"/>
              <a:t> </a:t>
            </a:r>
            <a:r>
              <a:rPr lang="ru-RU" sz="1600" dirty="0" smtClean="0"/>
              <a:t>// Портал обеспечения градостроительной деятельности г. Кемерово. </a:t>
            </a:r>
            <a:r>
              <a:rPr lang="en-US" sz="1600" dirty="0"/>
              <a:t>– URL: </a:t>
            </a:r>
            <a:r>
              <a:rPr lang="en-US" sz="1600" dirty="0" smtClean="0">
                <a:hlinkClick r:id="rId4"/>
              </a:rPr>
              <a:t>https://</a:t>
            </a:r>
            <a:r>
              <a:rPr lang="ru-RU" sz="1600" dirty="0" smtClean="0">
                <a:hlinkClick r:id="rId4"/>
              </a:rPr>
              <a:t> </a:t>
            </a:r>
            <a:r>
              <a:rPr lang="en-US" sz="1600" dirty="0" smtClean="0">
                <a:hlinkClick r:id="rId4"/>
              </a:rPr>
              <a:t>mgis42.ru/</a:t>
            </a:r>
            <a:r>
              <a:rPr lang="ru-RU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index.php</a:t>
            </a:r>
            <a:r>
              <a:rPr lang="en-US" sz="1600" dirty="0" smtClean="0">
                <a:hlinkClick r:id="rId4"/>
              </a:rPr>
              <a:t>/</a:t>
            </a:r>
            <a:r>
              <a:rPr lang="ru-RU" sz="1600" dirty="0" smtClean="0"/>
              <a:t> (дата обращения: 20.11.2020).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4599658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/>
              <a:t>Вопросы, замечания, предложения присылайте на электронную почту: </a:t>
            </a:r>
            <a:r>
              <a:rPr lang="en-US" dirty="0" smtClean="0"/>
              <a:t>svetlanafursova@mail.ru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Заголовки </a:t>
            </a:r>
          </a:p>
          <a:p>
            <a:pPr algn="just">
              <a:buNone/>
            </a:pPr>
            <a:r>
              <a:rPr lang="ru-RU" dirty="0" smtClean="0"/>
              <a:t>1. Точки в конце заголовка любого уровня не ставятся</a:t>
            </a:r>
          </a:p>
          <a:p>
            <a:pPr algn="ctr">
              <a:buNone/>
            </a:pPr>
            <a:r>
              <a:rPr lang="ru-RU" dirty="0" smtClean="0"/>
              <a:t>2. Строка заголовка не должна заканчиваться предлогом, союзом или наречием  − </a:t>
            </a:r>
            <a:br>
              <a:rPr lang="ru-RU" dirty="0" smtClean="0"/>
            </a:br>
            <a:r>
              <a:rPr lang="ru-RU" dirty="0" smtClean="0"/>
              <a:t>их необходимо перенести на следующую строку</a:t>
            </a:r>
          </a:p>
          <a:p>
            <a:pPr algn="ctr">
              <a:buNone/>
            </a:pPr>
            <a:r>
              <a:rPr lang="ru-RU" dirty="0" smtClean="0"/>
              <a:t>3. Переносы части слова не допускаются, </a:t>
            </a:r>
            <a:br>
              <a:rPr lang="ru-RU" dirty="0" smtClean="0"/>
            </a:br>
            <a:r>
              <a:rPr lang="ru-RU" dirty="0" smtClean="0"/>
              <a:t>за исключением многострочных заголовков, набранных в подбор на полный формат</a:t>
            </a:r>
          </a:p>
          <a:p>
            <a:pPr algn="ctr">
              <a:buNone/>
            </a:pPr>
            <a:r>
              <a:rPr lang="ru-RU" dirty="0" smtClean="0"/>
              <a:t>4. Заголовки обычно выравниваются по центру,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 </a:t>
            </a:r>
            <a:r>
              <a:rPr lang="ru-RU" dirty="0" smtClean="0"/>
              <a:t>допускается и выравнивание по левому краю,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этом случае абзацный отступ должен быть такой же, как в основном </a:t>
            </a:r>
            <a:r>
              <a:rPr lang="ru-RU" dirty="0" smtClean="0"/>
              <a:t>тексте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5. Заголовки одного уровня (при наличии заголовков нескольких уровней) должны быть оформлены одинаково – с одним выравниванием,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одним шрифтом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 fontScale="32500" lnSpcReduction="20000"/>
          </a:bodyPr>
          <a:lstStyle/>
          <a:p>
            <a:pPr marL="0" indent="450000" algn="ctr">
              <a:spcBef>
                <a:spcPts val="0"/>
              </a:spcBef>
              <a:buNone/>
            </a:pPr>
            <a:r>
              <a:rPr lang="ru-RU" sz="7400" b="1" dirty="0" smtClean="0"/>
              <a:t>Некоторые правила набора текста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b="1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6000" b="1" dirty="0" smtClean="0"/>
              <a:t>В </a:t>
            </a:r>
            <a:r>
              <a:rPr lang="ru-RU" sz="6000" b="1" dirty="0" smtClean="0"/>
              <a:t>тексте </a:t>
            </a:r>
            <a:r>
              <a:rPr lang="ru-RU" sz="6000" dirty="0" smtClean="0"/>
              <a:t>при наборе 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6000" dirty="0" smtClean="0"/>
              <a:t>делать один пробел между словами; 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6000" dirty="0" smtClean="0"/>
              <a:t>не путать тире (–) и дефис (-);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6000" dirty="0" smtClean="0"/>
              <a:t>инициалы писать перед фамилией через пробел, </a:t>
            </a:r>
            <a:r>
              <a:rPr lang="ru-RU" sz="6000" i="1" dirty="0" smtClean="0"/>
              <a:t>н-р, И. А. Крылов</a:t>
            </a:r>
            <a:r>
              <a:rPr lang="ru-RU" sz="6000" dirty="0" smtClean="0"/>
              <a:t>;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6000" dirty="0" smtClean="0"/>
              <a:t>в заголовках не допускать аббревиатур и сокращения слов;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6000" dirty="0" smtClean="0"/>
              <a:t>нежелательно </a:t>
            </a:r>
            <a:r>
              <a:rPr lang="ru-RU" sz="6000" dirty="0"/>
              <a:t>оставлять в конце строки однобуквенные предлоги и союзы, даже если они стоят не в начале </a:t>
            </a:r>
            <a:r>
              <a:rPr lang="ru-RU" sz="6000" dirty="0" smtClean="0"/>
              <a:t>предложения</a:t>
            </a:r>
            <a:endParaRPr lang="ru-RU" sz="6000" dirty="0"/>
          </a:p>
          <a:p>
            <a:pPr marL="0" indent="450000" algn="just">
              <a:spcBef>
                <a:spcPts val="0"/>
              </a:spcBef>
            </a:pPr>
            <a:endParaRPr lang="ru-RU" sz="6000" dirty="0" smtClean="0"/>
          </a:p>
          <a:p>
            <a:pPr>
              <a:buNone/>
            </a:pPr>
            <a:r>
              <a:rPr lang="ru-RU" sz="6000" dirty="0" smtClean="0"/>
              <a:t>     </a:t>
            </a:r>
            <a:r>
              <a:rPr lang="ru-RU" sz="6000" b="1" dirty="0" smtClean="0"/>
              <a:t>Оформление списка (перечня)</a:t>
            </a:r>
            <a:r>
              <a:rPr lang="ru-RU" sz="6000" dirty="0" smtClean="0"/>
              <a:t>:</a:t>
            </a:r>
          </a:p>
          <a:p>
            <a:pPr algn="just">
              <a:buNone/>
            </a:pPr>
            <a:r>
              <a:rPr lang="ru-RU" sz="6000" dirty="0" smtClean="0"/>
              <a:t>1. После цифры (заглавной буквы) с точкой – заглавная буква, в конце предложения – точка.</a:t>
            </a:r>
          </a:p>
          <a:p>
            <a:pPr algn="just">
              <a:buNone/>
            </a:pPr>
            <a:r>
              <a:rPr lang="ru-RU" sz="6000" dirty="0" smtClean="0"/>
              <a:t>2. И весь дальнейший список оформляется точно так же.</a:t>
            </a:r>
          </a:p>
          <a:p>
            <a:pPr algn="just">
              <a:buNone/>
            </a:pPr>
            <a:r>
              <a:rPr lang="ru-RU" sz="6000" dirty="0" smtClean="0"/>
              <a:t>1)  после цифры или строчной буквы со скобкой – строчная буква,  </a:t>
            </a:r>
            <a:br>
              <a:rPr lang="ru-RU" sz="6000" dirty="0" smtClean="0"/>
            </a:br>
            <a:r>
              <a:rPr lang="ru-RU" sz="6000" dirty="0" smtClean="0"/>
              <a:t>в конце предложения – точка с запятой;</a:t>
            </a:r>
          </a:p>
          <a:p>
            <a:pPr algn="just">
              <a:buNone/>
            </a:pPr>
            <a:r>
              <a:rPr lang="ru-RU" sz="6000" dirty="0" smtClean="0"/>
              <a:t>2)  и весь список оформляется так же, в последнем пункте предложение заканчивается точкой.</a:t>
            </a:r>
          </a:p>
          <a:p>
            <a:pPr algn="just"/>
            <a:r>
              <a:rPr lang="ru-RU" sz="6000" dirty="0" smtClean="0"/>
              <a:t>предложение  начинается со строчной буквы, заканчивается точкой с запятой;</a:t>
            </a:r>
          </a:p>
          <a:p>
            <a:pPr algn="just"/>
            <a:r>
              <a:rPr lang="ru-RU" sz="6000" dirty="0" smtClean="0"/>
              <a:t>и весь список оформляется так же, в последнем пункте предложение заканчивается точкой.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327802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0400" b="1" dirty="0" smtClean="0"/>
              <a:t>Авторский </a:t>
            </a:r>
            <a:r>
              <a:rPr lang="ru-RU" sz="10400" b="1" dirty="0"/>
              <a:t>текстовый оригинал </a:t>
            </a:r>
            <a:r>
              <a:rPr lang="ru-RU" sz="10400" dirty="0"/>
              <a:t/>
            </a:r>
            <a:br>
              <a:rPr lang="ru-RU" sz="10400" dirty="0"/>
            </a:br>
            <a:r>
              <a:rPr lang="ru-RU" sz="10400" dirty="0"/>
              <a:t>в зависимости от содержания может включать следующие элементы</a:t>
            </a:r>
            <a:r>
              <a:rPr lang="ru-RU" sz="10400" dirty="0" smtClean="0"/>
              <a:t>:</a:t>
            </a:r>
          </a:p>
          <a:p>
            <a:pPr algn="just"/>
            <a:r>
              <a:rPr lang="ru-RU" sz="10400" b="1" dirty="0"/>
              <a:t>титульный лист издания</a:t>
            </a:r>
            <a:r>
              <a:rPr lang="ru-RU" sz="10400" dirty="0"/>
              <a:t>;</a:t>
            </a:r>
          </a:p>
          <a:p>
            <a:pPr algn="just"/>
            <a:r>
              <a:rPr lang="ru-RU" sz="10400" b="1" dirty="0"/>
              <a:t>основной текст издания</a:t>
            </a:r>
            <a:r>
              <a:rPr lang="ru-RU" sz="10400" dirty="0"/>
              <a:t>, содержащий все составные части, которые войдут в издание, с таблицами, формулами, иллюстрациями и т. п., включая </a:t>
            </a:r>
            <a:r>
              <a:rPr lang="ru-RU" sz="10400" b="1" dirty="0"/>
              <a:t>аннотацию, введение</a:t>
            </a:r>
            <a:r>
              <a:rPr lang="ru-RU" sz="10400" dirty="0"/>
              <a:t>, а также </a:t>
            </a:r>
            <a:r>
              <a:rPr lang="ru-RU" sz="10400" b="1" dirty="0"/>
              <a:t>заключение</a:t>
            </a:r>
            <a:r>
              <a:rPr lang="ru-RU" sz="10400" dirty="0"/>
              <a:t>;</a:t>
            </a:r>
          </a:p>
          <a:p>
            <a:pPr algn="just"/>
            <a:r>
              <a:rPr lang="ru-RU" sz="10400" dirty="0"/>
              <a:t>тексты справочного характера и дополнительные тексты (приложения, указатели, комментарии, примечания);</a:t>
            </a:r>
          </a:p>
          <a:p>
            <a:pPr algn="just"/>
            <a:r>
              <a:rPr lang="ru-RU" sz="10400" b="1" dirty="0"/>
              <a:t>список литературы</a:t>
            </a:r>
            <a:r>
              <a:rPr lang="ru-RU" sz="10400" dirty="0"/>
              <a:t>, оформленный в алфавитном порядке в </a:t>
            </a:r>
            <a:r>
              <a:rPr lang="ru-RU" sz="10400" dirty="0" smtClean="0"/>
              <a:t>соответствии с </a:t>
            </a:r>
            <a:r>
              <a:rPr lang="ru-RU" sz="10400" b="1" dirty="0" smtClean="0"/>
              <a:t>ГОСТ </a:t>
            </a:r>
            <a:r>
              <a:rPr lang="ru-RU" sz="10400" b="1" dirty="0"/>
              <a:t>Р </a:t>
            </a:r>
            <a:r>
              <a:rPr lang="ru-RU" sz="10400" b="1" dirty="0" smtClean="0"/>
              <a:t>7.0.100–2018 </a:t>
            </a:r>
            <a:r>
              <a:rPr lang="ru-RU" sz="10400" dirty="0" smtClean="0"/>
              <a:t/>
            </a:r>
            <a:br>
              <a:rPr lang="ru-RU" sz="10400" dirty="0" smtClean="0"/>
            </a:br>
            <a:r>
              <a:rPr lang="ru-RU" sz="10400" dirty="0" smtClean="0"/>
              <a:t>с </a:t>
            </a:r>
            <a:r>
              <a:rPr lang="ru-RU" sz="10400" dirty="0"/>
              <a:t>01 июля 2019 года </a:t>
            </a:r>
            <a:r>
              <a:rPr lang="ru-RU" sz="10400" dirty="0" smtClean="0"/>
              <a:t>; </a:t>
            </a:r>
            <a:endParaRPr lang="ru-RU" sz="10400" dirty="0"/>
          </a:p>
          <a:p>
            <a:pPr algn="just"/>
            <a:r>
              <a:rPr lang="ru-RU" sz="10400" b="1" dirty="0"/>
              <a:t>оглавление</a:t>
            </a:r>
            <a:r>
              <a:rPr lang="ru-RU" sz="10400" dirty="0"/>
              <a:t> (содержание)</a:t>
            </a:r>
          </a:p>
          <a:p>
            <a:pPr marL="0" indent="0" algn="ctr">
              <a:buNone/>
            </a:pPr>
            <a:endParaRPr lang="ru-RU" sz="11200" dirty="0"/>
          </a:p>
          <a:p>
            <a:pPr marL="0" indent="0" algn="ctr">
              <a:buNone/>
            </a:pPr>
            <a:endParaRPr lang="ru-RU" sz="11200" dirty="0"/>
          </a:p>
          <a:p>
            <a:pPr marL="0" indent="0" algn="ctr">
              <a:buNone/>
            </a:pPr>
            <a:r>
              <a:rPr lang="ru-RU" sz="11200" dirty="0"/>
              <a:t/>
            </a:r>
            <a:br>
              <a:rPr lang="ru-RU" sz="11200" dirty="0"/>
            </a:br>
            <a:endParaRPr lang="ru-RU" sz="11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16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/>
              <a:t>Лицевая сторона титульного </a:t>
            </a:r>
            <a:r>
              <a:rPr lang="ru-RU" b="1" dirty="0" smtClean="0"/>
              <a:t>листа</a:t>
            </a:r>
          </a:p>
          <a:p>
            <a:pPr algn="just"/>
            <a:r>
              <a:rPr lang="ru-RU" b="1" dirty="0" err="1"/>
              <a:t>надзаголовочные</a:t>
            </a:r>
            <a:r>
              <a:rPr lang="ru-RU" b="1" dirty="0"/>
              <a:t> </a:t>
            </a:r>
            <a:r>
              <a:rPr lang="ru-RU" b="1" dirty="0" smtClean="0"/>
              <a:t>данные </a:t>
            </a:r>
            <a:r>
              <a:rPr lang="ru-RU" dirty="0" smtClean="0"/>
              <a:t>(официальное наименование организации); </a:t>
            </a:r>
            <a:endParaRPr lang="ru-RU" dirty="0"/>
          </a:p>
          <a:p>
            <a:pPr algn="just"/>
            <a:r>
              <a:rPr lang="ru-RU" b="1" dirty="0"/>
              <a:t>ФИО автора(</a:t>
            </a:r>
            <a:r>
              <a:rPr lang="ru-RU" b="1" dirty="0" err="1"/>
              <a:t>ов</a:t>
            </a:r>
            <a:r>
              <a:rPr lang="ru-RU" b="1" dirty="0"/>
              <a:t>)</a:t>
            </a:r>
            <a:r>
              <a:rPr lang="ru-RU" dirty="0"/>
              <a:t> (</a:t>
            </a:r>
            <a:r>
              <a:rPr lang="ru-RU" dirty="0" smtClean="0"/>
              <a:t>двух – </a:t>
            </a:r>
            <a:r>
              <a:rPr lang="ru-RU" dirty="0" smtClean="0"/>
              <a:t>четырех</a:t>
            </a:r>
            <a:r>
              <a:rPr lang="ru-RU" dirty="0" smtClean="0"/>
              <a:t>);</a:t>
            </a:r>
            <a:endParaRPr lang="ru-RU" dirty="0"/>
          </a:p>
          <a:p>
            <a:pPr algn="just"/>
            <a:r>
              <a:rPr lang="ru-RU" b="1" dirty="0"/>
              <a:t>заглавие издания </a:t>
            </a:r>
            <a:r>
              <a:rPr lang="ru-RU" dirty="0"/>
              <a:t>(точность, ясность, простота, краткость, информативность);</a:t>
            </a:r>
          </a:p>
          <a:p>
            <a:pPr algn="just"/>
            <a:r>
              <a:rPr lang="ru-RU" b="1" dirty="0"/>
              <a:t>подзаголовочные данные </a:t>
            </a:r>
            <a:r>
              <a:rPr lang="ru-RU" i="1" dirty="0"/>
              <a:t>(вид издания) </a:t>
            </a:r>
            <a:r>
              <a:rPr lang="ru-RU" dirty="0"/>
              <a:t>(могут включать: подзаголовок, поясняющий заглавие или характеризующий жанр </a:t>
            </a:r>
            <a:r>
              <a:rPr lang="ru-RU" dirty="0" smtClean="0"/>
              <a:t>произведения (н-р, </a:t>
            </a:r>
            <a:r>
              <a:rPr lang="ru-RU" dirty="0" err="1" smtClean="0"/>
              <a:t>Здоровьесберегающая</a:t>
            </a:r>
            <a:r>
              <a:rPr lang="ru-RU" dirty="0" smtClean="0"/>
              <a:t> </a:t>
            </a:r>
            <a:r>
              <a:rPr lang="ru-RU" dirty="0" smtClean="0"/>
              <a:t>деятельность в системе образования. Теория и </a:t>
            </a:r>
            <a:r>
              <a:rPr lang="ru-RU" dirty="0" smtClean="0"/>
              <a:t>практика : </a:t>
            </a:r>
            <a:r>
              <a:rPr lang="ru-RU" i="1" dirty="0" smtClean="0"/>
              <a:t>монография</a:t>
            </a:r>
            <a:r>
              <a:rPr lang="ru-RU" dirty="0" smtClean="0"/>
              <a:t>); </a:t>
            </a:r>
            <a:r>
              <a:rPr lang="ru-RU" dirty="0" smtClean="0"/>
              <a:t>в </a:t>
            </a:r>
            <a:r>
              <a:rPr lang="ru-RU" dirty="0"/>
              <a:t>повторных изданиях – порядковый номер издания </a:t>
            </a:r>
            <a:r>
              <a:rPr lang="ru-RU" dirty="0" smtClean="0"/>
              <a:t>(н-р, 2-е изд., доп. и </a:t>
            </a:r>
            <a:r>
              <a:rPr lang="ru-RU" dirty="0" err="1" smtClean="0"/>
              <a:t>перераб</a:t>
            </a:r>
            <a:r>
              <a:rPr lang="ru-RU" dirty="0" smtClean="0"/>
              <a:t>. ) и </a:t>
            </a:r>
            <a:r>
              <a:rPr lang="ru-RU" dirty="0"/>
              <a:t>т. п</a:t>
            </a:r>
            <a:r>
              <a:rPr lang="ru-RU" dirty="0" smtClean="0"/>
              <a:t>.);</a:t>
            </a:r>
            <a:endParaRPr lang="ru-RU" dirty="0"/>
          </a:p>
          <a:p>
            <a:pPr algn="just"/>
            <a:r>
              <a:rPr lang="ru-RU" b="1" dirty="0"/>
              <a:t>выходные данные </a:t>
            </a:r>
            <a:r>
              <a:rPr lang="ru-RU" dirty="0"/>
              <a:t>(место, год выпуска) </a:t>
            </a:r>
          </a:p>
        </p:txBody>
      </p:sp>
    </p:spTree>
    <p:extLst>
      <p:ext uri="{BB962C8B-B14F-4D97-AF65-F5344CB8AC3E}">
        <p14:creationId xmlns:p14="http://schemas.microsoft.com/office/powerpoint/2010/main" xmlns="" val="8212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/>
              <a:t>Оборотная сторона титульного </a:t>
            </a:r>
            <a:r>
              <a:rPr lang="ru-RU" b="1" dirty="0" smtClean="0"/>
              <a:t>листа</a:t>
            </a:r>
          </a:p>
          <a:p>
            <a:pPr algn="just"/>
            <a:r>
              <a:rPr lang="ru-RU" b="1" dirty="0" smtClean="0"/>
              <a:t>сведения </a:t>
            </a:r>
            <a:r>
              <a:rPr lang="ru-RU" b="1" dirty="0"/>
              <a:t>об авторе/авторах (составителе</a:t>
            </a:r>
            <a:r>
              <a:rPr lang="ru-RU" b="1" dirty="0" smtClean="0"/>
              <a:t>);  научном (ответственном) редакторе, составе редакционной коллегии </a:t>
            </a:r>
            <a:r>
              <a:rPr lang="ru-RU" dirty="0"/>
              <a:t>с указанием должности, ученой степени, ученого звания, места работы в соответствии с уставом учреждения, территории </a:t>
            </a:r>
          </a:p>
          <a:p>
            <a:pPr algn="just"/>
            <a:r>
              <a:rPr lang="ru-RU" b="1" dirty="0"/>
              <a:t>сведения о рецензентах </a:t>
            </a:r>
            <a:r>
              <a:rPr lang="ru-RU" dirty="0"/>
              <a:t>(ученая степень, звание, должность, наименование организации, в которой работает рецензент)</a:t>
            </a:r>
          </a:p>
          <a:p>
            <a:pPr algn="just"/>
            <a:r>
              <a:rPr lang="ru-RU" b="1" dirty="0"/>
              <a:t>аннотация к изданию </a:t>
            </a:r>
            <a:r>
              <a:rPr lang="ru-RU" dirty="0"/>
              <a:t>(по ГОСТ 7.86–2005 «Издания. Общие требования к издательской аннотации»)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95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7450141"/>
              </p:ext>
            </p:extLst>
          </p:nvPr>
        </p:nvGraphicFramePr>
        <p:xfrm>
          <a:off x="539552" y="260649"/>
          <a:ext cx="8136904" cy="61275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840760"/>
                <a:gridCol w="1296144"/>
              </a:tblGrid>
              <a:tr h="497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Оглавление  </a:t>
                      </a:r>
                      <a:r>
                        <a:rPr lang="ru-RU" sz="1600" b="0" dirty="0" smtClean="0">
                          <a:effectLst/>
                        </a:rPr>
                        <a:t>(пример)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Введение</a:t>
                      </a:r>
                      <a:r>
                        <a:rPr lang="ru-RU" sz="1600" dirty="0" smtClean="0">
                          <a:effectLst/>
                        </a:rPr>
                        <a:t>…………………………………………………………………………..…………..…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Часть I. Система обработки информации 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3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Глава 1. Информационные технологии в издательском деле и </a:t>
                      </a:r>
                      <a:r>
                        <a:rPr lang="ru-RU" sz="1600" b="1" dirty="0" smtClean="0">
                          <a:effectLst/>
                        </a:rPr>
                        <a:t>полиграфии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92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§ </a:t>
                      </a:r>
                      <a:r>
                        <a:rPr lang="ru-RU" sz="1600" dirty="0">
                          <a:effectLst/>
                        </a:rPr>
                        <a:t>1. Концепции новых информационных </a:t>
                      </a:r>
                      <a:r>
                        <a:rPr lang="ru-RU" sz="1600" dirty="0" smtClean="0">
                          <a:effectLst/>
                        </a:rPr>
                        <a:t>технологий</a:t>
                      </a:r>
                      <a:r>
                        <a:rPr lang="ru-RU" sz="1600" dirty="0" smtClean="0">
                          <a:effectLst/>
                        </a:rPr>
                        <a:t>…………….……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8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§ </a:t>
                      </a:r>
                      <a:r>
                        <a:rPr lang="ru-RU" sz="1600" dirty="0">
                          <a:effectLst/>
                        </a:rPr>
                        <a:t>2. Информация и сообщение. Семантическая </a:t>
                      </a:r>
                      <a:r>
                        <a:rPr lang="ru-RU" sz="1600" dirty="0" smtClean="0">
                          <a:effectLst/>
                        </a:rPr>
                        <a:t>информация…….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7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§ </a:t>
                      </a:r>
                      <a:r>
                        <a:rPr lang="ru-RU" sz="1600" dirty="0">
                          <a:effectLst/>
                        </a:rPr>
                        <a:t>3. Преобразование информации на стадии допечатных </a:t>
                      </a:r>
                      <a:r>
                        <a:rPr lang="ru-RU" sz="1600" dirty="0" smtClean="0">
                          <a:effectLst/>
                        </a:rPr>
                        <a:t>процессов</a:t>
                      </a:r>
                      <a:r>
                        <a:rPr lang="ru-RU" sz="1600" dirty="0" smtClean="0">
                          <a:effectLst/>
                        </a:rPr>
                        <a:t>………………………………………………………………………………………...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3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§ </a:t>
                      </a:r>
                      <a:r>
                        <a:rPr lang="ru-RU" sz="1600" dirty="0">
                          <a:effectLst/>
                        </a:rPr>
                        <a:t>4. Некоторые закономерности формирования полос издания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13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§ </a:t>
                      </a:r>
                      <a:r>
                        <a:rPr lang="ru-RU" sz="1600" dirty="0">
                          <a:effectLst/>
                        </a:rPr>
                        <a:t>5. Изобразительная форма семантической информации на входе и выходе систем в допечатных </a:t>
                      </a:r>
                      <a:r>
                        <a:rPr lang="ru-RU" sz="1600" dirty="0" smtClean="0">
                          <a:effectLst/>
                        </a:rPr>
                        <a:t>процессах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33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Глава 2. Системы в допечатных процессах – </a:t>
                      </a:r>
                      <a:r>
                        <a:rPr lang="ru-RU" sz="1600" b="1" dirty="0" err="1">
                          <a:effectLst/>
                        </a:rPr>
                        <a:t>человекомашинные</a:t>
                      </a:r>
                      <a:r>
                        <a:rPr lang="ru-RU" sz="1600" b="1" dirty="0">
                          <a:effectLst/>
                        </a:rPr>
                        <a:t> комплексы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73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Часть </a:t>
                      </a:r>
                      <a:r>
                        <a:rPr lang="en-US" sz="1600" b="1" dirty="0" smtClean="0">
                          <a:effectLst/>
                        </a:rPr>
                        <a:t>II </a:t>
                      </a:r>
                      <a:r>
                        <a:rPr lang="ru-RU" sz="1600" dirty="0" smtClean="0">
                          <a:effectLst/>
                        </a:rPr>
                        <a:t>…</a:t>
                      </a:r>
                      <a:r>
                        <a:rPr lang="en-US" sz="1600" dirty="0" smtClean="0">
                          <a:effectLst/>
                        </a:rPr>
                        <a:t>………………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…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Заключение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625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Библиографический список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628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Приложение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Именной указатель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651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Алфавитно-предметный указатель</a:t>
                      </a:r>
                      <a:r>
                        <a:rPr lang="ru-RU" sz="1600" dirty="0" smtClean="0">
                          <a:effectLst/>
                        </a:rPr>
                        <a:t>......................................................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654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03" marR="61803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29305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2983</Words>
  <Application>Microsoft Office PowerPoint</Application>
  <PresentationFormat>Экран (4:3)</PresentationFormat>
  <Paragraphs>293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Иллюстративный материал  </vt:lpstr>
      <vt:lpstr>Слайд 16</vt:lpstr>
      <vt:lpstr>Слайд 17</vt:lpstr>
      <vt:lpstr>Слайд 18</vt:lpstr>
      <vt:lpstr>Приложения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Дом</cp:lastModifiedBy>
  <cp:revision>94</cp:revision>
  <dcterms:modified xsi:type="dcterms:W3CDTF">2021-02-15T15:56:47Z</dcterms:modified>
</cp:coreProperties>
</file>