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1" r:id="rId4"/>
    <p:sldId id="262" r:id="rId5"/>
    <p:sldId id="274" r:id="rId6"/>
    <p:sldId id="263" r:id="rId7"/>
    <p:sldId id="275" r:id="rId8"/>
    <p:sldId id="264" r:id="rId9"/>
    <p:sldId id="276" r:id="rId10"/>
    <p:sldId id="278" r:id="rId11"/>
    <p:sldId id="267" r:id="rId12"/>
    <p:sldId id="268" r:id="rId13"/>
    <p:sldId id="279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229600" cy="316835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</a:t>
            </a: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Возможности внутришкольной системы обучения в развитии педагога</a:t>
            </a: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»</a:t>
            </a: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941168"/>
            <a:ext cx="6400800" cy="1752600"/>
          </a:xfrm>
        </p:spPr>
        <p:txBody>
          <a:bodyPr>
            <a:normAutofit/>
          </a:bodyPr>
          <a:lstStyle/>
          <a:p>
            <a:pPr lvl="6"/>
            <a:r>
              <a:rPr lang="ru-RU" dirty="0" err="1" smtClean="0"/>
              <a:t>Фахартинова</a:t>
            </a:r>
            <a:r>
              <a:rPr lang="ru-RU" dirty="0" smtClean="0"/>
              <a:t> Алена Геннадьевна,</a:t>
            </a:r>
          </a:p>
          <a:p>
            <a:pPr lvl="6"/>
            <a:r>
              <a:rPr lang="ru-RU" dirty="0" smtClean="0"/>
              <a:t> заместитель директора по УВР </a:t>
            </a:r>
          </a:p>
          <a:p>
            <a:pPr lvl="6"/>
            <a:r>
              <a:rPr lang="ru-RU" dirty="0" smtClean="0"/>
              <a:t>МБОУ «Основная общеобразовательная школа № 7» </a:t>
            </a:r>
          </a:p>
          <a:p>
            <a:pPr lvl="6"/>
            <a:r>
              <a:rPr lang="ru-RU" dirty="0" smtClean="0"/>
              <a:t> г. Междуреченска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«Возможности модели ВС ПК педагогов»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501317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ea typeface="Times New Roman"/>
                <a:cs typeface="Times New Roman"/>
              </a:rPr>
              <a:t>3. </a:t>
            </a:r>
            <a:r>
              <a:rPr lang="ru-RU" dirty="0" err="1" smtClean="0">
                <a:ea typeface="Times New Roman"/>
                <a:cs typeface="Times New Roman"/>
              </a:rPr>
              <a:t>Мотивированность</a:t>
            </a:r>
            <a:r>
              <a:rPr lang="ru-RU" dirty="0" smtClean="0">
                <a:ea typeface="Times New Roman"/>
                <a:cs typeface="Times New Roman"/>
              </a:rPr>
              <a:t> педагогов на саморазвитие и совершенствование своих педагогических навыков и, как следствие,  снижение уровня профессионального выгорания педагога.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</a:t>
            </a:r>
            <a:r>
              <a:rPr lang="ru-RU" dirty="0" smtClean="0">
                <a:ea typeface="Times New Roman"/>
                <a:cs typeface="Times New Roman"/>
              </a:rPr>
              <a:t>Повышение качества образования.</a:t>
            </a:r>
          </a:p>
          <a:p>
            <a:pPr>
              <a:buNone/>
            </a:pPr>
            <a:endParaRPr lang="ru-RU" dirty="0" smtClean="0">
              <a:ea typeface="Calibri"/>
              <a:cs typeface="Times New Roman"/>
            </a:endParaRPr>
          </a:p>
          <a:p>
            <a:pPr>
              <a:buNone/>
            </a:pPr>
            <a:r>
              <a:rPr lang="ru-RU" dirty="0" smtClean="0">
                <a:ea typeface="Calibri"/>
                <a:cs typeface="Times New Roman"/>
              </a:rPr>
              <a:t>5. </a:t>
            </a:r>
            <a:r>
              <a:rPr lang="ru-RU" dirty="0" smtClean="0">
                <a:ea typeface="Times New Roman"/>
                <a:cs typeface="Times New Roman"/>
              </a:rPr>
              <a:t>Удовлетворенность социума оказываемыми образовательными услугами. </a:t>
            </a:r>
            <a:endParaRPr lang="ru-RU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Основной принцип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dirty="0" smtClean="0"/>
              <a:t>В представленной модели осуществлен переход от принципа «повышение квалификации для всех ради получения документа- удостоверения и прохождения аттестации» к принципу «конкретные знания и компетентности конкретному педагогу ради самосовершенствования и развития педагога».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Сравнительная характеристика моделей ПК традиционной и новой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96751"/>
          <a:ext cx="9144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262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Традиционная модель повышения квалификации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Новая модель повышения квалификации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679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Не учитывает образовательные потребности конкретного педагога, уровень его базовой квалификации.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Имеющиеся профессиональные компетентности учителя являются базовым компонентом для построения индивидуального образовательного маршрута педагога.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79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Требует больших непродуктивных затрат времени на то, чтобы добраться до учебного центра.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Осуществляется непосредственно на рабочем месте, в пределах шаговой доступности, в свободное от уроков время (методические дни, каникулы).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723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«Оторванность» от практики, излишне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теоретизирована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мало пригодна для массового использования в школе, не обладает технологичностью.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Осуществляется целенаправленная практико-ориентированная подготовка педагога</a:t>
                      </a: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. Имеет прикладной характер: сегодня – на семинаре, завтра – на уроке. </a:t>
                      </a: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Сравнительная характеристика моделей ПК традиционной и новой</a:t>
            </a:r>
            <a:endParaRPr lang="ru-RU" sz="36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848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080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Традиционная модель повышения квалификации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Новая модель повышения квалификации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200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Малоэффективна в силу недостаточного технического оснащения учреждений,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постдипломного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образования педагогов и неприменением преподавателями данных учреждений ИК технологий.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Учитывает техническую оснащенность учреждения.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00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Преобладают консервативные формы обучения (лекционные занятия и конспектирование).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Образовательное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учреждение обладает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необходимым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количеством технических средств (компьютерным классом), АРМ учителя, чтобы обучать педагогов их эффективному использованию самостоятельно.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Сравнительная характеристика моделей ПК традиционной и новой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563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77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Традиционная модель повышения квалификации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Новая модель повышения квалификации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86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Не предусматривает преобразование теоретических знаний в практические навыки, не обучает педагогов диссеминации полученного опыта.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Изначально предполагает алгоритмизированный упрощенный образовательный продукт в виде памяток, инструкций, перечней полезных ресурсов и методичек, схем, таблиц, анкет, заданий, интерактивных блоков, тестов.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982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Не предусматривает участие педагогов в инновационных проектах, нацелена на получение некой «методической копилки», «багажа знаний» и последующая презентация полученного опыта в рамках школьных педагогических советах, методических объединениях.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Формирует навыки инновационной деятельности педагогов, готовит их к участию в конкурсах инновационных продуктов, проектов и программ, к диссеминации полученного опыта через сетевое взаимодействие с другими ОО, сообщества учителей в сети ИНТЕРНЕТ и т.д.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Формы работы по реализации новой модели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252520" cy="5733256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постоянно действующие семинары с учетом выявленных проблем (</a:t>
            </a:r>
            <a:r>
              <a:rPr lang="ru-RU" dirty="0" err="1" smtClean="0"/>
              <a:t>Интенсив</a:t>
            </a:r>
            <a:r>
              <a:rPr lang="ru-RU" dirty="0" smtClean="0"/>
              <a:t> «Я учитель»)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внутришкольный</a:t>
            </a:r>
            <a:r>
              <a:rPr lang="ru-RU" dirty="0" smtClean="0"/>
              <a:t> конкурс педагогического мастерства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проведение семинаров и лекций с приглашенными специалистами по актуальным проблемам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организация творческих групп учителей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нетрадиционные формы проведения педагогических советов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диссеминация передового опыта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сетевое взаимодействие с ОО, сообществом учителей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Взаимодействие </a:t>
            </a:r>
            <a:r>
              <a:rPr lang="ru-RU" dirty="0" err="1" smtClean="0"/>
              <a:t>педагог-стажист</a:t>
            </a:r>
            <a:r>
              <a:rPr lang="ru-RU" dirty="0" smtClean="0"/>
              <a:t>                молодой педагог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оценочно-результативный компонент   </a:t>
            </a:r>
            <a:endParaRPr lang="ru-RU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5436096" y="5877272"/>
            <a:ext cx="936104" cy="189735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16632"/>
            <a:ext cx="9505056" cy="130100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+mn-lt"/>
              </a:rPr>
              <a:t>Инструментарий оценки результативности: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FFFF00"/>
                </a:solidFill>
              </a:rPr>
              <a:t>повышение качества образовательных услуг по итогам внутреннего и внешнего контроля;</a:t>
            </a:r>
          </a:p>
          <a:p>
            <a:r>
              <a:rPr lang="ru-RU" sz="3200" dirty="0" err="1" smtClean="0"/>
              <a:t>портфолио</a:t>
            </a:r>
            <a:r>
              <a:rPr lang="ru-RU" sz="3200" dirty="0" smtClean="0"/>
              <a:t> педагога;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самоанализ педагога по результатам четверти, учебного года;</a:t>
            </a:r>
          </a:p>
          <a:p>
            <a:r>
              <a:rPr lang="ru-RU" sz="3200" dirty="0" smtClean="0"/>
              <a:t>результативность участия в педагогических конкурсах;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увеличение уровня инновационной активности педагогов.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64488" cy="6858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Проект отличается простотой в применении, носит универсальный и в то же время, творческий </a:t>
            </a:r>
            <a:r>
              <a:rPr lang="ru-RU" dirty="0" smtClean="0">
                <a:solidFill>
                  <a:srgbClr val="FFFF00"/>
                </a:solidFill>
              </a:rPr>
              <a:t>индивидуализированный</a:t>
            </a:r>
            <a:r>
              <a:rPr lang="ru-RU" dirty="0" smtClean="0"/>
              <a:t> характер, нацелен на достижение определенных качественных показателей и практических результатов.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Предлагаемая модель внутришкольной системы ПК может быть реализована в </a:t>
            </a:r>
            <a:r>
              <a:rPr lang="ru-RU" dirty="0" smtClean="0">
                <a:solidFill>
                  <a:srgbClr val="FFFF00"/>
                </a:solidFill>
              </a:rPr>
              <a:t>любых</a:t>
            </a:r>
            <a:r>
              <a:rPr lang="ru-RU" dirty="0" smtClean="0"/>
              <a:t> образовательных организациях с целью повышения профессионального мастерства педагогов, достижения нового качества образования, для повышения престижа школы, ее конкурентоспособности, а также для выполнения основных требований модернизации российского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effectLst/>
                <a:latin typeface="+mn-lt"/>
              </a:rPr>
              <a:t>Спасибо за внимание!</a:t>
            </a:r>
            <a:endParaRPr lang="ru-RU" sz="5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+mn-lt"/>
              </a:rPr>
              <a:t>Актуальность</a:t>
            </a:r>
            <a:endParaRPr lang="ru-RU" sz="4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892480" cy="5949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200" dirty="0" smtClean="0"/>
              <a:t>В современной России происходят большие изменения, требующие новых подходов к развитию и совершенствованию всей системы образования. Педагогу, для того, чтобы успевать за всё изменяющимися условиями, недостаточно проходить курсы повышения квалификации один раз в 3 года. Необходима система, которая поможет педагогу повышать свой уровень  квалификации постоянно, не отставая от времени, в зависимости от изменяющихся условий.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Проблемы в профессиональной подготовке учителя.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25000" lnSpcReduction="20000"/>
          </a:bodyPr>
          <a:lstStyle/>
          <a:p>
            <a:r>
              <a:rPr lang="ru-RU" sz="12800" dirty="0" smtClean="0"/>
              <a:t>повышение качества профессионального уровня учителя в основном осуществляется посредством наращивания </a:t>
            </a:r>
            <a:r>
              <a:rPr lang="ru-RU" sz="12800" dirty="0" smtClean="0">
                <a:solidFill>
                  <a:srgbClr val="FFFF00"/>
                </a:solidFill>
              </a:rPr>
              <a:t>количества знаний</a:t>
            </a:r>
            <a:r>
              <a:rPr lang="ru-RU" sz="12800" dirty="0" smtClean="0"/>
              <a:t>; </a:t>
            </a:r>
          </a:p>
          <a:p>
            <a:r>
              <a:rPr lang="ru-RU" sz="12800" dirty="0" smtClean="0"/>
              <a:t>слабая профессиональная подготовка некоторой части учителей-выпускников педагогических вузов и вновь прибывших педагогов (</a:t>
            </a:r>
            <a:r>
              <a:rPr lang="ru-RU" sz="12800" dirty="0" smtClean="0">
                <a:solidFill>
                  <a:srgbClr val="FFFF00"/>
                </a:solidFill>
              </a:rPr>
              <a:t>конфликт ожиданий и реальности</a:t>
            </a:r>
            <a:r>
              <a:rPr lang="ru-RU" sz="12800" dirty="0" smtClean="0"/>
              <a:t>);</a:t>
            </a:r>
          </a:p>
          <a:p>
            <a:r>
              <a:rPr lang="ru-RU" sz="12800" dirty="0" smtClean="0">
                <a:solidFill>
                  <a:srgbClr val="FFFF00"/>
                </a:solidFill>
              </a:rPr>
              <a:t>консерватизм</a:t>
            </a:r>
            <a:r>
              <a:rPr lang="ru-RU" sz="12800" dirty="0" smtClean="0"/>
              <a:t> некоторой части педагогов;</a:t>
            </a:r>
          </a:p>
          <a:p>
            <a:r>
              <a:rPr lang="ru-RU" sz="12800" dirty="0" smtClean="0"/>
              <a:t>не готовность к внедрению в обучение  </a:t>
            </a:r>
            <a:r>
              <a:rPr lang="ru-RU" sz="12800" dirty="0" smtClean="0">
                <a:solidFill>
                  <a:srgbClr val="FFFF00"/>
                </a:solidFill>
              </a:rPr>
              <a:t>новых технологий</a:t>
            </a:r>
            <a:r>
              <a:rPr lang="ru-RU" sz="12800" dirty="0" smtClean="0"/>
              <a:t>;</a:t>
            </a:r>
          </a:p>
          <a:p>
            <a:r>
              <a:rPr lang="ru-RU" sz="12800" dirty="0" smtClean="0"/>
              <a:t>большинство курсов повышения квалификации </a:t>
            </a:r>
            <a:r>
              <a:rPr lang="ru-RU" sz="12800" dirty="0" smtClean="0">
                <a:solidFill>
                  <a:srgbClr val="FFFF00"/>
                </a:solidFill>
              </a:rPr>
              <a:t>не практико-ориентированы</a:t>
            </a:r>
            <a:r>
              <a:rPr lang="ru-RU" sz="1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Содержание проекта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800" dirty="0" smtClean="0">
                <a:solidFill>
                  <a:srgbClr val="FFFF00"/>
                </a:solidFill>
              </a:rPr>
              <a:t>	</a:t>
            </a:r>
            <a:r>
              <a:rPr lang="ru-RU" sz="3200" dirty="0" smtClean="0">
                <a:solidFill>
                  <a:srgbClr val="FFFF00"/>
                </a:solidFill>
              </a:rPr>
              <a:t>Цель проекта</a:t>
            </a:r>
            <a:r>
              <a:rPr lang="ru-RU" sz="3200" dirty="0" smtClean="0"/>
              <a:t>: создание внутришкольной системы повышения квалификации педагогов для эффективного достижения предметных и метапредметных результатов в условиях реализации Федерального государственного образовательного стандарта.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Содержание проекта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Задачи проекта:</a:t>
            </a:r>
          </a:p>
          <a:p>
            <a:pPr>
              <a:buNone/>
            </a:pPr>
            <a:r>
              <a:rPr lang="ru-RU" dirty="0" smtClean="0"/>
              <a:t>1. Обеспечить переход от периодического повышения квалификации педагогических кадров к непрерывному oбразoванию.</a:t>
            </a:r>
          </a:p>
          <a:p>
            <a:pPr>
              <a:buNone/>
            </a:pPr>
            <a:r>
              <a:rPr lang="ru-RU" dirty="0" smtClean="0"/>
              <a:t>2. Сформировать индивидуальные образовательные маршруты повышения квалификации педагогов.</a:t>
            </a:r>
          </a:p>
          <a:p>
            <a:pPr>
              <a:buNone/>
            </a:pPr>
            <a:r>
              <a:rPr lang="ru-RU" dirty="0" smtClean="0"/>
              <a:t>3. Разработать диагностический инструментарий для оценки эффективности уровня профессионального мастерства каждого учителя; выявить динамику этих изменений и влияние на уровень успеваемости, качества знаний обучающихся.</a:t>
            </a:r>
          </a:p>
          <a:p>
            <a:pPr>
              <a:buNone/>
            </a:pPr>
            <a:r>
              <a:rPr lang="ru-RU" dirty="0" smtClean="0"/>
              <a:t>4. Разработать методические рекомендации для ОО по внедрению модели ВС ПК.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5212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+mn-lt"/>
              </a:rPr>
              <a:t>Система показателей по достижению целей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1052736"/>
            <a:ext cx="9577064" cy="5805264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1. Инновационный характер образовательного процесса: </a:t>
            </a:r>
          </a:p>
          <a:p>
            <a:pPr lvl="1"/>
            <a:r>
              <a:rPr lang="ru-RU" sz="2800" dirty="0" smtClean="0">
                <a:solidFill>
                  <a:srgbClr val="FFFF00"/>
                </a:solidFill>
              </a:rPr>
              <a:t>использование большинством педагогов школы инновационных образовательных технологий, методов активного обучения; коллективных и групповых форм работы (кейс-метод, «мозговой штурм», работа в парах, группах постоянного и сменного состава, фронтальная работа в кругу, создание проблемных ситуаций, метод проектов, эксперимент, моделирование);</a:t>
            </a:r>
          </a:p>
          <a:p>
            <a:pPr lvl="1"/>
            <a:r>
              <a:rPr lang="ru-RU" sz="2800" dirty="0" smtClean="0"/>
              <a:t>наличие авторских разработок программ внеурочной деятельности и учебных курсов («Путешествие по Британии», «Занимательная история», «Практикум написания сочинений разных жанров», «Нестандартные задания» и т.п.); </a:t>
            </a:r>
          </a:p>
          <a:p>
            <a:pPr lvl="1"/>
            <a:endParaRPr lang="ru-RU" sz="1600" dirty="0" smtClean="0"/>
          </a:p>
          <a:p>
            <a:pPr lvl="1"/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Система показателей по достижению целей проекта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lvl="1"/>
            <a:r>
              <a:rPr lang="ru-RU" sz="2800" dirty="0" smtClean="0"/>
              <a:t> внедрение педагогами эффективных методик для результативного достижения и контроля планируемых предметных, метапредметных и личностных результатов (решение задач творческого и поискового характера, учебное проектирование, итоговые проверочные работы, комплексные работы на </a:t>
            </a:r>
            <a:r>
              <a:rPr lang="ru-RU" sz="2800" dirty="0" err="1" smtClean="0"/>
              <a:t>межпредметной</a:t>
            </a:r>
            <a:r>
              <a:rPr lang="ru-RU" sz="2800" dirty="0" smtClean="0"/>
              <a:t> основе, мониторинг </a:t>
            </a:r>
            <a:r>
              <a:rPr lang="ru-RU" sz="2800" dirty="0" err="1" smtClean="0"/>
              <a:t>сформированности</a:t>
            </a:r>
            <a:r>
              <a:rPr lang="ru-RU" sz="2800" dirty="0" smtClean="0"/>
              <a:t> основных учебных умений, </a:t>
            </a:r>
            <a:r>
              <a:rPr lang="ru-RU" sz="2800" dirty="0" err="1" smtClean="0"/>
              <a:t>портфолио</a:t>
            </a:r>
            <a:r>
              <a:rPr lang="ru-RU" sz="2800" dirty="0" smtClean="0"/>
              <a:t> обучающегося, листы самоанализа обучающегося, выставки и презентации работ обучающихся и т.п.).</a:t>
            </a:r>
          </a:p>
          <a:p>
            <a:pPr lvl="1"/>
            <a:r>
              <a:rPr lang="ru-RU" sz="2800" dirty="0" smtClean="0">
                <a:solidFill>
                  <a:srgbClr val="FFFF00"/>
                </a:solidFill>
              </a:rPr>
              <a:t> активное сетевое взаимодействие. </a:t>
            </a:r>
          </a:p>
          <a:p>
            <a:pPr lvl="1"/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+mn-lt"/>
              </a:rPr>
              <a:t>Система показателей по достижению целей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8326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2. Повышение педагогического мастерства педагогов школы: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активное и результативное участие в педагогических конкурсах, проектах («Учитель года», «Учитель будущего», «Педагог-новатор», «Лучшее педагогическое </a:t>
            </a:r>
            <a:r>
              <a:rPr lang="ru-RU" dirty="0" err="1" smtClean="0">
                <a:solidFill>
                  <a:srgbClr val="FFFF00"/>
                </a:solidFill>
              </a:rPr>
              <a:t>портфолио</a:t>
            </a:r>
            <a:r>
              <a:rPr lang="ru-RU" dirty="0" smtClean="0">
                <a:solidFill>
                  <a:srgbClr val="FFFF00"/>
                </a:solidFill>
              </a:rPr>
              <a:t>», «Лучший проект электронного </a:t>
            </a:r>
            <a:r>
              <a:rPr lang="ru-RU" dirty="0" err="1" smtClean="0">
                <a:solidFill>
                  <a:srgbClr val="FFFF00"/>
                </a:solidFill>
              </a:rPr>
              <a:t>портфолио</a:t>
            </a:r>
            <a:r>
              <a:rPr lang="ru-RU" dirty="0" smtClean="0">
                <a:solidFill>
                  <a:srgbClr val="FFFF00"/>
                </a:solidFill>
              </a:rPr>
              <a:t>», «Инновации в образовании» и т.п.); </a:t>
            </a:r>
          </a:p>
          <a:p>
            <a:r>
              <a:rPr lang="ru-RU" dirty="0" smtClean="0"/>
              <a:t>обобщение и диссеминация опыта работы;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участие учителей в конкурсе Приоритетного национального проекта «Образование». </a:t>
            </a:r>
          </a:p>
          <a:p>
            <a:pPr>
              <a:buNone/>
            </a:pPr>
            <a:r>
              <a:rPr lang="ru-RU" dirty="0" smtClean="0"/>
              <a:t>3. Повышение качества образования по результатам внутреннего и внешнего контроля.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«Возможности модели ВС ПК педагогов»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301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smtClean="0">
                <a:ea typeface="Times New Roman"/>
                <a:cs typeface="Times New Roman"/>
              </a:rPr>
              <a:t>Осуществление перехода от периодического повышения квалификации педагогических кадров к их непрерывному образованию по индивидуальному маршруту, который при необходимости можно корректировать.</a:t>
            </a:r>
          </a:p>
          <a:p>
            <a:pPr>
              <a:buNone/>
            </a:pPr>
            <a:endParaRPr lang="ru-RU" dirty="0" smtClean="0">
              <a:ea typeface="Calibri"/>
              <a:cs typeface="Times New Roman"/>
            </a:endParaRPr>
          </a:p>
          <a:p>
            <a:pPr>
              <a:buNone/>
            </a:pPr>
            <a:r>
              <a:rPr lang="ru-RU" dirty="0" smtClean="0">
                <a:ea typeface="Calibri"/>
                <a:cs typeface="Times New Roman"/>
              </a:rPr>
              <a:t>2. </a:t>
            </a:r>
            <a:r>
              <a:rPr lang="ru-RU" dirty="0" smtClean="0">
                <a:ea typeface="Times New Roman"/>
                <a:cs typeface="Times New Roman"/>
              </a:rPr>
              <a:t>Рост профессионального мастерства педагогов школы, соответствующего требованиям современного образования.</a:t>
            </a:r>
          </a:p>
          <a:p>
            <a:pPr>
              <a:buNone/>
            </a:pPr>
            <a:r>
              <a:rPr lang="ru-RU" dirty="0" smtClean="0">
                <a:ea typeface="Times New Roman"/>
                <a:cs typeface="Times New Roman"/>
              </a:rPr>
              <a:t> 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ru-RU" dirty="0" smtClean="0">
              <a:ea typeface="Times New Roman"/>
              <a:cs typeface="Times New Roman"/>
            </a:endParaRPr>
          </a:p>
          <a:p>
            <a:pPr>
              <a:buNone/>
            </a:pP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189</TotalTime>
  <Words>912</Words>
  <Application>Microsoft Office PowerPoint</Application>
  <PresentationFormat>Экран (4:3)</PresentationFormat>
  <Paragraphs>95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«Возможности внутришкольной системы обучения в развитии педагога»</vt:lpstr>
      <vt:lpstr>Актуальность</vt:lpstr>
      <vt:lpstr>Проблемы в профессиональной подготовке учителя.</vt:lpstr>
      <vt:lpstr>Содержание проекта</vt:lpstr>
      <vt:lpstr>Содержание проекта</vt:lpstr>
      <vt:lpstr>Система показателей по достижению целей проекта </vt:lpstr>
      <vt:lpstr>Система показателей по достижению целей проекта</vt:lpstr>
      <vt:lpstr>Система показателей по достижению целей проекта </vt:lpstr>
      <vt:lpstr>«Возможности модели ВС ПК педагогов»</vt:lpstr>
      <vt:lpstr>«Возможности модели ВС ПК педагогов»</vt:lpstr>
      <vt:lpstr>Основной принцип</vt:lpstr>
      <vt:lpstr>Сравнительная характеристика моделей ПК традиционной и новой</vt:lpstr>
      <vt:lpstr>Сравнительная характеристика моделей ПК традиционной и новой</vt:lpstr>
      <vt:lpstr>Сравнительная характеристика моделей ПК традиционной и новой</vt:lpstr>
      <vt:lpstr>Формы работы по реализации новой модели</vt:lpstr>
      <vt:lpstr>Инструментарий оценки результативности: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«Управление системой повышения квалификации педагогических кадров общеобразовательной организации»</dc:title>
  <dc:creator>Пользователь</dc:creator>
  <cp:lastModifiedBy>ticher</cp:lastModifiedBy>
  <cp:revision>21</cp:revision>
  <dcterms:created xsi:type="dcterms:W3CDTF">2020-12-03T09:12:49Z</dcterms:created>
  <dcterms:modified xsi:type="dcterms:W3CDTF">2020-12-10T04:08:25Z</dcterms:modified>
</cp:coreProperties>
</file>