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9" r:id="rId1"/>
    <p:sldMasterId id="2147484111" r:id="rId2"/>
    <p:sldMasterId id="2147484123" r:id="rId3"/>
    <p:sldMasterId id="2147484135" r:id="rId4"/>
    <p:sldMasterId id="2147484147" r:id="rId5"/>
    <p:sldMasterId id="2147484159" r:id="rId6"/>
    <p:sldMasterId id="2147484171" r:id="rId7"/>
    <p:sldMasterId id="2147484183" r:id="rId8"/>
    <p:sldMasterId id="2147484195" r:id="rId9"/>
    <p:sldMasterId id="2147484207" r:id="rId10"/>
    <p:sldMasterId id="2147484219" r:id="rId11"/>
    <p:sldMasterId id="2147484231" r:id="rId12"/>
    <p:sldMasterId id="2147484243" r:id="rId13"/>
    <p:sldMasterId id="2147484255" r:id="rId14"/>
    <p:sldMasterId id="2147484267" r:id="rId15"/>
    <p:sldMasterId id="2147484279" r:id="rId16"/>
    <p:sldMasterId id="2147484291" r:id="rId17"/>
  </p:sldMasterIdLst>
  <p:notesMasterIdLst>
    <p:notesMasterId r:id="rId73"/>
  </p:notesMasterIdLst>
  <p:sldIdLst>
    <p:sldId id="256" r:id="rId18"/>
    <p:sldId id="258" r:id="rId19"/>
    <p:sldId id="259" r:id="rId20"/>
    <p:sldId id="262" r:id="rId21"/>
    <p:sldId id="260" r:id="rId22"/>
    <p:sldId id="261" r:id="rId23"/>
    <p:sldId id="263" r:id="rId24"/>
    <p:sldId id="264" r:id="rId25"/>
    <p:sldId id="265" r:id="rId26"/>
    <p:sldId id="298" r:id="rId27"/>
    <p:sldId id="297" r:id="rId28"/>
    <p:sldId id="299" r:id="rId29"/>
    <p:sldId id="300" r:id="rId30"/>
    <p:sldId id="301" r:id="rId31"/>
    <p:sldId id="302" r:id="rId32"/>
    <p:sldId id="303" r:id="rId33"/>
    <p:sldId id="304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05" r:id="rId42"/>
    <p:sldId id="268" r:id="rId43"/>
    <p:sldId id="269" r:id="rId44"/>
    <p:sldId id="270" r:id="rId45"/>
    <p:sldId id="271" r:id="rId46"/>
    <p:sldId id="272" r:id="rId47"/>
    <p:sldId id="274" r:id="rId48"/>
    <p:sldId id="273" r:id="rId49"/>
    <p:sldId id="267" r:id="rId50"/>
    <p:sldId id="275" r:id="rId51"/>
    <p:sldId id="276" r:id="rId52"/>
    <p:sldId id="277" r:id="rId53"/>
    <p:sldId id="278" r:id="rId54"/>
    <p:sldId id="279" r:id="rId55"/>
    <p:sldId id="280" r:id="rId56"/>
    <p:sldId id="281" r:id="rId57"/>
    <p:sldId id="282" r:id="rId58"/>
    <p:sldId id="283" r:id="rId59"/>
    <p:sldId id="284" r:id="rId60"/>
    <p:sldId id="285" r:id="rId61"/>
    <p:sldId id="286" r:id="rId62"/>
    <p:sldId id="287" r:id="rId63"/>
    <p:sldId id="288" r:id="rId64"/>
    <p:sldId id="289" r:id="rId65"/>
    <p:sldId id="290" r:id="rId66"/>
    <p:sldId id="291" r:id="rId67"/>
    <p:sldId id="292" r:id="rId68"/>
    <p:sldId id="293" r:id="rId69"/>
    <p:sldId id="294" r:id="rId70"/>
    <p:sldId id="295" r:id="rId71"/>
    <p:sldId id="296" r:id="rId7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slide" Target="slides/slide25.xml"/><Relationship Id="rId47" Type="http://schemas.openxmlformats.org/officeDocument/2006/relationships/slide" Target="slides/slide30.xml"/><Relationship Id="rId50" Type="http://schemas.openxmlformats.org/officeDocument/2006/relationships/slide" Target="slides/slide33.xml"/><Relationship Id="rId55" Type="http://schemas.openxmlformats.org/officeDocument/2006/relationships/slide" Target="slides/slide38.xml"/><Relationship Id="rId63" Type="http://schemas.openxmlformats.org/officeDocument/2006/relationships/slide" Target="slides/slide46.xml"/><Relationship Id="rId68" Type="http://schemas.openxmlformats.org/officeDocument/2006/relationships/slide" Target="slides/slide51.xml"/><Relationship Id="rId76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54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slide" Target="slides/slide28.xml"/><Relationship Id="rId53" Type="http://schemas.openxmlformats.org/officeDocument/2006/relationships/slide" Target="slides/slide36.xml"/><Relationship Id="rId58" Type="http://schemas.openxmlformats.org/officeDocument/2006/relationships/slide" Target="slides/slide41.xml"/><Relationship Id="rId66" Type="http://schemas.openxmlformats.org/officeDocument/2006/relationships/slide" Target="slides/slide49.xml"/><Relationship Id="rId7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49" Type="http://schemas.openxmlformats.org/officeDocument/2006/relationships/slide" Target="slides/slide32.xml"/><Relationship Id="rId57" Type="http://schemas.openxmlformats.org/officeDocument/2006/relationships/slide" Target="slides/slide40.xml"/><Relationship Id="rId61" Type="http://schemas.openxmlformats.org/officeDocument/2006/relationships/slide" Target="slides/slide44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slide" Target="slides/slide27.xml"/><Relationship Id="rId52" Type="http://schemas.openxmlformats.org/officeDocument/2006/relationships/slide" Target="slides/slide35.xml"/><Relationship Id="rId60" Type="http://schemas.openxmlformats.org/officeDocument/2006/relationships/slide" Target="slides/slide43.xml"/><Relationship Id="rId65" Type="http://schemas.openxmlformats.org/officeDocument/2006/relationships/slide" Target="slides/slide48.xml"/><Relationship Id="rId73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slide" Target="slides/slide26.xml"/><Relationship Id="rId48" Type="http://schemas.openxmlformats.org/officeDocument/2006/relationships/slide" Target="slides/slide31.xml"/><Relationship Id="rId56" Type="http://schemas.openxmlformats.org/officeDocument/2006/relationships/slide" Target="slides/slide39.xml"/><Relationship Id="rId64" Type="http://schemas.openxmlformats.org/officeDocument/2006/relationships/slide" Target="slides/slide47.xml"/><Relationship Id="rId69" Type="http://schemas.openxmlformats.org/officeDocument/2006/relationships/slide" Target="slides/slide52.xml"/><Relationship Id="rId77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4.xml"/><Relationship Id="rId72" Type="http://schemas.openxmlformats.org/officeDocument/2006/relationships/slide" Target="slides/slide55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slide" Target="slides/slide29.xml"/><Relationship Id="rId59" Type="http://schemas.openxmlformats.org/officeDocument/2006/relationships/slide" Target="slides/slide42.xml"/><Relationship Id="rId67" Type="http://schemas.openxmlformats.org/officeDocument/2006/relationships/slide" Target="slides/slide50.xml"/><Relationship Id="rId20" Type="http://schemas.openxmlformats.org/officeDocument/2006/relationships/slide" Target="slides/slide3.xml"/><Relationship Id="rId41" Type="http://schemas.openxmlformats.org/officeDocument/2006/relationships/slide" Target="slides/slide24.xml"/><Relationship Id="rId54" Type="http://schemas.openxmlformats.org/officeDocument/2006/relationships/slide" Target="slides/slide37.xml"/><Relationship Id="rId62" Type="http://schemas.openxmlformats.org/officeDocument/2006/relationships/slide" Target="slides/slide45.xml"/><Relationship Id="rId70" Type="http://schemas.openxmlformats.org/officeDocument/2006/relationships/slide" Target="slides/slide53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AF0FE-7B71-47C0-8A45-B4E0A5079CB9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03254-AB44-4FAC-9E11-BA67ADE0EC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228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03254-AB44-4FAC-9E11-BA67ADE0EC4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280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03254-AB44-4FAC-9E11-BA67ADE0EC4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733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716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058F852-A578-4A55-8DE2-FB9F330F976F}" type="slidenum">
              <a:rPr lang="ru-RU" altLang="ru-RU">
                <a:solidFill>
                  <a:prstClr val="black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ru-RU" altLang="ru-RU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728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727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7C1EC5B-B2EE-498E-A027-760561179424}" type="slidenum">
              <a:rPr lang="ru-RU" altLang="ru-RU">
                <a:solidFill>
                  <a:prstClr val="black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ru-RU" altLang="ru-RU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430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2C71D1-A89F-4345-8C94-EDD4268C81C6}" type="datetime1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7BE6D4-4FF7-4B1B-878A-B51AD9D9F8F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66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9DDD-93B0-4EA2-902A-2E14109D2933}" type="datetime1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88891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sz="180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954A25F-C3F7-48D1-8D7D-641D221C42DC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B4B2AE-0FAD-4AAF-B4AE-33B16AEE0C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823155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D2C1D-782A-4CE8-8726-93A10E8E3DE3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60B5B-352C-4408-91E4-A329D8E93D53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45372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B41D1F-1676-4CCA-A1F5-640DFB162F97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C1EF5-72C6-43C1-8E70-37E6B3FB3939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12333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57362-941E-4FE4-BAAE-D1B22103A8D0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0E29C-706E-4DEE-B5DB-F0025DBAA177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46032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7E35C-2F9D-49FB-892B-FBD3F7284EEF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78676-52B7-4C74-8EDE-6FFDE9A27D65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17085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7A62D-CB9F-491C-A2CF-0C74842CBDBD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43B96-7F06-4E44-ADFC-DC543789A8DA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17688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A4AFA-951D-41BB-A2C7-5784D74E0231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CFC15-AB46-4AD2-8300-B498D7F85035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12060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97187-8073-4334-948E-C2E07B254B97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F390C-662C-4457-9805-404AFFE89D2C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02198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80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FF90941-A481-4C2C-A02C-580B2C48B7EC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5182F-81E5-4281-8A52-767358C171A5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82382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34A27-96B2-434F-A800-645D79D5615C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15350-7C86-4DFD-92F1-F455114C73FB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85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01A3-FFD2-4B66-A65F-D8FD23259708}" type="datetime1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83156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0B373-6707-4233-AD93-3C8837189863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F7FD-F504-46D8-BE58-D336C2B11C95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75713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sz="180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954A25F-C3F7-48D1-8D7D-641D221C42DC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B4B2AE-0FAD-4AAF-B4AE-33B16AEE0C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295946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D2C1D-782A-4CE8-8726-93A10E8E3DE3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60B5B-352C-4408-91E4-A329D8E93D53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84419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B41D1F-1676-4CCA-A1F5-640DFB162F97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C1EF5-72C6-43C1-8E70-37E6B3FB3939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04403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57362-941E-4FE4-BAAE-D1B22103A8D0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0E29C-706E-4DEE-B5DB-F0025DBAA177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27036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7E35C-2F9D-49FB-892B-FBD3F7284EEF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78676-52B7-4C74-8EDE-6FFDE9A27D65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17134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7A62D-CB9F-491C-A2CF-0C74842CBDBD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43B96-7F06-4E44-ADFC-DC543789A8DA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74951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A4AFA-951D-41BB-A2C7-5784D74E0231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CFC15-AB46-4AD2-8300-B498D7F85035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99961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97187-8073-4334-948E-C2E07B254B97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F390C-662C-4457-9805-404AFFE89D2C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70502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80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FF90941-A481-4C2C-A02C-580B2C48B7EC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5182F-81E5-4281-8A52-767358C171A5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77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sz="180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954A25F-C3F7-48D1-8D7D-641D221C42DC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B4B2AE-0FAD-4AAF-B4AE-33B16AEE0C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8603215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34A27-96B2-434F-A800-645D79D5615C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15350-7C86-4DFD-92F1-F455114C73FB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920576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0B373-6707-4233-AD93-3C8837189863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F7FD-F504-46D8-BE58-D336C2B11C95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97957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5562-12E6-4D0E-82BE-1BBD56E349E1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38B0E-A8FE-44FC-86D9-86150120AC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9638502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0C61A-BCDA-4435-8EDE-335DEDA1ADE3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B9C15-6C55-47A1-AA0D-8D1F2681D6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8089786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B07BC-6990-4C8A-BBD2-E244A2D2E9CE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2E051-A3D2-4ED9-A5A5-2DA8700A1D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67291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18A4E-7088-4C28-A80F-3D895A4CA2C6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879B1-969E-44BD-B77C-E37F40A841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117098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FB52F-FCD9-4963-8917-F77506CF3977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F5B78-193F-47BD-B4E4-C481357B06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277118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3ACE0-45FD-4BEB-9903-2F1E3880ABB0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6C2B0-F23F-4AF1-8199-35E23519A3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653995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B843F-6CDA-4DB5-AC25-A93F97FC2C9E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CD38E-3704-44D9-A54C-B3674BFAE4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3291433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59BD4-95AF-43B8-A9B5-B2DA31583F4A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D9158-D83F-405D-B4F9-DC1D147068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6790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D2C1D-782A-4CE8-8726-93A10E8E3DE3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60B5B-352C-4408-91E4-A329D8E93D53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10856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A8EB-4BE6-4D29-941E-E405AE234474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2D4D0-C383-4946-8EA5-0B590E9C97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884419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0CABE-0AD7-4026-94FA-C04429FA232A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D8740-DB1E-4460-B1D2-12A3DD31FF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2674661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7B8F6-BF8A-4A91-9D55-973FEE20E0F4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61D48-E398-4383-ACA5-6A845572C4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667060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5562-12E6-4D0E-82BE-1BBD56E349E1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38B0E-A8FE-44FC-86D9-86150120AC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64292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0C61A-BCDA-4435-8EDE-335DEDA1ADE3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B9C15-6C55-47A1-AA0D-8D1F2681D6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7405195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B07BC-6990-4C8A-BBD2-E244A2D2E9CE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2E051-A3D2-4ED9-A5A5-2DA8700A1D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5989611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18A4E-7088-4C28-A80F-3D895A4CA2C6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879B1-969E-44BD-B77C-E37F40A841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5700800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FB52F-FCD9-4963-8917-F77506CF3977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F5B78-193F-47BD-B4E4-C481357B06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633847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3ACE0-45FD-4BEB-9903-2F1E3880ABB0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6C2B0-F23F-4AF1-8199-35E23519A3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530183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B843F-6CDA-4DB5-AC25-A93F97FC2C9E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CD38E-3704-44D9-A54C-B3674BFAE4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0776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B41D1F-1676-4CCA-A1F5-640DFB162F97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C1EF5-72C6-43C1-8E70-37E6B3FB3939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86716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59BD4-95AF-43B8-A9B5-B2DA31583F4A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D9158-D83F-405D-B4F9-DC1D147068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5667895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A8EB-4BE6-4D29-941E-E405AE234474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2D4D0-C383-4946-8EA5-0B590E9C97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4233522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0CABE-0AD7-4026-94FA-C04429FA232A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D8740-DB1E-4460-B1D2-12A3DD31FF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2089821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7B8F6-BF8A-4A91-9D55-973FEE20E0F4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61D48-E398-4383-ACA5-6A845572C4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0640386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sz="180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954A25F-C3F7-48D1-8D7D-641D221C42DC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B4B2AE-0FAD-4AAF-B4AE-33B16AEE0C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3856334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D2C1D-782A-4CE8-8726-93A10E8E3DE3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60B5B-352C-4408-91E4-A329D8E93D53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064954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B41D1F-1676-4CCA-A1F5-640DFB162F97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C1EF5-72C6-43C1-8E70-37E6B3FB3939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110291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57362-941E-4FE4-BAAE-D1B22103A8D0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0E29C-706E-4DEE-B5DB-F0025DBAA177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062423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7E35C-2F9D-49FB-892B-FBD3F7284EEF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78676-52B7-4C74-8EDE-6FFDE9A27D65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639619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7A62D-CB9F-491C-A2CF-0C74842CBDBD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43B96-7F06-4E44-ADFC-DC543789A8DA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547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57362-941E-4FE4-BAAE-D1B22103A8D0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0E29C-706E-4DEE-B5DB-F0025DBAA177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134461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A4AFA-951D-41BB-A2C7-5784D74E0231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CFC15-AB46-4AD2-8300-B498D7F85035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751218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97187-8073-4334-948E-C2E07B254B97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F390C-662C-4457-9805-404AFFE89D2C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831266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80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FF90941-A481-4C2C-A02C-580B2C48B7EC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5182F-81E5-4281-8A52-767358C171A5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792340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34A27-96B2-434F-A800-645D79D5615C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15350-7C86-4DFD-92F1-F455114C73FB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111402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0B373-6707-4233-AD93-3C8837189863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F7FD-F504-46D8-BE58-D336C2B11C95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542728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5562-12E6-4D0E-82BE-1BBD56E349E1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38B0E-A8FE-44FC-86D9-86150120AC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8007577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0C61A-BCDA-4435-8EDE-335DEDA1ADE3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B9C15-6C55-47A1-AA0D-8D1F2681D6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8015980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B07BC-6990-4C8A-BBD2-E244A2D2E9CE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2E051-A3D2-4ED9-A5A5-2DA8700A1D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9495675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18A4E-7088-4C28-A80F-3D895A4CA2C6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879B1-969E-44BD-B77C-E37F40A841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3342368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FB52F-FCD9-4963-8917-F77506CF3977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F5B78-193F-47BD-B4E4-C481357B06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57925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7E35C-2F9D-49FB-892B-FBD3F7284EEF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78676-52B7-4C74-8EDE-6FFDE9A27D65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656774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3ACE0-45FD-4BEB-9903-2F1E3880ABB0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6C2B0-F23F-4AF1-8199-35E23519A3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461658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B843F-6CDA-4DB5-AC25-A93F97FC2C9E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CD38E-3704-44D9-A54C-B3674BFAE4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2741333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59BD4-95AF-43B8-A9B5-B2DA31583F4A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D9158-D83F-405D-B4F9-DC1D147068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2942428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A8EB-4BE6-4D29-941E-E405AE234474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2D4D0-C383-4946-8EA5-0B590E9C97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3215179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0CABE-0AD7-4026-94FA-C04429FA232A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D8740-DB1E-4460-B1D2-12A3DD31FF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5155433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7B8F6-BF8A-4A91-9D55-973FEE20E0F4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61D48-E398-4383-ACA5-6A845572C4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0138907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5562-12E6-4D0E-82BE-1BBD56E349E1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38B0E-A8FE-44FC-86D9-86150120AC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7400561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0C61A-BCDA-4435-8EDE-335DEDA1ADE3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B9C15-6C55-47A1-AA0D-8D1F2681D6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8087854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B07BC-6990-4C8A-BBD2-E244A2D2E9CE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2E051-A3D2-4ED9-A5A5-2DA8700A1D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0762502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18A4E-7088-4C28-A80F-3D895A4CA2C6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879B1-969E-44BD-B77C-E37F40A841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6288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7A62D-CB9F-491C-A2CF-0C74842CBDBD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43B96-7F06-4E44-ADFC-DC543789A8DA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961368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FB52F-FCD9-4963-8917-F77506CF3977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F5B78-193F-47BD-B4E4-C481357B06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7315315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3ACE0-45FD-4BEB-9903-2F1E3880ABB0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6C2B0-F23F-4AF1-8199-35E23519A3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1606706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B843F-6CDA-4DB5-AC25-A93F97FC2C9E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CD38E-3704-44D9-A54C-B3674BFAE4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0070754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59BD4-95AF-43B8-A9B5-B2DA31583F4A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D9158-D83F-405D-B4F9-DC1D147068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2990873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A8EB-4BE6-4D29-941E-E405AE234474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2D4D0-C383-4946-8EA5-0B590E9C97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3401189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0CABE-0AD7-4026-94FA-C04429FA232A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D8740-DB1E-4460-B1D2-12A3DD31FF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8071638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7B8F6-BF8A-4A91-9D55-973FEE20E0F4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61D48-E398-4383-ACA5-6A845572C4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5040034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5562-12E6-4D0E-82BE-1BBD56E349E1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38B0E-A8FE-44FC-86D9-86150120AC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0535891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0C61A-BCDA-4435-8EDE-335DEDA1ADE3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B9C15-6C55-47A1-AA0D-8D1F2681D6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7352833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B07BC-6990-4C8A-BBD2-E244A2D2E9CE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2E051-A3D2-4ED9-A5A5-2DA8700A1D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69921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A4AFA-951D-41BB-A2C7-5784D74E0231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CFC15-AB46-4AD2-8300-B498D7F85035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126576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18A4E-7088-4C28-A80F-3D895A4CA2C6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879B1-969E-44BD-B77C-E37F40A841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7919135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FB52F-FCD9-4963-8917-F77506CF3977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F5B78-193F-47BD-B4E4-C481357B06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36209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3ACE0-45FD-4BEB-9903-2F1E3880ABB0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6C2B0-F23F-4AF1-8199-35E23519A3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5419944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B843F-6CDA-4DB5-AC25-A93F97FC2C9E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CD38E-3704-44D9-A54C-B3674BFAE4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5297617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59BD4-95AF-43B8-A9B5-B2DA31583F4A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D9158-D83F-405D-B4F9-DC1D147068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0209247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A8EB-4BE6-4D29-941E-E405AE234474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2D4D0-C383-4946-8EA5-0B590E9C97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1977114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0CABE-0AD7-4026-94FA-C04429FA232A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D8740-DB1E-4460-B1D2-12A3DD31FF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0811765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7B8F6-BF8A-4A91-9D55-973FEE20E0F4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61D48-E398-4383-ACA5-6A845572C4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49899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97187-8073-4334-948E-C2E07B254B97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F390C-662C-4457-9805-404AFFE89D2C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78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0A17-A085-46DC-BC48-9A0978010E9A}" type="datetime1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895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80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FF90941-A481-4C2C-A02C-580B2C48B7EC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5182F-81E5-4281-8A52-767358C171A5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755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34A27-96B2-434F-A800-645D79D5615C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15350-7C86-4DFD-92F1-F455114C73FB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321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0B373-6707-4233-AD93-3C8837189863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F7FD-F504-46D8-BE58-D336C2B11C95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7917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sz="180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954A25F-C3F7-48D1-8D7D-641D221C42DC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B4B2AE-0FAD-4AAF-B4AE-33B16AEE0C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33454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D2C1D-782A-4CE8-8726-93A10E8E3DE3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60B5B-352C-4408-91E4-A329D8E93D53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9753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B41D1F-1676-4CCA-A1F5-640DFB162F97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C1EF5-72C6-43C1-8E70-37E6B3FB3939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9939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57362-941E-4FE4-BAAE-D1B22103A8D0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0E29C-706E-4DEE-B5DB-F0025DBAA177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0555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7E35C-2F9D-49FB-892B-FBD3F7284EEF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78676-52B7-4C74-8EDE-6FFDE9A27D65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0660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7A62D-CB9F-491C-A2CF-0C74842CBDBD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43B96-7F06-4E44-ADFC-DC543789A8DA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7263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A4AFA-951D-41BB-A2C7-5784D74E0231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CFC15-AB46-4AD2-8300-B498D7F85035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30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9ED5-768A-43B6-B8D7-49A9611D3C84}" type="datetime1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8966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97187-8073-4334-948E-C2E07B254B97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F390C-662C-4457-9805-404AFFE89D2C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4275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80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FF90941-A481-4C2C-A02C-580B2C48B7EC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5182F-81E5-4281-8A52-767358C171A5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8220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34A27-96B2-434F-A800-645D79D5615C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15350-7C86-4DFD-92F1-F455114C73FB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6530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0B373-6707-4233-AD93-3C8837189863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F7FD-F504-46D8-BE58-D336C2B11C95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821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sz="180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954A25F-C3F7-48D1-8D7D-641D221C42DC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B4B2AE-0FAD-4AAF-B4AE-33B16AEE0C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92687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D2C1D-782A-4CE8-8726-93A10E8E3DE3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60B5B-352C-4408-91E4-A329D8E93D53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8458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B41D1F-1676-4CCA-A1F5-640DFB162F97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C1EF5-72C6-43C1-8E70-37E6B3FB3939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311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57362-941E-4FE4-BAAE-D1B22103A8D0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0E29C-706E-4DEE-B5DB-F0025DBAA177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6161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7E35C-2F9D-49FB-892B-FBD3F7284EEF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78676-52B7-4C74-8EDE-6FFDE9A27D65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76846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7A62D-CB9F-491C-A2CF-0C74842CBDBD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43B96-7F06-4E44-ADFC-DC543789A8DA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99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E6E1-31D6-414A-B054-09E7A053AA19}" type="datetime1">
              <a:rPr lang="ru-RU" smtClean="0"/>
              <a:t>10.12.2020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83930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A4AFA-951D-41BB-A2C7-5784D74E0231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CFC15-AB46-4AD2-8300-B498D7F85035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3125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97187-8073-4334-948E-C2E07B254B97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F390C-662C-4457-9805-404AFFE89D2C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61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80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FF90941-A481-4C2C-A02C-580B2C48B7EC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5182F-81E5-4281-8A52-767358C171A5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3128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34A27-96B2-434F-A800-645D79D5615C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15350-7C86-4DFD-92F1-F455114C73FB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1988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0B373-6707-4233-AD93-3C8837189863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F7FD-F504-46D8-BE58-D336C2B11C95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00767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sz="180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8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954A25F-C3F7-48D1-8D7D-641D221C42DC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B4B2AE-0FAD-4AAF-B4AE-33B16AEE0C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535700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D2C1D-782A-4CE8-8726-93A10E8E3DE3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60B5B-352C-4408-91E4-A329D8E93D53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1303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B41D1F-1676-4CCA-A1F5-640DFB162F97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C1EF5-72C6-43C1-8E70-37E6B3FB3939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54010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57362-941E-4FE4-BAAE-D1B22103A8D0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0E29C-706E-4DEE-B5DB-F0025DBAA177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8429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7E35C-2F9D-49FB-892B-FBD3F7284EEF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78676-52B7-4C74-8EDE-6FFDE9A27D65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73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C2B0-8B65-40F6-A81D-C98A6E940C40}" type="datetime1">
              <a:rPr lang="ru-RU" smtClean="0"/>
              <a:t>10.12.2020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89588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7A62D-CB9F-491C-A2CF-0C74842CBDBD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43B96-7F06-4E44-ADFC-DC543789A8DA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0597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A4AFA-951D-41BB-A2C7-5784D74E0231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CFC15-AB46-4AD2-8300-B498D7F85035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71943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97187-8073-4334-948E-C2E07B254B97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F390C-662C-4457-9805-404AFFE89D2C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84254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80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FF90941-A481-4C2C-A02C-580B2C48B7EC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5182F-81E5-4281-8A52-767358C171A5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05370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34A27-96B2-434F-A800-645D79D5615C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15350-7C86-4DFD-92F1-F455114C73FB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44328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0B373-6707-4233-AD93-3C8837189863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F7FD-F504-46D8-BE58-D336C2B11C95}" type="slidenum">
              <a:rPr lang="ru-RU" altLang="ru-RU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34508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5562-12E6-4D0E-82BE-1BBD56E349E1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38B0E-A8FE-44FC-86D9-86150120AC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15507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0C61A-BCDA-4435-8EDE-335DEDA1ADE3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B9C15-6C55-47A1-AA0D-8D1F2681D6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434432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B07BC-6990-4C8A-BBD2-E244A2D2E9CE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2E051-A3D2-4ED9-A5A5-2DA8700A1D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332646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18A4E-7088-4C28-A80F-3D895A4CA2C6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879B1-969E-44BD-B77C-E37F40A841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739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1B08-D091-4C62-BD2E-3173763139B5}" type="datetime1">
              <a:rPr lang="ru-RU" smtClean="0"/>
              <a:t>10.12.2020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26289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FB52F-FCD9-4963-8917-F77506CF3977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F5B78-193F-47BD-B4E4-C481357B06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4697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3ACE0-45FD-4BEB-9903-2F1E3880ABB0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6C2B0-F23F-4AF1-8199-35E23519A3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78529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B843F-6CDA-4DB5-AC25-A93F97FC2C9E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CD38E-3704-44D9-A54C-B3674BFAE4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002730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59BD4-95AF-43B8-A9B5-B2DA31583F4A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D9158-D83F-405D-B4F9-DC1D147068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421522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A8EB-4BE6-4D29-941E-E405AE234474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2D4D0-C383-4946-8EA5-0B590E9C97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270430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0CABE-0AD7-4026-94FA-C04429FA232A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D8740-DB1E-4460-B1D2-12A3DD31FF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92446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7B8F6-BF8A-4A91-9D55-973FEE20E0F4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61D48-E398-4383-ACA5-6A845572C4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685697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5562-12E6-4D0E-82BE-1BBD56E349E1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38B0E-A8FE-44FC-86D9-86150120AC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942770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0C61A-BCDA-4435-8EDE-335DEDA1ADE3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B9C15-6C55-47A1-AA0D-8D1F2681D6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370352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B07BC-6990-4C8A-BBD2-E244A2D2E9CE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2E051-A3D2-4ED9-A5A5-2DA8700A1D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6535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83D5-3906-4C72-B307-1E6C83723FB9}" type="datetime1">
              <a:rPr lang="ru-RU" smtClean="0"/>
              <a:t>10.12.2020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66796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18A4E-7088-4C28-A80F-3D895A4CA2C6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879B1-969E-44BD-B77C-E37F40A841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319535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FB52F-FCD9-4963-8917-F77506CF3977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F5B78-193F-47BD-B4E4-C481357B06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61828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3ACE0-45FD-4BEB-9903-2F1E3880ABB0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6C2B0-F23F-4AF1-8199-35E23519A3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081702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B843F-6CDA-4DB5-AC25-A93F97FC2C9E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CD38E-3704-44D9-A54C-B3674BFAE4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528832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59BD4-95AF-43B8-A9B5-B2DA31583F4A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D9158-D83F-405D-B4F9-DC1D147068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65257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A8EB-4BE6-4D29-941E-E405AE234474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2D4D0-C383-4946-8EA5-0B590E9C97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696905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0CABE-0AD7-4026-94FA-C04429FA232A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D8740-DB1E-4460-B1D2-12A3DD31FF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15042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7B8F6-BF8A-4A91-9D55-973FEE20E0F4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61D48-E398-4383-ACA5-6A845572C4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098318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5562-12E6-4D0E-82BE-1BBD56E349E1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38B0E-A8FE-44FC-86D9-86150120AC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75690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0C61A-BCDA-4435-8EDE-335DEDA1ADE3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B9C15-6C55-47A1-AA0D-8D1F2681D6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388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DDB1-7007-46AB-AC3E-9EB53C6957A0}" type="datetime1">
              <a:rPr lang="ru-RU" smtClean="0"/>
              <a:t>10.12.2020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6992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B07BC-6990-4C8A-BBD2-E244A2D2E9CE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2E051-A3D2-4ED9-A5A5-2DA8700A1D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048829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18A4E-7088-4C28-A80F-3D895A4CA2C6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879B1-969E-44BD-B77C-E37F40A841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815686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FB52F-FCD9-4963-8917-F77506CF3977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F5B78-193F-47BD-B4E4-C481357B06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328940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3ACE0-45FD-4BEB-9903-2F1E3880ABB0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6C2B0-F23F-4AF1-8199-35E23519A3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642249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B843F-6CDA-4DB5-AC25-A93F97FC2C9E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CD38E-3704-44D9-A54C-B3674BFAE4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729641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59BD4-95AF-43B8-A9B5-B2DA31583F4A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D9158-D83F-405D-B4F9-DC1D147068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975711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A8EB-4BE6-4D29-941E-E405AE234474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2D4D0-C383-4946-8EA5-0B590E9C97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898789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0CABE-0AD7-4026-94FA-C04429FA232A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D8740-DB1E-4460-B1D2-12A3DD31FF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319664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7B8F6-BF8A-4A91-9D55-973FEE20E0F4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61D48-E398-4383-ACA5-6A845572C4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979592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5562-12E6-4D0E-82BE-1BBD56E349E1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38B0E-A8FE-44FC-86D9-86150120AC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3993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CE7E-8789-43B3-A2F6-0E0A14CEE705}" type="datetime1">
              <a:rPr lang="ru-RU" smtClean="0"/>
              <a:t>10.12.2020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47708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0C61A-BCDA-4435-8EDE-335DEDA1ADE3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B9C15-6C55-47A1-AA0D-8D1F2681D6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07842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B07BC-6990-4C8A-BBD2-E244A2D2E9CE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2E051-A3D2-4ED9-A5A5-2DA8700A1D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229679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18A4E-7088-4C28-A80F-3D895A4CA2C6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879B1-969E-44BD-B77C-E37F40A841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498410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FB52F-FCD9-4963-8917-F77506CF3977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F5B78-193F-47BD-B4E4-C481357B06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291482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3ACE0-45FD-4BEB-9903-2F1E3880ABB0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6C2B0-F23F-4AF1-8199-35E23519A3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727159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B843F-6CDA-4DB5-AC25-A93F97FC2C9E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CD38E-3704-44D9-A54C-B3674BFAE4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573750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59BD4-95AF-43B8-A9B5-B2DA31583F4A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D9158-D83F-405D-B4F9-DC1D147068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572493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A8EB-4BE6-4D29-941E-E405AE234474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2D4D0-C383-4946-8EA5-0B590E9C97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180297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0CABE-0AD7-4026-94FA-C04429FA232A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D8740-DB1E-4460-B1D2-12A3DD31FF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91514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7B8F6-BF8A-4A91-9D55-973FEE20E0F4}" type="datetime1">
              <a:rPr lang="ru-RU"/>
              <a:pPr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61D48-E398-4383-ACA5-6A845572C4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556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FE7B664-9527-4163-94CE-4E1AA68B91CE}" type="datetime1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67BE6D4-4FF7-4B1B-878A-B51AD9D9F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38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80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E1AE599-449C-4F1E-BFE0-670031751C28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2CF4FD-AFFE-405E-BEB6-12CD6C4B5A98}" type="slidenum">
              <a:rPr lang="ru-RU" altLang="ru-RU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723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80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E1AE599-449C-4F1E-BFE0-670031751C28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2CF4FD-AFFE-405E-BEB6-12CD6C4B5A98}" type="slidenum">
              <a:rPr lang="ru-RU" altLang="ru-RU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92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0" r:id="rId1"/>
    <p:sldLayoutId id="2147484221" r:id="rId2"/>
    <p:sldLayoutId id="2147484222" r:id="rId3"/>
    <p:sldLayoutId id="2147484223" r:id="rId4"/>
    <p:sldLayoutId id="2147484224" r:id="rId5"/>
    <p:sldLayoutId id="2147484225" r:id="rId6"/>
    <p:sldLayoutId id="2147484226" r:id="rId7"/>
    <p:sldLayoutId id="2147484227" r:id="rId8"/>
    <p:sldLayoutId id="2147484228" r:id="rId9"/>
    <p:sldLayoutId id="2147484229" r:id="rId10"/>
    <p:sldLayoutId id="214748423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B4A1A8-0571-4402-A0EF-720952066847}" type="datetime1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74EE3F-8356-42D8-B370-2F0706126AD2}" type="slidenum">
              <a:rPr lang="ru-RU" altLang="ru-RU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76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B4A1A8-0571-4402-A0EF-720952066847}" type="datetime1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74EE3F-8356-42D8-B370-2F0706126AD2}" type="slidenum">
              <a:rPr lang="ru-RU" altLang="ru-RU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594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4" r:id="rId1"/>
    <p:sldLayoutId id="2147484245" r:id="rId2"/>
    <p:sldLayoutId id="2147484246" r:id="rId3"/>
    <p:sldLayoutId id="2147484247" r:id="rId4"/>
    <p:sldLayoutId id="2147484248" r:id="rId5"/>
    <p:sldLayoutId id="2147484249" r:id="rId6"/>
    <p:sldLayoutId id="2147484250" r:id="rId7"/>
    <p:sldLayoutId id="2147484251" r:id="rId8"/>
    <p:sldLayoutId id="2147484252" r:id="rId9"/>
    <p:sldLayoutId id="2147484253" r:id="rId10"/>
    <p:sldLayoutId id="214748425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80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E1AE599-449C-4F1E-BFE0-670031751C28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2CF4FD-AFFE-405E-BEB6-12CD6C4B5A98}" type="slidenum">
              <a:rPr lang="ru-RU" altLang="ru-RU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1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6" r:id="rId1"/>
    <p:sldLayoutId id="2147484257" r:id="rId2"/>
    <p:sldLayoutId id="2147484258" r:id="rId3"/>
    <p:sldLayoutId id="2147484259" r:id="rId4"/>
    <p:sldLayoutId id="2147484260" r:id="rId5"/>
    <p:sldLayoutId id="2147484261" r:id="rId6"/>
    <p:sldLayoutId id="2147484262" r:id="rId7"/>
    <p:sldLayoutId id="2147484263" r:id="rId8"/>
    <p:sldLayoutId id="2147484264" r:id="rId9"/>
    <p:sldLayoutId id="2147484265" r:id="rId10"/>
    <p:sldLayoutId id="214748426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B4A1A8-0571-4402-A0EF-720952066847}" type="datetime1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74EE3F-8356-42D8-B370-2F0706126AD2}" type="slidenum">
              <a:rPr lang="ru-RU" altLang="ru-RU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192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8" r:id="rId1"/>
    <p:sldLayoutId id="2147484269" r:id="rId2"/>
    <p:sldLayoutId id="2147484270" r:id="rId3"/>
    <p:sldLayoutId id="2147484271" r:id="rId4"/>
    <p:sldLayoutId id="2147484272" r:id="rId5"/>
    <p:sldLayoutId id="2147484273" r:id="rId6"/>
    <p:sldLayoutId id="2147484274" r:id="rId7"/>
    <p:sldLayoutId id="2147484275" r:id="rId8"/>
    <p:sldLayoutId id="2147484276" r:id="rId9"/>
    <p:sldLayoutId id="2147484277" r:id="rId10"/>
    <p:sldLayoutId id="214748427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B4A1A8-0571-4402-A0EF-720952066847}" type="datetime1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74EE3F-8356-42D8-B370-2F0706126AD2}" type="slidenum">
              <a:rPr lang="ru-RU" altLang="ru-RU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614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0" r:id="rId1"/>
    <p:sldLayoutId id="2147484281" r:id="rId2"/>
    <p:sldLayoutId id="2147484282" r:id="rId3"/>
    <p:sldLayoutId id="2147484283" r:id="rId4"/>
    <p:sldLayoutId id="2147484284" r:id="rId5"/>
    <p:sldLayoutId id="2147484285" r:id="rId6"/>
    <p:sldLayoutId id="2147484286" r:id="rId7"/>
    <p:sldLayoutId id="2147484287" r:id="rId8"/>
    <p:sldLayoutId id="2147484288" r:id="rId9"/>
    <p:sldLayoutId id="2147484289" r:id="rId10"/>
    <p:sldLayoutId id="21474842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B4A1A8-0571-4402-A0EF-720952066847}" type="datetime1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74EE3F-8356-42D8-B370-2F0706126AD2}" type="slidenum">
              <a:rPr lang="ru-RU" altLang="ru-RU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55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2" r:id="rId1"/>
    <p:sldLayoutId id="2147484293" r:id="rId2"/>
    <p:sldLayoutId id="2147484294" r:id="rId3"/>
    <p:sldLayoutId id="2147484295" r:id="rId4"/>
    <p:sldLayoutId id="2147484296" r:id="rId5"/>
    <p:sldLayoutId id="2147484297" r:id="rId6"/>
    <p:sldLayoutId id="2147484298" r:id="rId7"/>
    <p:sldLayoutId id="2147484299" r:id="rId8"/>
    <p:sldLayoutId id="2147484300" r:id="rId9"/>
    <p:sldLayoutId id="2147484301" r:id="rId10"/>
    <p:sldLayoutId id="214748430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80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E1AE599-449C-4F1E-BFE0-670031751C28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2CF4FD-AFFE-405E-BEB6-12CD6C4B5A98}" type="slidenum">
              <a:rPr lang="ru-RU" altLang="ru-RU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465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80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E1AE599-449C-4F1E-BFE0-670031751C28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2CF4FD-AFFE-405E-BEB6-12CD6C4B5A98}" type="slidenum">
              <a:rPr lang="ru-RU" altLang="ru-RU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564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5" r:id="rId2"/>
    <p:sldLayoutId id="2147484126" r:id="rId3"/>
    <p:sldLayoutId id="2147484127" r:id="rId4"/>
    <p:sldLayoutId id="2147484128" r:id="rId5"/>
    <p:sldLayoutId id="2147484129" r:id="rId6"/>
    <p:sldLayoutId id="2147484130" r:id="rId7"/>
    <p:sldLayoutId id="2147484131" r:id="rId8"/>
    <p:sldLayoutId id="2147484132" r:id="rId9"/>
    <p:sldLayoutId id="2147484133" r:id="rId10"/>
    <p:sldLayoutId id="214748413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80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E1AE599-449C-4F1E-BFE0-670031751C28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2CF4FD-AFFE-405E-BEB6-12CD6C4B5A98}" type="slidenum">
              <a:rPr lang="ru-RU" altLang="ru-RU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71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80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E1AE599-449C-4F1E-BFE0-670031751C28}" type="datetime1">
              <a:rPr lang="ru-RU">
                <a:solidFill>
                  <a:prstClr val="black"/>
                </a:solidFill>
              </a:rPr>
              <a:pPr>
                <a:defRPr/>
              </a:pPr>
              <a:t>10.12.2020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2CF4FD-AFFE-405E-BEB6-12CD6C4B5A98}" type="slidenum">
              <a:rPr lang="ru-RU" altLang="ru-RU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64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9" r:id="rId2"/>
    <p:sldLayoutId id="2147484150" r:id="rId3"/>
    <p:sldLayoutId id="2147484151" r:id="rId4"/>
    <p:sldLayoutId id="2147484152" r:id="rId5"/>
    <p:sldLayoutId id="2147484153" r:id="rId6"/>
    <p:sldLayoutId id="2147484154" r:id="rId7"/>
    <p:sldLayoutId id="2147484155" r:id="rId8"/>
    <p:sldLayoutId id="2147484156" r:id="rId9"/>
    <p:sldLayoutId id="2147484157" r:id="rId10"/>
    <p:sldLayoutId id="214748415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B4A1A8-0571-4402-A0EF-720952066847}" type="datetime1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74EE3F-8356-42D8-B370-2F0706126AD2}" type="slidenum">
              <a:rPr lang="ru-RU" altLang="ru-RU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610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B4A1A8-0571-4402-A0EF-720952066847}" type="datetime1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74EE3F-8356-42D8-B370-2F0706126AD2}" type="slidenum">
              <a:rPr lang="ru-RU" altLang="ru-RU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97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73" r:id="rId2"/>
    <p:sldLayoutId id="2147484174" r:id="rId3"/>
    <p:sldLayoutId id="2147484175" r:id="rId4"/>
    <p:sldLayoutId id="2147484176" r:id="rId5"/>
    <p:sldLayoutId id="2147484177" r:id="rId6"/>
    <p:sldLayoutId id="2147484178" r:id="rId7"/>
    <p:sldLayoutId id="2147484179" r:id="rId8"/>
    <p:sldLayoutId id="2147484180" r:id="rId9"/>
    <p:sldLayoutId id="2147484181" r:id="rId10"/>
    <p:sldLayoutId id="21474841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B4A1A8-0571-4402-A0EF-720952066847}" type="datetime1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74EE3F-8356-42D8-B370-2F0706126AD2}" type="slidenum">
              <a:rPr lang="ru-RU" altLang="ru-RU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191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4" r:id="rId1"/>
    <p:sldLayoutId id="2147484185" r:id="rId2"/>
    <p:sldLayoutId id="2147484186" r:id="rId3"/>
    <p:sldLayoutId id="2147484187" r:id="rId4"/>
    <p:sldLayoutId id="2147484188" r:id="rId5"/>
    <p:sldLayoutId id="2147484189" r:id="rId6"/>
    <p:sldLayoutId id="2147484190" r:id="rId7"/>
    <p:sldLayoutId id="2147484191" r:id="rId8"/>
    <p:sldLayoutId id="2147484192" r:id="rId9"/>
    <p:sldLayoutId id="2147484193" r:id="rId10"/>
    <p:sldLayoutId id="214748419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B4A1A8-0571-4402-A0EF-720952066847}" type="datetime1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74EE3F-8356-42D8-B370-2F0706126AD2}" type="slidenum">
              <a:rPr lang="ru-RU" altLang="ru-RU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89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6" r:id="rId1"/>
    <p:sldLayoutId id="2147484197" r:id="rId2"/>
    <p:sldLayoutId id="2147484198" r:id="rId3"/>
    <p:sldLayoutId id="2147484199" r:id="rId4"/>
    <p:sldLayoutId id="2147484200" r:id="rId5"/>
    <p:sldLayoutId id="2147484201" r:id="rId6"/>
    <p:sldLayoutId id="2147484202" r:id="rId7"/>
    <p:sldLayoutId id="2147484203" r:id="rId8"/>
    <p:sldLayoutId id="2147484204" r:id="rId9"/>
    <p:sldLayoutId id="2147484205" r:id="rId10"/>
    <p:sldLayoutId id="214748420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0" y="0"/>
            <a:ext cx="11975335" cy="6758848"/>
          </a:xfrm>
        </p:spPr>
        <p:txBody>
          <a:bodyPr/>
          <a:lstStyle/>
          <a:p>
            <a:pPr algn="l"/>
            <a:endParaRPr lang="ru-RU" dirty="0" smtClean="0"/>
          </a:p>
          <a:p>
            <a:pPr marL="45720" indent="0" algn="l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6423" y="252549"/>
            <a:ext cx="1174891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5900" lvl="0" indent="358775"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</a:pPr>
            <a:endParaRPr lang="en-US" altLang="ru-RU" sz="4400" b="1" kern="0" dirty="0" smtClean="0">
              <a:solidFill>
                <a:srgbClr val="0000A4"/>
              </a:solidFill>
              <a:latin typeface="Tahoma"/>
              <a:cs typeface="Tahoma" panose="020B0604030504040204" pitchFamily="34" charset="0"/>
            </a:endParaRPr>
          </a:p>
          <a:p>
            <a:pPr marL="215900" lvl="0" indent="358775"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</a:pPr>
            <a:endParaRPr lang="en-US" altLang="ru-RU" sz="4400" b="1" kern="0" dirty="0">
              <a:solidFill>
                <a:srgbClr val="0000A4"/>
              </a:solidFill>
              <a:latin typeface="Tahoma"/>
              <a:cs typeface="Tahoma" panose="020B0604030504040204" pitchFamily="34" charset="0"/>
            </a:endParaRPr>
          </a:p>
          <a:p>
            <a:pPr marL="215900" lvl="0" indent="358775"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</a:pPr>
            <a:endParaRPr lang="ru-RU" altLang="ru-RU" sz="4800" b="1" kern="0" dirty="0" smtClean="0">
              <a:solidFill>
                <a:srgbClr val="0000A4"/>
              </a:solidFill>
              <a:latin typeface="Tahoma"/>
              <a:cs typeface="Tahoma" panose="020B0604030504040204" pitchFamily="34" charset="0"/>
            </a:endParaRPr>
          </a:p>
          <a:p>
            <a:pPr marL="215900" lvl="0" indent="358775"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</a:pPr>
            <a:r>
              <a:rPr lang="ru-RU" altLang="ru-RU" sz="4800" b="1" kern="0" dirty="0" smtClean="0">
                <a:solidFill>
                  <a:srgbClr val="0000A4"/>
                </a:solidFill>
                <a:latin typeface="Tahoma"/>
                <a:cs typeface="Tahoma" panose="020B0604030504040204" pitchFamily="34" charset="0"/>
              </a:rPr>
              <a:t>Управление </a:t>
            </a:r>
            <a:r>
              <a:rPr lang="ru-RU" altLang="ru-RU" sz="4800" b="1" kern="0" dirty="0">
                <a:solidFill>
                  <a:srgbClr val="0000A4"/>
                </a:solidFill>
                <a:latin typeface="Tahoma"/>
                <a:cs typeface="Tahoma" panose="020B0604030504040204" pitchFamily="34" charset="0"/>
              </a:rPr>
              <a:t>системой </a:t>
            </a:r>
            <a:endParaRPr lang="en-US" altLang="ru-RU" sz="4800" b="1" kern="0" dirty="0" smtClean="0">
              <a:solidFill>
                <a:srgbClr val="0000A4"/>
              </a:solidFill>
              <a:latin typeface="Tahoma"/>
              <a:cs typeface="Tahoma" panose="020B0604030504040204" pitchFamily="34" charset="0"/>
            </a:endParaRPr>
          </a:p>
          <a:p>
            <a:pPr marL="215900" lvl="0" indent="358775"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</a:pPr>
            <a:r>
              <a:rPr lang="ru-RU" altLang="ru-RU" sz="4800" b="1" kern="0" dirty="0" smtClean="0">
                <a:solidFill>
                  <a:srgbClr val="0000A4"/>
                </a:solidFill>
                <a:latin typeface="Tahoma"/>
                <a:cs typeface="Tahoma" panose="020B0604030504040204" pitchFamily="34" charset="0"/>
              </a:rPr>
              <a:t>повышения </a:t>
            </a:r>
            <a:r>
              <a:rPr lang="ru-RU" altLang="ru-RU" sz="4800" b="1" kern="0" dirty="0">
                <a:solidFill>
                  <a:srgbClr val="0000A4"/>
                </a:solidFill>
                <a:latin typeface="Tahoma"/>
                <a:cs typeface="Tahoma" panose="020B0604030504040204" pitchFamily="34" charset="0"/>
              </a:rPr>
              <a:t>квалификации педагогических работников образовательных организаций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1</a:t>
            </a:fld>
            <a:endParaRPr lang="ru-RU"/>
          </a:p>
        </p:txBody>
      </p:sp>
      <p:pic>
        <p:nvPicPr>
          <p:cNvPr id="7" name="Picture 5" descr="C:\Users\ASUS\Desktop\МОЙ КУРС\логотип кр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23" y="252549"/>
            <a:ext cx="2361231" cy="1907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2836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76672"/>
            <a:ext cx="9036496" cy="432048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Системно-диалектический подход</a:t>
            </a:r>
            <a:br>
              <a:rPr lang="ru-RU" sz="5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Диалектика как методология научного мышления и инновационного поиска» </a:t>
            </a:r>
          </a:p>
        </p:txBody>
      </p:sp>
    </p:spTree>
    <p:extLst>
      <p:ext uri="{BB962C8B-B14F-4D97-AF65-F5344CB8AC3E}">
        <p14:creationId xmlns:p14="http://schemas.microsoft.com/office/powerpoint/2010/main" val="286232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1631950" y="188914"/>
            <a:ext cx="8821738" cy="6357937"/>
          </a:xfrm>
        </p:spPr>
        <p:txBody>
          <a:bodyPr/>
          <a:lstStyle/>
          <a:p>
            <a:pPr algn="r" eaLnBrk="1" hangingPunct="1">
              <a:buFont typeface="Wingdings 3" panose="05040102010807070707" pitchFamily="18" charset="2"/>
              <a:buNone/>
            </a:pPr>
            <a:r>
              <a:rPr lang="ru-RU" altLang="ru-RU" sz="4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«Без диалектики – нет философии». Б.Н. Чичерин – российский мыслитель XIX века</a:t>
            </a:r>
          </a:p>
        </p:txBody>
      </p:sp>
      <p:pic>
        <p:nvPicPr>
          <p:cNvPr id="8195" name="Рисунок 3" descr="1244363.jpg"/>
          <p:cNvPicPr>
            <a:picLocks noChangeAspect="1"/>
          </p:cNvPicPr>
          <p:nvPr/>
        </p:nvPicPr>
        <p:blipFill>
          <a:blip r:embed="rId3" cstate="print"/>
          <a:srcRect l="14172" t="797" r="15749" b="14352"/>
          <a:stretch>
            <a:fillRect/>
          </a:stretch>
        </p:blipFill>
        <p:spPr bwMode="auto">
          <a:xfrm>
            <a:off x="4310063" y="2204864"/>
            <a:ext cx="3224212" cy="3854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4881564" y="6165851"/>
            <a:ext cx="21732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(1828 -1904 гг.)</a:t>
            </a:r>
          </a:p>
        </p:txBody>
      </p:sp>
      <p:sp>
        <p:nvSpPr>
          <p:cNvPr id="8197" name="Номер слайда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F0EE159-277B-4680-9513-F2619CE45F81}" type="slidenum">
              <a:rPr lang="ru-RU" altLang="ru-RU">
                <a:solidFill>
                  <a:prstClr val="black"/>
                </a:solidFill>
                <a:latin typeface="Lucida Sans Unicode" panose="020B0602030504020204" pitchFamily="34" charset="0"/>
              </a:rPr>
              <a:pPr eaLnBrk="1" hangingPunct="1"/>
              <a:t>11</a:t>
            </a:fld>
            <a:endParaRPr lang="ru-RU" altLang="ru-RU">
              <a:solidFill>
                <a:prstClr val="black"/>
              </a:solidFill>
              <a:latin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7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1336676"/>
            <a:ext cx="8929688" cy="4900613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Диалектика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 учение о наиболее фундаментальных качествах бытия и, одновременно, инновационный научный метод поиска истины.</a:t>
            </a: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 	</a:t>
            </a:r>
            <a:r>
              <a:rPr lang="ru-RU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Принципы диалектики определяют направления и способы движения мысли от внешних, поверхностных представлений объекта к его глубинным, сущностным связям, к целостному пониманию.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8282" y="116632"/>
            <a:ext cx="8715436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Научный смысл диалектики, ее основные принципы</a:t>
            </a:r>
          </a:p>
        </p:txBody>
      </p:sp>
      <p:sp>
        <p:nvSpPr>
          <p:cNvPr id="9220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3CB8EA-D0DF-471F-A187-A931DE6CC67A}" type="slidenum">
              <a:rPr lang="ru-RU" altLang="ru-RU">
                <a:solidFill>
                  <a:prstClr val="black"/>
                </a:solidFill>
                <a:latin typeface="Lucida Sans Unicode" panose="020B0602030504020204" pitchFamily="34" charset="0"/>
              </a:rPr>
              <a:pPr eaLnBrk="1" hangingPunct="1"/>
              <a:t>12</a:t>
            </a:fld>
            <a:endParaRPr lang="ru-RU" altLang="ru-RU">
              <a:solidFill>
                <a:prstClr val="black"/>
              </a:solidFill>
              <a:latin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75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1343026" y="1268414"/>
            <a:ext cx="5832475" cy="2016125"/>
          </a:xfrm>
        </p:spPr>
        <p:txBody>
          <a:bodyPr/>
          <a:lstStyle/>
          <a:p>
            <a:pPr indent="457200" eaLnBrk="1" hangingPunct="1">
              <a:buNone/>
            </a:pP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</a:t>
            </a:r>
            <a:r>
              <a:rPr lang="ru-RU" altLang="ru-R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диалектика</a:t>
            </a:r>
            <a:r>
              <a:rPr lang="ru-RU" altLang="ru-R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ввел в обращение древнегреческий мыслитель </a:t>
            </a:r>
            <a:r>
              <a:rPr lang="ru-RU" altLang="ru-RU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Сократ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eaLnBrk="1" hangingPunct="1">
              <a:buNone/>
            </a:pPr>
            <a:endParaRPr lang="ru-RU" alt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eaLnBrk="1" hangingPunct="1">
              <a:spcBef>
                <a:spcPct val="0"/>
              </a:spcBef>
              <a:buNone/>
            </a:pP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200"/>
          </a:p>
        </p:txBody>
      </p:sp>
      <p:pic>
        <p:nvPicPr>
          <p:cNvPr id="10243" name="Рисунок 4" descr="socrates.jpg"/>
          <p:cNvPicPr>
            <a:picLocks noChangeAspect="1"/>
          </p:cNvPicPr>
          <p:nvPr/>
        </p:nvPicPr>
        <p:blipFill>
          <a:blip r:embed="rId2" cstate="print"/>
          <a:srcRect r="10146" b="3770"/>
          <a:stretch>
            <a:fillRect/>
          </a:stretch>
        </p:blipFill>
        <p:spPr bwMode="auto">
          <a:xfrm>
            <a:off x="7320136" y="1268760"/>
            <a:ext cx="3149600" cy="4286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364" name="Прямоугольник 5"/>
          <p:cNvSpPr>
            <a:spLocks noChangeArrowheads="1"/>
          </p:cNvSpPr>
          <p:nvPr/>
        </p:nvSpPr>
        <p:spPr bwMode="auto">
          <a:xfrm>
            <a:off x="1631950" y="3262313"/>
            <a:ext cx="5976938" cy="283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Сократ понимал диалектику, как метод достижения истины в диалоге, путем борьбы мнений, выявления противоречий в позициях спорящих сторон.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5365" name="Прямоугольник 7"/>
          <p:cNvSpPr>
            <a:spLocks noChangeArrowheads="1"/>
          </p:cNvSpPr>
          <p:nvPr/>
        </p:nvSpPr>
        <p:spPr bwMode="auto">
          <a:xfrm>
            <a:off x="7175501" y="5661025"/>
            <a:ext cx="34210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 b="1" i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Сократ</a:t>
            </a:r>
            <a:r>
              <a:rPr lang="ru-RU" altLang="ru-RU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(496 - 399 гг. до н.э)</a:t>
            </a:r>
            <a:endParaRPr lang="ru-RU" altLang="ru-RU" sz="2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46" name="Номер слайда 8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56B5C19-BAF2-4D5D-A99A-9047336361C5}" type="slidenum">
              <a:rPr lang="ru-RU" altLang="ru-RU">
                <a:solidFill>
                  <a:prstClr val="black"/>
                </a:solidFill>
                <a:latin typeface="Lucida Sans Unicode" panose="020B0602030504020204" pitchFamily="34" charset="0"/>
              </a:rPr>
              <a:pPr eaLnBrk="1" hangingPunct="1"/>
              <a:t>13</a:t>
            </a:fld>
            <a:endParaRPr lang="ru-RU" altLang="ru-RU">
              <a:solidFill>
                <a:prstClr val="black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15367" name="Прямоугольник 6"/>
          <p:cNvSpPr>
            <a:spLocks noChangeArrowheads="1"/>
          </p:cNvSpPr>
          <p:nvPr/>
        </p:nvSpPr>
        <p:spPr bwMode="auto">
          <a:xfrm>
            <a:off x="1774825" y="44450"/>
            <a:ext cx="8642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 3" panose="05040102010807070707" pitchFamily="18" charset="2"/>
              <a:buNone/>
            </a:pPr>
            <a:r>
              <a:rPr lang="ru-RU" altLang="ru-RU" sz="3600" b="1" i="1" dirty="0" smtClean="0">
                <a:solidFill>
                  <a:srgbClr val="7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i="1" dirty="0">
                <a:solidFill>
                  <a:srgbClr val="7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Античный этап становления диалектики </a:t>
            </a:r>
          </a:p>
        </p:txBody>
      </p:sp>
    </p:spTree>
    <p:extLst>
      <p:ext uri="{BB962C8B-B14F-4D97-AF65-F5344CB8AC3E}">
        <p14:creationId xmlns:p14="http://schemas.microsoft.com/office/powerpoint/2010/main" val="359006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618B2BC-D858-457C-A9A2-1A5D6E97E854}" type="slidenum">
              <a:rPr lang="ru-RU" altLang="ru-RU" sz="1200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2771" name="Содержимое 1"/>
          <p:cNvSpPr>
            <a:spLocks noGrp="1"/>
          </p:cNvSpPr>
          <p:nvPr>
            <p:ph idx="4294967295"/>
          </p:nvPr>
        </p:nvSpPr>
        <p:spPr>
          <a:xfrm>
            <a:off x="1524000" y="1196975"/>
            <a:ext cx="9037638" cy="5043488"/>
          </a:xfrm>
        </p:spPr>
        <p:txBody>
          <a:bodyPr/>
          <a:lstStyle/>
          <a:p>
            <a:pPr marL="0" indent="449263" eaLnBrk="1" hangingPunct="1">
              <a:buNone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Многовековой опыт развития диалектики позволяет выделить ее современную идейную основу в виде четырех фундаментальных принципов:</a:t>
            </a:r>
          </a:p>
          <a:p>
            <a:pPr lvl="1" indent="449263" eaLnBrk="1" hangingPunct="1">
              <a:buFont typeface="Wingdings" panose="05000000000000000000" pitchFamily="2" charset="2"/>
              <a:buChar char="§"/>
            </a:pPr>
            <a:r>
              <a:rPr lang="ru-RU" altLang="ru-RU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altLang="ru-RU" sz="36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противоречивости</a:t>
            </a:r>
            <a:r>
              <a:rPr lang="ru-RU" altLang="ru-RU"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бытия, познания, всего сущего.</a:t>
            </a:r>
          </a:p>
          <a:p>
            <a:pPr lvl="1" indent="449263" eaLnBrk="1" hangingPunct="1">
              <a:buFont typeface="Wingdings" panose="05000000000000000000" pitchFamily="2" charset="2"/>
              <a:buChar char="§"/>
            </a:pPr>
            <a:r>
              <a:rPr lang="ru-RU" altLang="ru-RU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Диалектический принцип </a:t>
            </a:r>
            <a:r>
              <a:rPr lang="ru-RU" altLang="ru-RU" sz="36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indent="449263" eaLnBrk="1" hangingPunct="1">
              <a:buFont typeface="Wingdings" panose="05000000000000000000" pitchFamily="2" charset="2"/>
              <a:buChar char="§"/>
            </a:pPr>
            <a:r>
              <a:rPr lang="ru-RU" altLang="ru-RU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altLang="ru-RU" sz="36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всеобщей связи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indent="449263" eaLnBrk="1" hangingPunct="1">
              <a:buFont typeface="Wingdings" panose="05000000000000000000" pitchFamily="2" charset="2"/>
              <a:buChar char="§"/>
            </a:pPr>
            <a:r>
              <a:rPr lang="ru-RU" altLang="ru-RU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Диалектический принцип </a:t>
            </a:r>
            <a:r>
              <a:rPr lang="ru-RU" altLang="ru-RU" sz="36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системности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524000" y="115888"/>
            <a:ext cx="8713788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A2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A20000"/>
                </a:solidFill>
                <a:latin typeface="Times New Roman" pitchFamily="18" charset="0"/>
                <a:cs typeface="Times New Roman" pitchFamily="18" charset="0"/>
              </a:rPr>
              <a:t>Современное понимание принципов диалектики</a:t>
            </a:r>
            <a:endParaRPr lang="ru-RU" b="1" i="1" dirty="0">
              <a:solidFill>
                <a:srgbClr val="A20000"/>
              </a:solidFill>
            </a:endParaRPr>
          </a:p>
        </p:txBody>
      </p:sp>
      <p:pic>
        <p:nvPicPr>
          <p:cNvPr id="5" name="Picture 5" descr="C:\Users\ASUS\Desktop\МОЙ КУРС\логотип кр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401" y="4789713"/>
            <a:ext cx="1939342" cy="1566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70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6748948-616E-4AE2-9D05-241E32B376D2}" type="slidenum">
              <a:rPr lang="ru-RU" altLang="ru-RU" sz="1200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1631950" y="1196976"/>
            <a:ext cx="9036050" cy="4824413"/>
          </a:xfrm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Утверждает:</a:t>
            </a:r>
          </a:p>
          <a:p>
            <a:pPr marL="0" indent="4500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Противоречивое единство и борьба противоположных сторон, имеют место не только в человеческих диалогах, спорах и дискуссиях.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Противоречивость является всеобщим, коренным качеством бытия, присущим любому объекту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(Гераклит, Гегель, Маркс, Энгельс, Ленин). </a:t>
            </a:r>
          </a:p>
          <a:p>
            <a:pPr marL="0" indent="45000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Добро и зло, истина и заблуждение, анализ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синтез,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положительный и отрицательный полюса магнита, жизнь и смерть – все это примеры взаимодействующих (борющихся) противоположностей.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524001" y="115888"/>
            <a:ext cx="8507413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противоречивости бытия и познания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5" descr="C:\Users\ASUS\Desktop\МОЙ КУРС\логотип кр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401" y="4789713"/>
            <a:ext cx="1939342" cy="1566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9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93A2946-E128-45AA-AE16-F297A28A9C4D}" type="slidenum">
              <a:rPr lang="ru-RU" altLang="ru-RU" sz="1200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ru-RU" altLang="ru-RU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1524001" y="1628776"/>
            <a:ext cx="8964613" cy="4968875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ru-RU" alt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Понять мир без учета присущей ему полярности, противоречивости объектов невозможно</a:t>
            </a:r>
            <a:r>
              <a:rPr lang="ru-RU" altLang="ru-RU" sz="28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Противоречивое единство и борьба противоположных начал объекта вовлекают и определяют все его стороны и связи, высвечивают его глубинные, коренные качества. Поэтому </a:t>
            </a:r>
            <a:r>
              <a:rPr lang="ru-RU" alt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выявление противоречий в объектах и исследование путей их разрешения – это универсальный и плодотворный путь поиска истины</a:t>
            </a: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0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524001" y="260350"/>
            <a:ext cx="8964613" cy="1143000"/>
          </a:xfrm>
        </p:spPr>
        <p:txBody>
          <a:bodyPr/>
          <a:lstStyle/>
          <a:p>
            <a:pPr eaLnBrk="1" hangingPunct="1"/>
            <a:r>
              <a:rPr lang="ru-RU" altLang="ru-RU" sz="4000" b="1" i="1">
                <a:solidFill>
                  <a:srgbClr val="7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Вскрытие противоречий объекта – плодотворный путь к его познанию</a:t>
            </a:r>
            <a:endParaRPr lang="ru-RU" altLang="ru-RU" sz="4000" b="1" i="1">
              <a:solidFill>
                <a:srgbClr val="7A0000"/>
              </a:solidFill>
            </a:endParaRPr>
          </a:p>
        </p:txBody>
      </p:sp>
      <p:pic>
        <p:nvPicPr>
          <p:cNvPr id="5" name="Picture 5" descr="C:\Users\ASUS\Desktop\МОЙ КУРС\логотип кр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401" y="4789713"/>
            <a:ext cx="1939342" cy="1566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650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F22114C-2621-432F-960B-A3ACD7C6C535}" type="slidenum">
              <a:rPr lang="ru-RU" altLang="ru-RU" sz="1200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ru-RU" altLang="ru-RU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5843" name="Содержимое 1"/>
          <p:cNvSpPr>
            <a:spLocks noGrp="1"/>
          </p:cNvSpPr>
          <p:nvPr>
            <p:ph idx="4294967295"/>
          </p:nvPr>
        </p:nvSpPr>
        <p:spPr>
          <a:xfrm>
            <a:off x="1524000" y="1052514"/>
            <a:ext cx="8891588" cy="5113337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ru-RU" altLang="ru-RU" sz="310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утверждает:</a:t>
            </a:r>
          </a:p>
          <a:p>
            <a:pPr eaLnBrk="1" hangingPunct="1"/>
            <a:r>
              <a:rPr lang="ru-RU" altLang="ru-RU" sz="3100">
                <a:latin typeface="Times New Roman" panose="02020603050405020304" pitchFamily="18" charset="0"/>
                <a:cs typeface="Times New Roman" panose="02020603050405020304" pitchFamily="18" charset="0"/>
              </a:rPr>
              <a:t>Все объекты и явления действительности находятся в универсальной взаимосвязи друг с другом, взаимодействуют, взаимовлияют друг на друга.</a:t>
            </a:r>
          </a:p>
          <a:p>
            <a:pPr eaLnBrk="1" hangingPunct="1"/>
            <a:r>
              <a:rPr lang="ru-RU" altLang="ru-RU" sz="3100" b="1" i="1">
                <a:solidFill>
                  <a:srgbClr val="7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Всеобщая связь, взаимодействие объектов являются субстанциональной основой бытия</a:t>
            </a:r>
            <a:r>
              <a:rPr lang="ru-RU" altLang="ru-RU" sz="3100">
                <a:solidFill>
                  <a:srgbClr val="7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3100">
                <a:latin typeface="Times New Roman" panose="02020603050405020304" pitchFamily="18" charset="0"/>
                <a:cs typeface="Times New Roman" panose="02020603050405020304" pitchFamily="18" charset="0"/>
              </a:rPr>
              <a:t>лежат в основе образования всего многообразия форм и проявлений мироздания.</a:t>
            </a:r>
          </a:p>
        </p:txBody>
      </p:sp>
      <p:sp>
        <p:nvSpPr>
          <p:cNvPr id="3584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524000" y="115889"/>
            <a:ext cx="8229600" cy="922337"/>
          </a:xfrm>
        </p:spPr>
        <p:txBody>
          <a:bodyPr/>
          <a:lstStyle/>
          <a:p>
            <a:pPr eaLnBrk="1" hangingPunct="1"/>
            <a:r>
              <a:rPr lang="ru-RU" altLang="ru-RU" b="1" i="1" smtClean="0">
                <a:solidFill>
                  <a:srgbClr val="7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всеобщей связи</a:t>
            </a:r>
          </a:p>
        </p:txBody>
      </p:sp>
    </p:spTree>
    <p:extLst>
      <p:ext uri="{BB962C8B-B14F-4D97-AF65-F5344CB8AC3E}">
        <p14:creationId xmlns:p14="http://schemas.microsoft.com/office/powerpoint/2010/main" val="96478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Содержимое 1"/>
          <p:cNvSpPr>
            <a:spLocks noGrp="1"/>
          </p:cNvSpPr>
          <p:nvPr>
            <p:ph idx="1"/>
          </p:nvPr>
        </p:nvSpPr>
        <p:spPr>
          <a:xfrm>
            <a:off x="1774825" y="1484314"/>
            <a:ext cx="8713788" cy="4537075"/>
          </a:xfrm>
        </p:spPr>
        <p:txBody>
          <a:bodyPr/>
          <a:lstStyle/>
          <a:p>
            <a:pPr eaLnBrk="1" hangingPunct="1"/>
            <a:r>
              <a:rPr lang="ru-RU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Без учета связей, взаимодействий объекта с другими объектами невозможно понять его состояние, функционирование и развитие. Поэтому </a:t>
            </a:r>
            <a:r>
              <a:rPr lang="ru-RU" altLang="ru-RU" sz="3600" b="1" i="1">
                <a:solidFill>
                  <a:srgbClr val="7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всесторонний учет связей объекта, анализ их влияния на объект – являются необходимым условием истинного познания</a:t>
            </a:r>
            <a:r>
              <a:rPr lang="ru-RU" altLang="ru-RU" sz="3600">
                <a:solidFill>
                  <a:srgbClr val="7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6627" name="Номер слайда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E9CC379-F14A-423B-BB2F-60FFA6611ABA}" type="slidenum">
              <a:rPr lang="ru-RU" altLang="ru-RU">
                <a:solidFill>
                  <a:prstClr val="black"/>
                </a:solidFill>
                <a:latin typeface="Lucida Sans Unicode" panose="020B0602030504020204" pitchFamily="34" charset="0"/>
              </a:rPr>
              <a:pPr eaLnBrk="1" hangingPunct="1"/>
              <a:t>18</a:t>
            </a:fld>
            <a:endParaRPr lang="ru-RU" altLang="ru-RU">
              <a:solidFill>
                <a:prstClr val="black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24000" y="188640"/>
            <a:ext cx="9036496" cy="122413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Учет связей, взаимодействий объекта </a:t>
            </a:r>
            <a:r>
              <a:rPr lang="en-US" sz="3600" i="1" dirty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i="1" dirty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необходимое условие истинного познания</a:t>
            </a:r>
          </a:p>
        </p:txBody>
      </p:sp>
    </p:spTree>
    <p:extLst>
      <p:ext uri="{BB962C8B-B14F-4D97-AF65-F5344CB8AC3E}">
        <p14:creationId xmlns:p14="http://schemas.microsoft.com/office/powerpoint/2010/main" val="74904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A51C485-43F2-4F77-8F78-A1C753156A41}" type="slidenum">
              <a:rPr lang="ru-RU" altLang="ru-RU" sz="1200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ru-RU" altLang="ru-RU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891" name="Содержимое 1"/>
          <p:cNvSpPr>
            <a:spLocks noGrp="1"/>
          </p:cNvSpPr>
          <p:nvPr>
            <p:ph idx="4294967295"/>
          </p:nvPr>
        </p:nvSpPr>
        <p:spPr>
          <a:xfrm>
            <a:off x="1524000" y="549276"/>
            <a:ext cx="9036050" cy="5256213"/>
          </a:xfrm>
        </p:spPr>
        <p:txBody>
          <a:bodyPr/>
          <a:lstStyle/>
          <a:p>
            <a:pPr eaLnBrk="1" hangingPunct="1"/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объекты и явления действительности находятся в процессе развития.</a:t>
            </a:r>
            <a:r>
              <a:rPr lang="en-US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направленное, качественное изменение объекта. </a:t>
            </a:r>
          </a:p>
          <a:p>
            <a:pPr eaLnBrk="1" hangingPunct="1"/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развития включает три главных аспекта: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и движущие силы развития;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перехода от старого качества к новому;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развития и взаимосвязь его этапов.</a:t>
            </a:r>
          </a:p>
        </p:txBody>
      </p:sp>
      <p:sp>
        <p:nvSpPr>
          <p:cNvPr id="37892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811338" y="-315913"/>
            <a:ext cx="8856662" cy="1143001"/>
          </a:xfrm>
        </p:spPr>
        <p:txBody>
          <a:bodyPr/>
          <a:lstStyle/>
          <a:p>
            <a:pPr eaLnBrk="1" hangingPunct="1"/>
            <a:r>
              <a:rPr lang="ru-RU" altLang="ru-RU" sz="4000" b="1" i="1">
                <a:solidFill>
                  <a:srgbClr val="7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Диалектический принцип развития:</a:t>
            </a:r>
          </a:p>
        </p:txBody>
      </p:sp>
      <p:pic>
        <p:nvPicPr>
          <p:cNvPr id="5" name="Picture 5" descr="C:\Users\ASUS\Desktop\МОЙ КУРС\логотип кр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0" y="4711336"/>
            <a:ext cx="1939342" cy="1566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701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/>
          <a:lstStyle/>
          <a:p>
            <a:pPr algn="ctr"/>
            <a:r>
              <a:rPr lang="ru-RU" altLang="ru-RU" b="1" dirty="0">
                <a:solidFill>
                  <a:srgbClr val="D73908"/>
                </a:solidFill>
              </a:rPr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314993"/>
            <a:ext cx="11686903" cy="5320937"/>
          </a:xfrm>
        </p:spPr>
        <p:txBody>
          <a:bodyPr>
            <a:normAutofit/>
          </a:bodyPr>
          <a:lstStyle/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r>
              <a:rPr lang="ru-RU" altLang="ru-RU" sz="3200" dirty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ru-RU" sz="32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системой повышения квалификации в решении задач национального проекта «Образование»</a:t>
            </a:r>
          </a:p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r>
              <a:rPr lang="ru-RU" altLang="ru-RU" sz="3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2. </a:t>
            </a:r>
            <a:r>
              <a:rPr lang="ru-RU" sz="3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Техническое задание как инструмент заказа на персонифицированное повышение квалификации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altLang="ru-RU" sz="3200" dirty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3</a:t>
            </a:r>
            <a:r>
              <a:rPr lang="ru-RU" altLang="ru-RU" sz="32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2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Возможности внутришкольной системы обучения в развитии педагога</a:t>
            </a:r>
            <a:endParaRPr lang="ru-RU" altLang="ru-RU" sz="32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sz="3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4. </a:t>
            </a:r>
            <a:r>
              <a:rPr lang="ru-RU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Системные </a:t>
            </a:r>
            <a:r>
              <a:rPr lang="ru-RU" sz="3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принципы в управлении системой повышения квалификации педагогических кадров в образовательных организациях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sz="3200" dirty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2</a:t>
            </a:fld>
            <a:endParaRPr lang="ru-RU"/>
          </a:p>
        </p:txBody>
      </p:sp>
      <p:pic>
        <p:nvPicPr>
          <p:cNvPr id="5" name="Picture 5" descr="C:\Users\ASUS\Desktop\МОЙ КУРС\логотип кр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8766" y="4766313"/>
            <a:ext cx="2256569" cy="1822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0485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41A6906-C107-4865-B0E6-FC9B4CFEC4B7}" type="slidenum">
              <a:rPr lang="ru-RU" altLang="ru-RU" sz="1200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ru-RU" altLang="ru-RU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8915" name="Объект 1"/>
          <p:cNvSpPr>
            <a:spLocks noGrp="1"/>
          </p:cNvSpPr>
          <p:nvPr>
            <p:ph idx="4294967295"/>
          </p:nvPr>
        </p:nvSpPr>
        <p:spPr>
          <a:xfrm>
            <a:off x="1524001" y="1341439"/>
            <a:ext cx="8964613" cy="4967287"/>
          </a:xfrm>
        </p:spPr>
        <p:txBody>
          <a:bodyPr/>
          <a:lstStyle/>
          <a:p>
            <a:pPr eaLnBrk="1" hangingPunct="1"/>
            <a:r>
              <a:rPr lang="ru-RU" altLang="ru-RU" sz="2900">
                <a:solidFill>
                  <a:srgbClr val="7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2900" b="1" i="1">
                <a:solidFill>
                  <a:srgbClr val="7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Противоречие – вот что на самом деле движет миром и смешно говорить, что противоречие нельзя мыслить</a:t>
            </a:r>
            <a:r>
              <a:rPr lang="ru-RU" altLang="ru-RU" sz="2900">
                <a:solidFill>
                  <a:srgbClr val="7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  <a:r>
              <a:rPr lang="ru-RU" altLang="ru-RU" sz="2900">
                <a:latin typeface="Times New Roman" panose="02020603050405020304" pitchFamily="18" charset="0"/>
                <a:cs typeface="Times New Roman" panose="02020603050405020304" pitchFamily="18" charset="0"/>
              </a:rPr>
              <a:t> - утверждал Г. Гегель. Противоречие – это единство и борьба противоположных начал, присущих все объектам. Движущими силами противоречия являются как </a:t>
            </a:r>
            <a:r>
              <a:rPr lang="ru-RU" altLang="ru-RU" sz="29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противоположностей</a:t>
            </a:r>
            <a:r>
              <a:rPr lang="ru-RU" altLang="ru-RU" sz="2900">
                <a:latin typeface="Times New Roman" panose="02020603050405020304" pitchFamily="18" charset="0"/>
                <a:cs typeface="Times New Roman" panose="02020603050405020304" pitchFamily="18" charset="0"/>
              </a:rPr>
              <a:t>, содействующее их взаимообогащению, так и </a:t>
            </a:r>
            <a:r>
              <a:rPr lang="ru-RU" altLang="ru-RU" sz="29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борьба</a:t>
            </a:r>
            <a:r>
              <a:rPr lang="ru-RU" altLang="ru-RU" sz="2900">
                <a:latin typeface="Times New Roman" panose="02020603050405020304" pitchFamily="18" charset="0"/>
                <a:cs typeface="Times New Roman" panose="02020603050405020304" pitchFamily="18" charset="0"/>
              </a:rPr>
              <a:t>, состоящая в столкновении противоположностей и их взаимоизменении в ходе борьбы.</a:t>
            </a:r>
            <a:endParaRPr lang="ru-RU" altLang="ru-RU" sz="2900"/>
          </a:p>
          <a:p>
            <a:pPr eaLnBrk="1" hangingPunct="1"/>
            <a:endParaRPr lang="ru-RU" altLang="ru-RU" sz="2900"/>
          </a:p>
        </p:txBody>
      </p:sp>
      <p:sp>
        <p:nvSpPr>
          <p:cNvPr id="38916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Главным  источником развития являются присущие объектам </a:t>
            </a:r>
            <a:r>
              <a:rPr lang="ru-RU" altLang="ru-RU" sz="3200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противоречия</a:t>
            </a:r>
            <a:r>
              <a:rPr lang="ru-RU" altLang="ru-R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altLang="ru-RU" sz="32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3200" b="1"/>
          </a:p>
        </p:txBody>
      </p:sp>
      <p:pic>
        <p:nvPicPr>
          <p:cNvPr id="5" name="Picture 5" descr="C:\Users\ASUS\Desktop\МОЙ КУРС\логотип кр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401" y="4789713"/>
            <a:ext cx="1939342" cy="1566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2377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Содержимое 1"/>
          <p:cNvSpPr>
            <a:spLocks noGrp="1"/>
          </p:cNvSpPr>
          <p:nvPr>
            <p:ph idx="1"/>
          </p:nvPr>
        </p:nvSpPr>
        <p:spPr>
          <a:xfrm>
            <a:off x="1703389" y="1268414"/>
            <a:ext cx="8785225" cy="4681537"/>
          </a:xfrm>
        </p:spPr>
        <p:txBody>
          <a:bodyPr/>
          <a:lstStyle/>
          <a:p>
            <a:pPr marL="0" indent="449263" eaLnBrk="1" hangingPunct="1"/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Глубокое, истинное познание объекта невозможно без учета и анализа его развития. Это связано с тем, что многие причины настоящего находятся в прошлом. Поэтому </a:t>
            </a:r>
            <a:r>
              <a:rPr lang="ru-RU" altLang="ru-RU" sz="2800" b="1" i="1">
                <a:solidFill>
                  <a:srgbClr val="A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анализа прошлых этапов нельзя глубоко понять современное состояние объекта</a:t>
            </a:r>
            <a:r>
              <a:rPr lang="ru-RU" altLang="ru-RU" sz="2800">
                <a:solidFill>
                  <a:srgbClr val="A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49263" eaLnBrk="1" hangingPunct="1">
              <a:buNone/>
            </a:pP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Особую значимость при анализе объекта в развитии имеет начальная фаза – возникновение объекта. Поэтому справедлив афоризм Козьмы Пруткова: </a:t>
            </a:r>
            <a:r>
              <a:rPr lang="ru-RU" altLang="ru-RU" sz="3200" b="1" i="1">
                <a:solidFill>
                  <a:srgbClr val="A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«Отыщи начало – и ты многое поймешь».</a:t>
            </a:r>
          </a:p>
        </p:txBody>
      </p:sp>
      <p:sp>
        <p:nvSpPr>
          <p:cNvPr id="31747" name="Номер слайда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1FF8E53-C950-4BFA-8DCE-5D7F096F35C4}" type="slidenum">
              <a:rPr lang="ru-RU" altLang="ru-RU">
                <a:solidFill>
                  <a:prstClr val="black"/>
                </a:solidFill>
                <a:latin typeface="Lucida Sans Unicode" panose="020B0602030504020204" pitchFamily="34" charset="0"/>
              </a:rPr>
              <a:pPr eaLnBrk="1" hangingPunct="1"/>
              <a:t>21</a:t>
            </a:fld>
            <a:endParaRPr lang="ru-RU" altLang="ru-RU">
              <a:solidFill>
                <a:prstClr val="black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81200" y="12576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7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объекта в развитии – путь к познанию его сущности</a:t>
            </a:r>
            <a:endParaRPr lang="ru-RU" i="1" dirty="0">
              <a:solidFill>
                <a:srgbClr val="7A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6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1524000" y="1"/>
            <a:ext cx="8948738" cy="1628775"/>
          </a:xfrm>
        </p:spPr>
        <p:txBody>
          <a:bodyPr/>
          <a:lstStyle/>
          <a:p>
            <a:pPr eaLnBrk="1" hangingPunct="1"/>
            <a:r>
              <a:rPr lang="ru-RU" altLang="ru-RU" sz="4800" b="1" dirty="0"/>
              <a:t>Диалектический принцип системности</a:t>
            </a:r>
          </a:p>
        </p:txBody>
      </p:sp>
      <p:sp>
        <p:nvSpPr>
          <p:cNvPr id="43011" name="Содержимое 2"/>
          <p:cNvSpPr>
            <a:spLocks noGrp="1"/>
          </p:cNvSpPr>
          <p:nvPr>
            <p:ph idx="1"/>
          </p:nvPr>
        </p:nvSpPr>
        <p:spPr>
          <a:xfrm>
            <a:off x="1524000" y="1700214"/>
            <a:ext cx="9144000" cy="5157787"/>
          </a:xfrm>
        </p:spPr>
        <p:txBody>
          <a:bodyPr/>
          <a:lstStyle/>
          <a:p>
            <a:pPr marL="0" indent="449263" eaLnBrk="1" hangingPunct="1">
              <a:buFont typeface="Wingdings 3" panose="05040102010807070707" pitchFamily="18" charset="2"/>
              <a:buChar char=""/>
            </a:pPr>
            <a:r>
              <a:rPr lang="ru-RU" altLang="ru-RU" b="1" i="1" dirty="0" smtClean="0">
                <a:solidFill>
                  <a:srgbClr val="7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Диалектический принцип системности предполагает рассмотрение сложного объекта как целостной, организованной, развивающейся системы, осуществляющей свое функционирование и развитие на основе разрешения актуальных проблем</a:t>
            </a:r>
            <a:r>
              <a:rPr lang="ru-RU" altLang="ru-RU" dirty="0" smtClean="0">
                <a:solidFill>
                  <a:srgbClr val="7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449263" eaLnBrk="1" hangingPunct="1">
              <a:buFont typeface="Wingdings 3" panose="05040102010807070707" pitchFamily="18" charset="2"/>
              <a:buChar char="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принцип требует учета :</a:t>
            </a:r>
          </a:p>
          <a:p>
            <a:pPr marL="0" indent="449263" eaLnBrk="1" hangingPunct="1"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Структурности объекта;</a:t>
            </a:r>
          </a:p>
          <a:p>
            <a:pPr marL="0" indent="449263" eaLnBrk="1" hangingPunct="1"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Его функциональности;</a:t>
            </a:r>
          </a:p>
          <a:p>
            <a:pPr marL="0" indent="449263" eaLnBrk="1" hangingPunct="1">
              <a:buFont typeface="Wingdings 3" panose="05040102010807070707" pitchFamily="18" charset="2"/>
              <a:buChar char=""/>
            </a:pP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9263" eaLnBrk="1" hangingPunct="1">
              <a:buFont typeface="Wingdings 3" panose="05040102010807070707" pitchFamily="18" charset="2"/>
              <a:buChar char=""/>
            </a:pP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9263" eaLnBrk="1" hangingPunct="1">
              <a:buFont typeface="Wingdings 3" panose="05040102010807070707" pitchFamily="18" charset="2"/>
              <a:buChar char=""/>
            </a:pP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9263" eaLnBrk="1" hangingPunct="1">
              <a:buFont typeface="Wingdings 3" panose="05040102010807070707" pitchFamily="18" charset="2"/>
              <a:buChar char=""/>
            </a:pP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9263" eaLnBrk="1" hangingPunct="1">
              <a:buFont typeface="Wingdings 3" panose="05040102010807070707" pitchFamily="18" charset="2"/>
              <a:buChar char=""/>
            </a:pP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9263" eaLnBrk="1" hangingPunct="1">
              <a:buFont typeface="Wingdings 3" panose="05040102010807070707" pitchFamily="18" charset="2"/>
              <a:buChar char=""/>
            </a:pP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3B2AE0B-6757-4E2A-9CC4-9152C52FDF70}" type="slidenum">
              <a:rPr lang="ru-RU" altLang="ru-RU" sz="1200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ru-RU" altLang="ru-RU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5" descr="C:\Users\ASUS\Desktop\МОЙ КУРС\логотип кр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401" y="4789713"/>
            <a:ext cx="1939342" cy="1566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554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5E60494-83A2-4169-A7F8-6BBD275DB5AE}" type="slidenum">
              <a:rPr lang="ru-RU" altLang="ru-RU" sz="1200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ru-RU" altLang="ru-RU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4035" name="Содержимое 2"/>
          <p:cNvSpPr>
            <a:spLocks noGrp="1"/>
          </p:cNvSpPr>
          <p:nvPr>
            <p:ph idx="4294967295"/>
          </p:nvPr>
        </p:nvSpPr>
        <p:spPr>
          <a:xfrm>
            <a:off x="1524000" y="260351"/>
            <a:ext cx="9144000" cy="652621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3600"/>
              <a:t>В)Взаимосвязи структуры и функций;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3600"/>
              <a:t>Г)Взаимодействия со средой и влияния среды на объект;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3600"/>
              <a:t>Д)Фокусирования структуры и функций объекта на разрешение актуальных проблем.</a:t>
            </a:r>
          </a:p>
        </p:txBody>
      </p:sp>
      <p:pic>
        <p:nvPicPr>
          <p:cNvPr id="4" name="Picture 5" descr="C:\Users\ASUS\Desktop\МОЙ КУРС\логотип кр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401" y="4789713"/>
            <a:ext cx="1939342" cy="1566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940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59EE75E-6CA7-4F3A-AB68-D4BAF78C0165}" type="slidenum">
              <a:rPr lang="ru-RU" altLang="ru-RU" sz="1200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ru-RU" altLang="ru-RU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5059" name="Прямоугольник 2"/>
          <p:cNvSpPr>
            <a:spLocks noChangeArrowheads="1"/>
          </p:cNvSpPr>
          <p:nvPr/>
        </p:nvSpPr>
        <p:spPr bwMode="auto">
          <a:xfrm>
            <a:off x="1524000" y="620714"/>
            <a:ext cx="9144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>
                <a:solidFill>
                  <a:srgbClr val="9848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altLang="ru-RU" b="1" i="1">
                <a:solidFill>
                  <a:srgbClr val="9848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системности охватывает и соединяет в себе аспекты развития, связи, противоречивости объекта как свои существенные стороны, грани, проявления. </a:t>
            </a:r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он является высшим и важнейшим в теории диалектики. Ведь </a:t>
            </a:r>
            <a:r>
              <a:rPr lang="ru-RU" altLang="ru-RU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высшей ступенью познания сложного объекта является его познание как целостной, организованной, развивающейся системы.</a:t>
            </a:r>
            <a:endParaRPr lang="ru-RU" altLang="ru-RU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5" descr="C:\Users\ASUS\Desktop\МОЙ КУРС\логотип кр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401" y="4789713"/>
            <a:ext cx="1939342" cy="1566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587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Содержимое 2"/>
          <p:cNvSpPr>
            <a:spLocks noGrp="1"/>
          </p:cNvSpPr>
          <p:nvPr>
            <p:ph idx="1"/>
          </p:nvPr>
        </p:nvSpPr>
        <p:spPr>
          <a:xfrm>
            <a:off x="1703388" y="908050"/>
            <a:ext cx="8750300" cy="5735638"/>
          </a:xfrm>
        </p:spPr>
        <p:txBody>
          <a:bodyPr/>
          <a:lstStyle/>
          <a:p>
            <a:pPr eaLnBrk="1" hangingPunct="1"/>
            <a:r>
              <a:rPr lang="ru-RU" alt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применение </a:t>
            </a:r>
            <a:r>
              <a:rPr lang="ru-RU" alt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 системно- </a:t>
            </a:r>
            <a:r>
              <a:rPr lang="ru-RU" alt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диалектического </a:t>
            </a:r>
            <a:r>
              <a:rPr lang="ru-RU" alt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подхода:</a:t>
            </a:r>
            <a:endParaRPr lang="ru-RU" alt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ru-RU" alt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 инновационные ориентиры наращивания многогранности, целостности, концептуальной глубины теоретических исследований;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ru-RU" alt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 направления поиска развитых, целостных научных представлений и жизнеспособных, прогрессивных форм будущего. </a:t>
            </a:r>
          </a:p>
          <a:p>
            <a:pPr eaLnBrk="1" hangingPunct="1"/>
            <a:r>
              <a:rPr lang="ru-RU" alt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Рассмотренные диалектические технологии являются необходимым шагом к овладению диалектической «наукой логики», содействующей формированию культуры мышления, глубокому пониманию происходящего, мудрым практическим решениям.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116632"/>
            <a:ext cx="8229600" cy="72547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i="1" dirty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Итоги:</a:t>
            </a:r>
          </a:p>
        </p:txBody>
      </p:sp>
      <p:sp>
        <p:nvSpPr>
          <p:cNvPr id="68612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03EAF14-4C2F-46F8-875C-3E764DFC4EE7}" type="slidenum">
              <a:rPr lang="ru-RU" altLang="ru-RU">
                <a:solidFill>
                  <a:prstClr val="black"/>
                </a:solidFill>
                <a:latin typeface="Lucida Sans Unicode" panose="020B0602030504020204" pitchFamily="34" charset="0"/>
              </a:rPr>
              <a:pPr eaLnBrk="1" hangingPunct="1"/>
              <a:t>25</a:t>
            </a:fld>
            <a:endParaRPr lang="ru-RU" altLang="ru-RU">
              <a:solidFill>
                <a:prstClr val="black"/>
              </a:solidFill>
              <a:latin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7693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Принцип фокусированного действия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 fontScale="62500" lnSpcReduction="20000"/>
          </a:bodyPr>
          <a:lstStyle/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32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b="1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Фокусированность действий, </a:t>
            </a:r>
            <a:r>
              <a:rPr lang="ru-RU" sz="4500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т.е. сосредоточение частных действий объекта на достижение общей цели (разрешение актуальных противоречий). </a:t>
            </a:r>
            <a:endParaRPr lang="ru-RU" sz="4500" dirty="0" smtClean="0">
              <a:solidFill>
                <a:srgbClr val="0000CC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4500" dirty="0" smtClean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этот </a:t>
            </a:r>
            <a:r>
              <a:rPr lang="ru-RU" sz="4500" dirty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 отражает сущностную основу организации. Организо­ванность объекта характеризуется прежде всего степенью фокусированности его системных параметров (целей, функций, конструкции, динамики, взаимодействий со средой и др.) на разрешение актуальных проблем (противоречий). </a:t>
            </a:r>
            <a:endParaRPr lang="ru-RU" sz="4500" dirty="0" smtClean="0">
              <a:solidFill>
                <a:srgbClr val="008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4500" dirty="0" smtClean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Поэтому </a:t>
            </a:r>
            <a:r>
              <a:rPr lang="ru-RU" sz="4500" b="1" i="1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фокусированность действий со­ставляет главный принцип системно-организационного подхода, выражающий коренное условие организационной оптимизации</a:t>
            </a:r>
            <a:r>
              <a:rPr lang="ru-RU" sz="5100" b="1" i="1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sz="5100" b="1" i="1" dirty="0" smtClean="0">
              <a:solidFill>
                <a:srgbClr val="0000CC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5797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Принцип фокусированного действия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 fontScale="85000" lnSpcReduction="20000"/>
          </a:bodyPr>
          <a:lstStyle/>
          <a:p>
            <a:pPr lvl="0" indent="450215" algn="just">
              <a:lnSpc>
                <a:spcPts val="2410"/>
              </a:lnSpc>
              <a:buClr>
                <a:srgbClr val="A6B727"/>
              </a:buClr>
            </a:pPr>
            <a:endParaRPr lang="ru-RU" sz="2000" dirty="0" smtClean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0215" algn="just">
              <a:lnSpc>
                <a:spcPct val="100000"/>
              </a:lnSpc>
              <a:buClr>
                <a:srgbClr val="A6B727"/>
              </a:buClr>
            </a:pPr>
            <a:r>
              <a:rPr lang="ru-RU" sz="3200" b="1" i="1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 фокусированного действия свя­зывает и объединяет все другие оптимизационные принципы</a:t>
            </a:r>
            <a:r>
              <a:rPr lang="ru-RU" sz="3200" b="1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3200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которые, решая самостоя­тельные задачи, в тоже время, создают в своих аспектах необходимые предпосылки фокусированности объекта на разрешение актуальных проблем</a:t>
            </a:r>
            <a:r>
              <a:rPr lang="ru-RU" sz="32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 indent="450215" algn="just">
              <a:lnSpc>
                <a:spcPct val="100000"/>
              </a:lnSpc>
              <a:buClr>
                <a:srgbClr val="A6B727"/>
              </a:buClr>
            </a:pPr>
            <a:r>
              <a:rPr lang="ru-RU" sz="3200" dirty="0" smtClean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3200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фокусированности действий в развитых случаях предполагает:</a:t>
            </a:r>
            <a:endParaRPr lang="ru-RU" sz="3200" dirty="0">
              <a:solidFill>
                <a:srgbClr val="008000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120"/>
              </a:spcBef>
              <a:buClr>
                <a:srgbClr val="A6B727"/>
              </a:buClr>
              <a:buFont typeface="+mj-lt"/>
              <a:buAutoNum type="arabicPeriod"/>
              <a:tabLst>
                <a:tab pos="621665" algn="l"/>
              </a:tabLst>
            </a:pPr>
            <a:r>
              <a:rPr lang="ru-RU" sz="3200" b="1" cap="small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сосредоточение частных целей всех уровней на достижение общей (глобаль­ной) цели объекта. </a:t>
            </a:r>
            <a:endParaRPr lang="ru-RU" sz="3200" b="1" cap="small" dirty="0" smtClean="0">
              <a:solidFill>
                <a:srgbClr val="0000CC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120"/>
              </a:spcBef>
              <a:buClr>
                <a:srgbClr val="A6B727"/>
              </a:buClr>
              <a:buFont typeface="+mj-lt"/>
              <a:buAutoNum type="arabicPeriod"/>
              <a:tabLst>
                <a:tab pos="621665" algn="l"/>
              </a:tabLst>
            </a:pPr>
            <a:r>
              <a:rPr lang="ru-RU" sz="3200" b="1" cap="small" dirty="0" smtClean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разграничение </a:t>
            </a:r>
            <a:r>
              <a:rPr lang="ru-RU" sz="3200" b="1" cap="small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функций между компонентами объекта методом ориен­тации каждого из них на реализацию относительно завершенного цикла взаимосвязан­ных действий, обеспечивающих достижение определенного целевого результата</a:t>
            </a:r>
            <a:r>
              <a:rPr lang="ru-RU" altLang="ru-RU" sz="32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27</a:t>
            </a:fld>
            <a:endParaRPr lang="ru-RU"/>
          </a:p>
        </p:txBody>
      </p:sp>
      <p:pic>
        <p:nvPicPr>
          <p:cNvPr id="5" name="Picture 5" descr="C:\Users\ASUS\Desktop\МОЙ КУРС\логотип кр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401" y="4789713"/>
            <a:ext cx="1939342" cy="1566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41242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Принцип комплексности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/>
          </a:bodyPr>
          <a:lstStyle/>
          <a:p>
            <a:pPr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Комплексность</a:t>
            </a:r>
            <a:r>
              <a:rPr lang="ru-RU" sz="32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Этот принцип включает следующие аспекты:</a:t>
            </a:r>
            <a:endParaRPr lang="ru-RU" sz="3200" dirty="0">
              <a:solidFill>
                <a:srgbClr val="0000CC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800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43255" algn="l"/>
              </a:tabLst>
            </a:pPr>
            <a:r>
              <a:rPr lang="ru-RU" sz="3200" b="1" i="1" cap="small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всесторонность и взаимоскоординированность воздействий на объект.</a:t>
            </a:r>
            <a:r>
              <a:rPr lang="ru-RU" sz="3200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 счет охвата всех существенных аспектов объекта обеспечивается, </a:t>
            </a:r>
            <a:endParaRPr lang="ru-RU" sz="3200" dirty="0" smtClean="0">
              <a:solidFill>
                <a:srgbClr val="0000CC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5200" indent="-457200" algn="just">
              <a:lnSpc>
                <a:spcPct val="100000"/>
              </a:lnSpc>
              <a:spcBef>
                <a:spcPts val="0"/>
              </a:spcBef>
              <a:tabLst>
                <a:tab pos="643255" algn="l"/>
              </a:tabLst>
            </a:pPr>
            <a:r>
              <a:rPr lang="ru-RU" sz="3200" dirty="0" smtClean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во-первых</a:t>
            </a:r>
            <a:r>
              <a:rPr lang="ru-RU" sz="3200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включение максимума факторов, вносящих вклад в достижение цели. </a:t>
            </a:r>
            <a:endParaRPr lang="ru-RU" sz="3200" dirty="0" smtClean="0">
              <a:solidFill>
                <a:srgbClr val="0000CC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5200" indent="-457200" algn="just">
              <a:lnSpc>
                <a:spcPct val="100000"/>
              </a:lnSpc>
              <a:spcBef>
                <a:spcPts val="0"/>
              </a:spcBef>
              <a:tabLst>
                <a:tab pos="643255" algn="l"/>
              </a:tabLst>
            </a:pPr>
            <a:r>
              <a:rPr lang="ru-RU" sz="3200" dirty="0" smtClean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Во-вторых</a:t>
            </a:r>
            <a:r>
              <a:rPr lang="ru-RU" sz="3200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при этом </a:t>
            </a:r>
            <a:r>
              <a:rPr lang="ru-RU" sz="3200" dirty="0" smtClean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происходит возрастание </a:t>
            </a:r>
            <a:r>
              <a:rPr lang="ru-RU" sz="3200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ин­тенсивности и глубины воздействия: влияние каждого из факторов совершается на благо­приятном фоне, созданном другими факторами, что </a:t>
            </a:r>
            <a:r>
              <a:rPr lang="ru-RU" sz="3200" dirty="0" err="1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взаимоусиливает</a:t>
            </a:r>
            <a:r>
              <a:rPr lang="ru-RU" sz="3200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их эффект, повышает глубину преобразования</a:t>
            </a:r>
            <a:r>
              <a:rPr lang="ru-RU" sz="3200" dirty="0" smtClean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1632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Принцип комплексности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tabLst>
                <a:tab pos="643255" algn="l"/>
              </a:tabLst>
            </a:pPr>
            <a:r>
              <a:rPr lang="ru-RU" sz="3200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В-третьих, </a:t>
            </a:r>
            <a:r>
              <a:rPr lang="ru-RU" sz="3200" dirty="0" err="1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взаимоскоординированные</a:t>
            </a:r>
            <a:r>
              <a:rPr lang="ru-RU" sz="3200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воздействия на основные аспекты объекта усиливают целенаправленность (фокусированность) и сбалансированность преобразований. «</a:t>
            </a:r>
            <a:r>
              <a:rPr lang="ru-RU" sz="32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Проведение отдельных .., даже самых правильных мероприятий не даст должной отдачи, если они ... изолированные ... Взятые вне системы, они могут противоре­чить друг другу и не приводить к ожидаемому эффекту» </a:t>
            </a:r>
            <a:endParaRPr lang="ru-RU" sz="3200" dirty="0" smtClean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643255" algn="l"/>
              </a:tabLst>
            </a:pPr>
            <a:endParaRPr lang="ru-RU" sz="3200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  <a:tabLst>
                <a:tab pos="643255" algn="l"/>
              </a:tabLst>
            </a:pPr>
            <a:r>
              <a:rPr lang="ru-RU" sz="3200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Оптимизационный потенциал данного условия может быть реализован не только в аспекте воздействия на объект, но и в аспектах </a:t>
            </a:r>
            <a:r>
              <a:rPr lang="ru-RU" sz="3200" b="1" i="1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всесторонности построения и развития объекта</a:t>
            </a:r>
            <a:r>
              <a:rPr lang="ru-RU" sz="3200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0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 fontScale="90000"/>
          </a:bodyPr>
          <a:lstStyle/>
          <a:p>
            <a:pPr marL="514350" lvl="0" indent="-514350" fontAlgn="base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</a:pPr>
            <a:r>
              <a:rPr lang="en-US" altLang="ru-RU" sz="3200" dirty="0" smtClean="0">
                <a:solidFill>
                  <a:srgbClr val="33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altLang="ru-RU" sz="3200" dirty="0" smtClean="0">
                <a:solidFill>
                  <a:srgbClr val="33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3200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Нормативно-правовое </a:t>
            </a:r>
            <a:r>
              <a:rPr lang="ru-RU" altLang="ru-RU" sz="3200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обеспечение деятельности образовательных организаций</a:t>
            </a:r>
            <a:br>
              <a:rPr lang="ru-RU" altLang="ru-RU" sz="3200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 fontScale="92500" lnSpcReduction="10000"/>
          </a:bodyPr>
          <a:lstStyle/>
          <a:p>
            <a:pPr marL="273050" lvl="0" indent="-2730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ru-RU" altLang="ru-RU" sz="3200" dirty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600" dirty="0">
                <a:solidFill>
                  <a:srgbClr val="3333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Федеральный закон от 29.12.2012 № 273-ФЗ «Об образовании в Российской Федерации»; </a:t>
            </a:r>
          </a:p>
          <a:p>
            <a:pPr marL="273050" lvl="0" indent="-2730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ru-RU" altLang="ru-RU" sz="2600" dirty="0">
                <a:solidFill>
                  <a:srgbClr val="3333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26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 Президента РФ от 07.05.2018 N 204 (ред. от 21.07.2020) "О национальных целях и стратегических задачах развития Российской Федерации на период до 2024 года"; </a:t>
            </a:r>
          </a:p>
          <a:p>
            <a:pPr marL="273050" lvl="0" indent="-2730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ru-RU" altLang="ru-RU" sz="2600" dirty="0">
                <a:solidFill>
                  <a:srgbClr val="3333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Постановление Правительства РФ от 26.12.2017 № 1642 «Об утверждении государственной программы Российской Федерации «Развитие образования» на 2018-2025 гг. </a:t>
            </a:r>
            <a:endParaRPr lang="en-US" altLang="ru-RU" sz="2600" dirty="0" smtClean="0">
              <a:solidFill>
                <a:srgbClr val="33339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273050" lvl="0" indent="-2730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ru-RU" altLang="ru-RU" sz="2600" dirty="0">
                <a:solidFill>
                  <a:srgbClr val="3333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Распоряжение Правительства РФ от 17.11.2008 № 1662-р (ред. от 28.09.2018) «О Концепции долгосрочного социально-экономического развития Российской Федерации на период до 2020 года»; </a:t>
            </a:r>
          </a:p>
          <a:p>
            <a:pPr marL="273050" lvl="0" indent="-2730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ru-RU" altLang="ru-RU" sz="2600" dirty="0">
                <a:solidFill>
                  <a:srgbClr val="3333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2600" dirty="0">
                <a:solidFill>
                  <a:srgbClr val="008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Приказ </a:t>
            </a:r>
            <a:r>
              <a:rPr lang="ru-RU" altLang="ru-RU" sz="2600" dirty="0" err="1">
                <a:solidFill>
                  <a:srgbClr val="008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Минобрнауки</a:t>
            </a:r>
            <a:r>
              <a:rPr lang="ru-RU" altLang="ru-RU" sz="2600" dirty="0">
                <a:solidFill>
                  <a:srgbClr val="008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России от 30.08.2013 № 1015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начального общего, основного общего и среднего общего </a:t>
            </a:r>
            <a:r>
              <a:rPr lang="ru-RU" altLang="ru-RU" sz="2600" dirty="0" smtClean="0">
                <a:solidFill>
                  <a:srgbClr val="008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образования</a:t>
            </a:r>
            <a:r>
              <a:rPr lang="ru-RU" altLang="ru-RU" sz="2600" dirty="0">
                <a:solidFill>
                  <a:srgbClr val="008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». </a:t>
            </a:r>
          </a:p>
          <a:p>
            <a:pPr marL="273050" lvl="0" indent="-2730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ru-RU" altLang="ru-RU" sz="2000" dirty="0">
              <a:solidFill>
                <a:srgbClr val="33339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56640" y="6261463"/>
            <a:ext cx="574103" cy="278673"/>
          </a:xfrm>
        </p:spPr>
        <p:txBody>
          <a:bodyPr/>
          <a:lstStyle/>
          <a:p>
            <a:r>
              <a:rPr lang="en-US" sz="3200" b="1" dirty="0">
                <a:solidFill>
                  <a:srgbClr val="0000CC"/>
                </a:solidFill>
              </a:rPr>
              <a:t>3</a:t>
            </a:r>
            <a:endParaRPr lang="ru-RU" sz="32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5086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Принцип выделения решающего звена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 lnSpcReduction="10000"/>
          </a:bodyPr>
          <a:lstStyle/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r>
              <a:rPr lang="ru-RU" altLang="ru-RU" sz="3200" dirty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Выделение «решающего звена». </a:t>
            </a:r>
            <a:r>
              <a:rPr lang="ru-RU" sz="28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«Надо уметь найти в каждый особый момент то особое звено цепи, за которое надо всеми силами ухватиться, чтобы удержать всю цепь и подготовить прочно переход к следующему звену...» </a:t>
            </a:r>
            <a:endParaRPr lang="ru-RU" sz="2800" dirty="0" smtClean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r>
              <a:rPr lang="ru-RU" sz="2800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8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выделения «решающего звена» вытекает из закономерной для сложных объектов функциональной неравноценности их элементов и связей, различной степени их влияния на конечный результат. </a:t>
            </a:r>
            <a:r>
              <a:rPr lang="ru-RU" sz="2800" b="1" i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«Ре­шающие звенья» - это такие пункты системы, где первоочередное приложение усилий может дать наибольший эффект.</a:t>
            </a:r>
            <a:r>
              <a:rPr lang="ru-RU" sz="2800" b="1" i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Роль этого принципа тем значительнее, чем сложнее, экстремальнее решаемая проблема и чем более остро ощущается дефицит ресурсов. Данное обстоятельство акцентировано в следующем высказывании В.И. Ленина: «Мы умели побеждать неслыханные трудности ... ибо правильно определяли самую неотлож­ную, самую насущную, самую злободневную задачу и на ней сосредоточивали действитель­но все силы </a:t>
            </a:r>
            <a:endParaRPr lang="ru-RU" sz="2800" dirty="0">
              <a:solidFill>
                <a:srgbClr val="0000CC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30</a:t>
            </a:fld>
            <a:endParaRPr lang="ru-RU"/>
          </a:p>
        </p:txBody>
      </p:sp>
      <p:pic>
        <p:nvPicPr>
          <p:cNvPr id="5" name="Picture 5" descr="C:\Users\ASUS\Desktop\МОЙ КУРС\логотип кр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401" y="5069515"/>
            <a:ext cx="1939342" cy="1566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89145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Принцип выделения решающего звена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 fontScale="85000" lnSpcReduction="20000"/>
          </a:bodyPr>
          <a:lstStyle/>
          <a:p>
            <a:pPr indent="450215" algn="just">
              <a:lnSpc>
                <a:spcPct val="100000"/>
              </a:lnSpc>
              <a:spcBef>
                <a:spcPts val="0"/>
              </a:spcBef>
            </a:pPr>
            <a:r>
              <a:rPr lang="ru-RU" sz="3200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 решающего звена органически дополняет принцип комплексности, </a:t>
            </a:r>
            <a:r>
              <a:rPr lang="ru-RU" sz="3200" u="sng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указывает практические способы его реализации</a:t>
            </a:r>
            <a:r>
              <a:rPr lang="ru-RU" sz="3200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Выделение ре­шающего звена позволяет разрешить противоречие между необходимостью всестороннего воздействия на существенные аспекты объекта и ограниченностью возможностей и ресурсов субъекта познания или управления. </a:t>
            </a:r>
            <a:r>
              <a:rPr lang="ru-RU" sz="3200" dirty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соответствии с этим принципом оптимальный способ воздействия на объект состоит в выделении приоритетных задач («звеньев»), кото­рым необходимо уделить наибольшее внимание, приложить основные усилия и ресурсы, решить в первую очередь, и отделении тех, которые на данном этапе менее значимы для продвижения к конечному результату или могут быть решены на последующих этапах. </a:t>
            </a:r>
            <a:endParaRPr lang="ru-RU" sz="3200" dirty="0" smtClean="0">
              <a:solidFill>
                <a:srgbClr val="008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0000"/>
              </a:lnSpc>
              <a:spcBef>
                <a:spcPts val="0"/>
              </a:spcBef>
            </a:pPr>
            <a:r>
              <a:rPr lang="ru-RU" sz="3200" u="sng" dirty="0" smtClean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 </a:t>
            </a:r>
            <a:r>
              <a:rPr lang="ru-RU" sz="3200" u="sng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актуальным типам «решающего звена», требующим первоочередных усилий, могут быть отнесены:</a:t>
            </a:r>
            <a:endParaRPr lang="ru-RU" sz="2800" u="sng" dirty="0">
              <a:solidFill>
                <a:srgbClr val="0000CC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15900" indent="358775">
              <a:lnSpc>
                <a:spcPct val="100000"/>
              </a:lnSpc>
              <a:spcBef>
                <a:spcPts val="0"/>
              </a:spcBef>
              <a:buSzPct val="133000"/>
              <a:buNone/>
              <a:defRPr/>
            </a:pPr>
            <a:r>
              <a:rPr lang="ru-RU" altLang="ru-RU" sz="3200" u="sng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u="sng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31</a:t>
            </a:fld>
            <a:endParaRPr lang="ru-RU"/>
          </a:p>
        </p:txBody>
      </p:sp>
      <p:pic>
        <p:nvPicPr>
          <p:cNvPr id="5" name="Picture 5" descr="C:\Users\ASUS\Desktop\МОЙ КУРС\логотип кр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6076" y="5503816"/>
            <a:ext cx="1939342" cy="1566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80096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Принцип выделения решающего звена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 fontScale="77500" lnSpcReduction="20000"/>
          </a:bodyPr>
          <a:lstStyle/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CC"/>
              </a:buClr>
              <a:buFont typeface="+mj-lt"/>
              <a:buAutoNum type="arabicPeriod"/>
              <a:tabLst>
                <a:tab pos="643255" algn="l"/>
              </a:tabLst>
            </a:pPr>
            <a:r>
              <a:rPr lang="ru-RU" sz="3200" b="1" i="1" cap="small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тип «слабейшего» звена</a:t>
            </a:r>
            <a:r>
              <a:rPr lang="ru-RU" sz="3200" b="1" cap="small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3200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ограничивающего возможности, сдерживающего раз­витие системы, или являющегося зоной ее уязвимости, создающей возможность разрастания разрушительных процессов</a:t>
            </a:r>
            <a:r>
              <a:rPr lang="ru-RU" sz="3200" dirty="0" smtClean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CC"/>
              </a:buClr>
              <a:buFont typeface="+mj-lt"/>
              <a:buAutoNum type="arabicPeriod"/>
              <a:tabLst>
                <a:tab pos="643255" algn="l"/>
              </a:tabLst>
            </a:pPr>
            <a:r>
              <a:rPr lang="ru-RU" sz="3300" b="1" i="1" cap="small" dirty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тип «ведущего» звена</a:t>
            </a:r>
            <a:r>
              <a:rPr lang="ru-RU" sz="3300" b="1" cap="small" dirty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3300" dirty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оказывающего существенное влияние на повышение функциональности или ускорение развития ряда других звеньев и системы в целом. На­пример, в экономике ускоренное развитие высокотехнологичных отраслей производства (микропроцессорной, экологической, энергосберегающей техники, информационных техно­логий, </a:t>
            </a:r>
            <a:r>
              <a:rPr lang="ru-RU" sz="3300" dirty="0" err="1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нанотехнологий</a:t>
            </a:r>
            <a:r>
              <a:rPr lang="ru-RU" sz="3300" dirty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т.п.) позволяет в целом интенсифицировать развитие всего хозяй­ственного комплекса</a:t>
            </a:r>
            <a:r>
              <a:rPr lang="ru-RU" sz="3300" dirty="0" smtClean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3300" dirty="0">
              <a:solidFill>
                <a:srgbClr val="008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15240" lvl="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CC"/>
              </a:buClr>
              <a:buFont typeface="+mj-lt"/>
              <a:buAutoNum type="arabicPeriod"/>
              <a:tabLst>
                <a:tab pos="636905" algn="l"/>
              </a:tabLst>
            </a:pPr>
            <a:r>
              <a:rPr lang="ru-RU" sz="3200" b="1" i="1" cap="small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тип «массового» звена</a:t>
            </a:r>
            <a:r>
              <a:rPr lang="ru-RU" sz="3200" b="1" cap="small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3200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т.е. многократно повторяющихся элементов или опера­ций, даже незначительное улучшение которых может дать большой результирующий эффект за счет многократного накопления малых эффектов.</a:t>
            </a:r>
            <a:endParaRPr lang="ru-RU" sz="2800" dirty="0">
              <a:solidFill>
                <a:srgbClr val="0000CC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15900" indent="358775">
              <a:lnSpc>
                <a:spcPct val="100000"/>
              </a:lnSpc>
              <a:spcBef>
                <a:spcPts val="0"/>
              </a:spcBef>
              <a:buClr>
                <a:srgbClr val="0000CC"/>
              </a:buClr>
              <a:buSzPct val="133000"/>
              <a:buNone/>
              <a:defRPr/>
            </a:pPr>
            <a:r>
              <a:rPr lang="ru-RU" altLang="ru-RU" sz="32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32</a:t>
            </a:fld>
            <a:endParaRPr lang="ru-RU"/>
          </a:p>
        </p:txBody>
      </p:sp>
      <p:pic>
        <p:nvPicPr>
          <p:cNvPr id="5" name="Picture 5" descr="C:\Users\ASUS\Desktop\МОЙ КУРС\логотип кр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401" y="4789713"/>
            <a:ext cx="1939342" cy="1566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50553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/>
          </a:bodyPr>
          <a:lstStyle/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endParaRPr lang="ru-RU" altLang="ru-RU" sz="3200" dirty="0" smtClean="0">
              <a:solidFill>
                <a:srgbClr val="0000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endParaRPr lang="ru-RU" altLang="ru-RU" sz="3200" dirty="0">
              <a:solidFill>
                <a:srgbClr val="0000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indent="358775" algn="ctr">
              <a:spcBef>
                <a:spcPct val="0"/>
              </a:spcBef>
              <a:buSzPct val="133000"/>
              <a:buNone/>
              <a:defRPr/>
            </a:pPr>
            <a:endParaRPr lang="ru-RU" altLang="ru-RU" sz="3200" dirty="0" smtClean="0">
              <a:solidFill>
                <a:srgbClr val="0000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indent="358775" algn="ctr">
              <a:spcBef>
                <a:spcPct val="0"/>
              </a:spcBef>
              <a:buSzPct val="133000"/>
              <a:buNone/>
              <a:defRPr/>
            </a:pPr>
            <a:r>
              <a:rPr lang="ru-RU" altLang="ru-RU" sz="3200" dirty="0" smtClean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5400" b="1" dirty="0" smtClean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 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33</a:t>
            </a:fld>
            <a:endParaRPr lang="ru-RU"/>
          </a:p>
        </p:txBody>
      </p:sp>
      <p:pic>
        <p:nvPicPr>
          <p:cNvPr id="5" name="Picture 5" descr="C:\Users\ASUS\Desktop\МОЙ КУРС\логотип кр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9530" y="4255117"/>
            <a:ext cx="2601213" cy="2101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1722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/>
          </a:bodyPr>
          <a:lstStyle/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r>
              <a:rPr lang="ru-RU" altLang="ru-RU" sz="3200" dirty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34</a:t>
            </a:fld>
            <a:endParaRPr lang="ru-RU"/>
          </a:p>
        </p:txBody>
      </p:sp>
      <p:pic>
        <p:nvPicPr>
          <p:cNvPr id="5" name="Picture 5" descr="C:\Users\ASUS\Desktop\МОЙ КУРС\логотип кр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401" y="4789713"/>
            <a:ext cx="1939342" cy="1566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67283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/>
          </a:bodyPr>
          <a:lstStyle/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r>
              <a:rPr lang="ru-RU" altLang="ru-RU" sz="3200" dirty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z="1400" b="1" smtClean="0">
                <a:solidFill>
                  <a:srgbClr val="0000CC"/>
                </a:solidFill>
              </a:rPr>
              <a:t>35</a:t>
            </a:fld>
            <a:endParaRPr lang="ru-RU" sz="1400" b="1" dirty="0">
              <a:solidFill>
                <a:srgbClr val="0000CC"/>
              </a:solidFill>
            </a:endParaRPr>
          </a:p>
        </p:txBody>
      </p:sp>
      <p:pic>
        <p:nvPicPr>
          <p:cNvPr id="5" name="Picture 5" descr="C:\Users\ASUS\Desktop\МОЙ КУРС\логотип кр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401" y="4789713"/>
            <a:ext cx="1939342" cy="1566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2916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/>
          </a:bodyPr>
          <a:lstStyle/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r>
              <a:rPr lang="ru-RU" altLang="ru-RU" sz="3200" dirty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36</a:t>
            </a:fld>
            <a:endParaRPr lang="ru-RU"/>
          </a:p>
        </p:txBody>
      </p:sp>
      <p:pic>
        <p:nvPicPr>
          <p:cNvPr id="5" name="Picture 5" descr="C:\Users\ASUS\Desktop\МОЙ КУРС\логотип кр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401" y="4789713"/>
            <a:ext cx="1939342" cy="1566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47622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/>
          </a:bodyPr>
          <a:lstStyle/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r>
              <a:rPr lang="ru-RU" altLang="ru-RU" sz="3200" dirty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37</a:t>
            </a:fld>
            <a:endParaRPr lang="ru-RU"/>
          </a:p>
        </p:txBody>
      </p:sp>
      <p:pic>
        <p:nvPicPr>
          <p:cNvPr id="5" name="Picture 5" descr="C:\Users\ASUS\Desktop\МОЙ КУРС\логотип кр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401" y="4789713"/>
            <a:ext cx="1939342" cy="1566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61830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/>
          </a:bodyPr>
          <a:lstStyle/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r>
              <a:rPr lang="ru-RU" altLang="ru-RU" sz="3200" dirty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38</a:t>
            </a:fld>
            <a:endParaRPr lang="ru-RU"/>
          </a:p>
        </p:txBody>
      </p:sp>
      <p:pic>
        <p:nvPicPr>
          <p:cNvPr id="5" name="Picture 5" descr="C:\Users\ASUS\Desktop\МОЙ КУРС\логотип кр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401" y="4789713"/>
            <a:ext cx="1939342" cy="1566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79239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/>
          </a:bodyPr>
          <a:lstStyle/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r>
              <a:rPr lang="ru-RU" altLang="ru-RU" sz="3200" dirty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39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4526" y="4827553"/>
            <a:ext cx="1846217" cy="149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271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  </a:t>
            </a: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/>
          </a:bodyPr>
          <a:lstStyle/>
          <a:p>
            <a:pPr marL="215900" lvl="0" indent="3587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altLang="ru-RU" sz="3200" dirty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kern="0" dirty="0">
                <a:solidFill>
                  <a:srgbClr val="D73908"/>
                </a:solidFill>
                <a:latin typeface="Tahoma"/>
              </a:rPr>
              <a:t>Система — это </a:t>
            </a:r>
            <a:r>
              <a:rPr lang="ru-RU" altLang="ru-RU" sz="2800" kern="0" dirty="0">
                <a:solidFill>
                  <a:srgbClr val="0000CC"/>
                </a:solidFill>
                <a:latin typeface="Tahoma"/>
              </a:rPr>
              <a:t>множество взаимосвязанных элементов, взаимосвязанных между собой, составляющих целостное образование. </a:t>
            </a:r>
          </a:p>
          <a:p>
            <a:pPr marL="215900" lvl="0" indent="3587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altLang="ru-RU" sz="2400" kern="0" dirty="0">
                <a:solidFill>
                  <a:srgbClr val="008000"/>
                </a:solidFill>
                <a:latin typeface="Tahoma"/>
              </a:rPr>
              <a:t>Системные свойства социальных организаций изучаются в рамках </a:t>
            </a:r>
            <a:r>
              <a:rPr lang="ru-RU" altLang="ru-RU" sz="2400" kern="0" dirty="0">
                <a:solidFill>
                  <a:srgbClr val="C00000"/>
                </a:solidFill>
                <a:latin typeface="Tahoma"/>
              </a:rPr>
              <a:t>системного подхода</a:t>
            </a:r>
            <a:r>
              <a:rPr lang="ru-RU" altLang="ru-RU" sz="2400" kern="0" dirty="0">
                <a:solidFill>
                  <a:srgbClr val="008000"/>
                </a:solidFill>
                <a:latin typeface="Tahoma"/>
              </a:rPr>
              <a:t>, который выполняет теоретическую и методологическую роль в познании и преобразовании сложных социальных систем.</a:t>
            </a:r>
          </a:p>
          <a:p>
            <a:pPr marL="215900" lvl="0" indent="3587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altLang="ru-RU" sz="2400" kern="0" dirty="0">
                <a:solidFill>
                  <a:srgbClr val="008000"/>
                </a:solidFill>
                <a:latin typeface="Tahoma"/>
              </a:rPr>
              <a:t> </a:t>
            </a:r>
            <a:r>
              <a:rPr lang="ru-RU" altLang="ru-RU" sz="2400" kern="0" dirty="0">
                <a:solidFill>
                  <a:srgbClr val="0000CC"/>
                </a:solidFill>
                <a:latin typeface="Tahoma"/>
              </a:rPr>
              <a:t>Система разделяется на подсистемы, каждая из которых может быть рассмотрена как в отдельности, так и в их неразрывной целостности. </a:t>
            </a:r>
          </a:p>
          <a:p>
            <a:pPr marL="215900" lvl="0" indent="3587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altLang="ru-RU" sz="2400" kern="0" dirty="0">
                <a:solidFill>
                  <a:srgbClr val="006600"/>
                </a:solidFill>
                <a:latin typeface="Tahoma"/>
              </a:rPr>
              <a:t>Все, что не входит в систему и воздействует на нее или на что воздействует сама система, называется ее </a:t>
            </a:r>
            <a:r>
              <a:rPr lang="ru-RU" altLang="ru-RU" sz="2400" kern="0" dirty="0">
                <a:solidFill>
                  <a:srgbClr val="C00000"/>
                </a:solidFill>
                <a:latin typeface="Tahoma"/>
              </a:rPr>
              <a:t>внешней средой</a:t>
            </a:r>
            <a:r>
              <a:rPr lang="ru-RU" altLang="ru-RU" sz="2400" kern="0" dirty="0">
                <a:solidFill>
                  <a:srgbClr val="006600"/>
                </a:solidFill>
                <a:latin typeface="Tahoma"/>
              </a:rPr>
              <a:t>, которая существенным образом отличается от ее </a:t>
            </a:r>
            <a:r>
              <a:rPr lang="ru-RU" altLang="ru-RU" sz="2400" kern="0" dirty="0">
                <a:solidFill>
                  <a:srgbClr val="C00000"/>
                </a:solidFill>
                <a:latin typeface="Tahoma"/>
              </a:rPr>
              <a:t>внутренней</a:t>
            </a:r>
            <a:r>
              <a:rPr lang="ru-RU" altLang="ru-RU" sz="2400" kern="0" dirty="0">
                <a:solidFill>
                  <a:srgbClr val="006600"/>
                </a:solidFill>
                <a:latin typeface="Tahoma"/>
              </a:rPr>
              <a:t> среды. </a:t>
            </a:r>
            <a:endParaRPr lang="ru-RU" altLang="ru-RU" sz="2400" kern="0" dirty="0" smtClean="0">
              <a:solidFill>
                <a:srgbClr val="006600"/>
              </a:solidFill>
              <a:latin typeface="Tahoma"/>
            </a:endParaRPr>
          </a:p>
          <a:p>
            <a:pPr marL="21590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  <a:buNone/>
            </a:pPr>
            <a:r>
              <a:rPr lang="ru-RU" altLang="ru-RU" sz="2400" kern="0" dirty="0" smtClean="0">
                <a:solidFill>
                  <a:srgbClr val="006600"/>
                </a:solidFill>
                <a:latin typeface="Tahoma"/>
              </a:rPr>
              <a:t>Они </a:t>
            </a:r>
            <a:r>
              <a:rPr lang="ru-RU" altLang="ru-RU" sz="2400" kern="0" dirty="0">
                <a:solidFill>
                  <a:srgbClr val="006600"/>
                </a:solidFill>
                <a:latin typeface="Tahoma"/>
              </a:rPr>
              <a:t>находятся </a:t>
            </a:r>
            <a:r>
              <a:rPr lang="ru-RU" altLang="ru-RU" sz="2400" kern="0" dirty="0">
                <a:solidFill>
                  <a:srgbClr val="C00000"/>
                </a:solidFill>
                <a:latin typeface="Tahoma"/>
              </a:rPr>
              <a:t>в </a:t>
            </a:r>
            <a:r>
              <a:rPr lang="ru-RU" altLang="ru-RU" sz="2400" b="1" kern="0" dirty="0">
                <a:solidFill>
                  <a:srgbClr val="C00000"/>
                </a:solidFill>
                <a:latin typeface="Tahoma"/>
              </a:rPr>
              <a:t>диалектическом взаимодействии.</a:t>
            </a:r>
            <a:endParaRPr lang="ru-RU" altLang="ru-RU" sz="2400" b="1" kern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2185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/>
          </a:bodyPr>
          <a:lstStyle/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r>
              <a:rPr lang="ru-RU" altLang="ru-RU" sz="3200" dirty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40</a:t>
            </a:fld>
            <a:endParaRPr lang="ru-RU"/>
          </a:p>
        </p:txBody>
      </p:sp>
      <p:pic>
        <p:nvPicPr>
          <p:cNvPr id="5" name="Picture 5" descr="C:\Users\ASUS\Desktop\МОЙ КУРС\логотип кр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401" y="4789713"/>
            <a:ext cx="1939342" cy="1566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07007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/>
          </a:bodyPr>
          <a:lstStyle/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r>
              <a:rPr lang="ru-RU" altLang="ru-RU" sz="3200" dirty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7449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/>
          </a:bodyPr>
          <a:lstStyle/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r>
              <a:rPr lang="ru-RU" altLang="ru-RU" sz="3200" dirty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4976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/>
          </a:bodyPr>
          <a:lstStyle/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r>
              <a:rPr lang="ru-RU" altLang="ru-RU" sz="3200" dirty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5923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/>
          </a:bodyPr>
          <a:lstStyle/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r>
              <a:rPr lang="ru-RU" altLang="ru-RU" sz="3200" dirty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75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/>
          </a:bodyPr>
          <a:lstStyle/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r>
              <a:rPr lang="ru-RU" altLang="ru-RU" sz="3200" dirty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45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638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/>
          </a:bodyPr>
          <a:lstStyle/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r>
              <a:rPr lang="ru-RU" altLang="ru-RU" sz="3200" dirty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68696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/>
          </a:bodyPr>
          <a:lstStyle/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r>
              <a:rPr lang="ru-RU" altLang="ru-RU" sz="3200" dirty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47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432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/>
          </a:bodyPr>
          <a:lstStyle/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r>
              <a:rPr lang="ru-RU" altLang="ru-RU" sz="3200" dirty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48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6137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/>
          </a:bodyPr>
          <a:lstStyle/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r>
              <a:rPr lang="ru-RU" altLang="ru-RU" sz="3200" dirty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49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633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b="1" dirty="0">
                <a:solidFill>
                  <a:srgbClr val="D739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систем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/>
          </a:bodyPr>
          <a:lstStyle/>
          <a:p>
            <a:pPr marL="215900" lvl="0" indent="3587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altLang="ru-RU" sz="2800" b="1" kern="0" dirty="0">
                <a:solidFill>
                  <a:srgbClr val="D73908"/>
                </a:solidFill>
                <a:latin typeface="Tahoma"/>
              </a:rPr>
              <a:t>Социальная система </a:t>
            </a:r>
            <a:r>
              <a:rPr lang="ru-RU" altLang="ru-RU" sz="2800" kern="0" dirty="0">
                <a:solidFill>
                  <a:srgbClr val="0000A4"/>
                </a:solidFill>
                <a:latin typeface="Tahoma"/>
              </a:rPr>
              <a:t>является совокупностью социальных отношений, образуемых в результате совместной деятельности людей и социальных групп</a:t>
            </a:r>
            <a:r>
              <a:rPr lang="ru-RU" altLang="ru-RU" sz="2800" dirty="0" smtClean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kern="0" dirty="0" smtClean="0">
                <a:solidFill>
                  <a:srgbClr val="0000A4"/>
                </a:solidFill>
                <a:latin typeface="Tahoma"/>
              </a:rPr>
              <a:t> </a:t>
            </a:r>
            <a:endParaRPr lang="en-US" altLang="ru-RU" sz="2800" kern="0" dirty="0" smtClean="0">
              <a:solidFill>
                <a:srgbClr val="0000A4"/>
              </a:solidFill>
              <a:latin typeface="Tahoma"/>
            </a:endParaRPr>
          </a:p>
          <a:p>
            <a:pPr marL="215900" lvl="0" indent="3587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altLang="ru-RU" sz="2800" b="1" kern="0" dirty="0" smtClean="0">
                <a:solidFill>
                  <a:srgbClr val="D73908"/>
                </a:solidFill>
                <a:latin typeface="Tahoma"/>
              </a:rPr>
              <a:t>Организационная </a:t>
            </a:r>
            <a:r>
              <a:rPr lang="ru-RU" altLang="ru-RU" sz="2800" b="1" kern="0" dirty="0">
                <a:solidFill>
                  <a:srgbClr val="D73908"/>
                </a:solidFill>
                <a:latin typeface="Tahoma"/>
              </a:rPr>
              <a:t>система </a:t>
            </a:r>
            <a:r>
              <a:rPr lang="ru-RU" altLang="ru-RU" sz="2800" kern="0" dirty="0">
                <a:solidFill>
                  <a:srgbClr val="0000A4"/>
                </a:solidFill>
                <a:latin typeface="Tahoma"/>
              </a:rPr>
              <a:t>с помощью разработки и структуры управления, соответствующих положений и инструкций позволяет рационально использовать технические средства, предметы труда, информацию, площади и трудовые ресурсы. </a:t>
            </a:r>
          </a:p>
          <a:p>
            <a:pPr marL="215900" lvl="0" indent="3587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altLang="ru-RU" sz="2800" b="1" kern="0" dirty="0">
                <a:solidFill>
                  <a:srgbClr val="D73908"/>
                </a:solidFill>
                <a:latin typeface="Tahoma"/>
              </a:rPr>
              <a:t>Экономическая система </a:t>
            </a:r>
            <a:r>
              <a:rPr lang="ru-RU" altLang="ru-RU" sz="2800" kern="0" dirty="0">
                <a:solidFill>
                  <a:srgbClr val="0000A4"/>
                </a:solidFill>
                <a:latin typeface="Tahoma"/>
              </a:rPr>
              <a:t>представляет собой единство хозяйственных и финансовых процессов и связей. </a:t>
            </a:r>
          </a:p>
          <a:p>
            <a:pPr marL="558800" lvl="0" indent="-3429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  <a:buFont typeface="Wingdings" panose="05000000000000000000" pitchFamily="2" charset="2"/>
              <a:buChar char="ü"/>
            </a:pPr>
            <a:r>
              <a:rPr lang="ru-RU" altLang="ru-RU" sz="2800" kern="0" dirty="0">
                <a:solidFill>
                  <a:srgbClr val="008000"/>
                </a:solidFill>
                <a:latin typeface="Tahoma"/>
              </a:rPr>
              <a:t>Все системы — техническая, технологическая, организационная, экономическая и социальная — взаимосвязаны. В своем единстве они составляют </a:t>
            </a:r>
            <a:r>
              <a:rPr lang="ru-RU" altLang="ru-RU" sz="2800" u="sng" kern="0" dirty="0">
                <a:solidFill>
                  <a:srgbClr val="008000"/>
                </a:solidFill>
                <a:latin typeface="Tahoma"/>
              </a:rPr>
              <a:t>целостный организм</a:t>
            </a:r>
            <a:r>
              <a:rPr lang="ru-RU" altLang="ru-RU" sz="2800" kern="0" dirty="0">
                <a:solidFill>
                  <a:srgbClr val="008000"/>
                </a:solidFill>
                <a:latin typeface="Tahoma"/>
              </a:rPr>
              <a:t>. </a:t>
            </a:r>
          </a:p>
          <a:p>
            <a:pPr marL="215900" lvl="0" indent="3587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  <a:buFont typeface="Wingdings" panose="05000000000000000000" pitchFamily="2" charset="2"/>
              <a:buChar char="§"/>
            </a:pPr>
            <a:endParaRPr lang="ru-RU" sz="3200" dirty="0">
              <a:solidFill>
                <a:srgbClr val="008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9148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/>
          </a:bodyPr>
          <a:lstStyle/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r>
              <a:rPr lang="ru-RU" altLang="ru-RU" sz="3200" dirty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50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8693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/>
          </a:bodyPr>
          <a:lstStyle/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r>
              <a:rPr lang="ru-RU" altLang="ru-RU" sz="3200" dirty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51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9526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/>
          </a:bodyPr>
          <a:lstStyle/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r>
              <a:rPr lang="ru-RU" altLang="ru-RU" sz="3200" dirty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52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75636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/>
          </a:bodyPr>
          <a:lstStyle/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r>
              <a:rPr lang="ru-RU" altLang="ru-RU" sz="3200" dirty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53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83020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/>
          </a:bodyPr>
          <a:lstStyle/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r>
              <a:rPr lang="ru-RU" altLang="ru-RU" sz="3200" dirty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54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56880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/>
          </a:bodyPr>
          <a:lstStyle/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r>
              <a:rPr lang="ru-RU" altLang="ru-RU" sz="3200" dirty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55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488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kern="0" dirty="0" smtClean="0">
                <a:solidFill>
                  <a:srgbClr val="D73908"/>
                </a:solidFill>
                <a:latin typeface="Tahoma"/>
              </a:rPr>
              <a:t>Объект и субъект социального </a:t>
            </a:r>
            <a:r>
              <a:rPr lang="ru-RU" altLang="ru-RU" sz="3200" b="1" kern="0" dirty="0">
                <a:solidFill>
                  <a:srgbClr val="D73908"/>
                </a:solidFill>
                <a:latin typeface="Tahoma"/>
              </a:rPr>
              <a:t>управления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 fontScale="92500" lnSpcReduction="10000"/>
          </a:bodyPr>
          <a:lstStyle/>
          <a:p>
            <a:pPr marL="215900" lvl="0" indent="3587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altLang="ru-RU" sz="3200" dirty="0" smtClean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kern="0" dirty="0">
                <a:solidFill>
                  <a:srgbClr val="008000"/>
                </a:solidFill>
                <a:latin typeface="Tahoma"/>
              </a:rPr>
              <a:t>Состояние управленческих отношений, целостность сложной социальной системы прежде всего зависят от сбалансированности двух его подсистем </a:t>
            </a:r>
            <a:r>
              <a:rPr lang="ru-RU" altLang="ru-RU" sz="2400" kern="0" dirty="0" smtClean="0">
                <a:solidFill>
                  <a:srgbClr val="008000"/>
                </a:solidFill>
                <a:latin typeface="Tahoma"/>
              </a:rPr>
              <a:t>объекта и субъекта социального </a:t>
            </a:r>
            <a:r>
              <a:rPr lang="ru-RU" altLang="ru-RU" sz="2400" kern="0" dirty="0">
                <a:solidFill>
                  <a:srgbClr val="008000"/>
                </a:solidFill>
                <a:latin typeface="Tahoma"/>
              </a:rPr>
              <a:t>управления.</a:t>
            </a:r>
          </a:p>
          <a:p>
            <a:pPr marL="215900" lvl="0" indent="3587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altLang="ru-RU" sz="2400" b="1" kern="0" dirty="0">
                <a:solidFill>
                  <a:srgbClr val="D73908"/>
                </a:solidFill>
                <a:latin typeface="Tahoma"/>
              </a:rPr>
              <a:t> Объектом управления </a:t>
            </a:r>
            <a:r>
              <a:rPr lang="ru-RU" altLang="ru-RU" sz="2400" kern="0" dirty="0">
                <a:solidFill>
                  <a:srgbClr val="0000A4"/>
                </a:solidFill>
                <a:latin typeface="Tahoma"/>
              </a:rPr>
              <a:t>выступают общественные отношения, общественные процессы, социальные организации, социальные ресурсы и сам человек, </a:t>
            </a:r>
            <a:r>
              <a:rPr lang="ru-RU" altLang="ru-RU" sz="2400" kern="0" dirty="0" smtClean="0">
                <a:solidFill>
                  <a:srgbClr val="0000A4"/>
                </a:solidFill>
                <a:latin typeface="Tahoma"/>
              </a:rPr>
              <a:t>вступающий </a:t>
            </a:r>
            <a:r>
              <a:rPr lang="ru-RU" altLang="ru-RU" sz="2400" kern="0" dirty="0">
                <a:solidFill>
                  <a:srgbClr val="0000A4"/>
                </a:solidFill>
                <a:latin typeface="Tahoma"/>
              </a:rPr>
              <a:t>в социальные отношения, участвующий в общественных процессах и социальных организациях, в реализации ресурсов</a:t>
            </a:r>
            <a:r>
              <a:rPr lang="ru-RU" altLang="ru-RU" sz="2400" kern="0" dirty="0" smtClean="0">
                <a:solidFill>
                  <a:srgbClr val="0000A4"/>
                </a:solidFill>
                <a:latin typeface="Tahoma"/>
              </a:rPr>
              <a:t>.</a:t>
            </a:r>
          </a:p>
          <a:p>
            <a:pPr marL="215900" lvl="0" indent="3587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altLang="ru-RU" sz="2400" b="1" dirty="0">
                <a:solidFill>
                  <a:srgbClr val="C00000"/>
                </a:solidFill>
              </a:rPr>
              <a:t>все объекты управленческих воздействий </a:t>
            </a:r>
            <a:r>
              <a:rPr lang="ru-RU" altLang="ru-RU" b="1" kern="0" dirty="0" smtClean="0">
                <a:solidFill>
                  <a:srgbClr val="C00000"/>
                </a:solidFill>
                <a:latin typeface="Tahoma"/>
              </a:rPr>
              <a:t>в </a:t>
            </a:r>
            <a:r>
              <a:rPr lang="ru-RU" altLang="ru-RU" b="1" kern="0" dirty="0">
                <a:solidFill>
                  <a:srgbClr val="C00000"/>
                </a:solidFill>
                <a:latin typeface="Tahoma"/>
              </a:rPr>
              <a:t>той </a:t>
            </a:r>
            <a:r>
              <a:rPr lang="ru-RU" altLang="ru-RU" b="1" kern="0" dirty="0">
                <a:solidFill>
                  <a:srgbClr val="D73908"/>
                </a:solidFill>
                <a:latin typeface="Tahoma"/>
              </a:rPr>
              <a:t>или иной мере являются и их субъектами. </a:t>
            </a:r>
          </a:p>
          <a:p>
            <a:pPr marL="215900" lvl="0" indent="3587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altLang="ru-RU" sz="2400" kern="0" dirty="0">
                <a:solidFill>
                  <a:srgbClr val="0000A4"/>
                </a:solidFill>
                <a:latin typeface="Tahoma"/>
              </a:rPr>
              <a:t>это например, относится к социальным организациям, которые создаются, проектируются в процессе управленческого труда, но, возникнув, оказывают огромное обратное влияние на развитие общественных процессов, реализацию многочисленных ресурсов общества.</a:t>
            </a:r>
          </a:p>
          <a:p>
            <a:pPr marL="215900" lvl="0" indent="3587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altLang="ru-RU" sz="2400" kern="0" dirty="0">
                <a:solidFill>
                  <a:srgbClr val="008000"/>
                </a:solidFill>
                <a:latin typeface="Tahoma"/>
              </a:rPr>
              <a:t> особое значение имеет </a:t>
            </a:r>
            <a:r>
              <a:rPr lang="ru-RU" altLang="ru-RU" sz="2400" kern="0" dirty="0">
                <a:solidFill>
                  <a:srgbClr val="D73908"/>
                </a:solidFill>
                <a:latin typeface="Tahoma"/>
              </a:rPr>
              <a:t>изучение человека как субъекта управления</a:t>
            </a:r>
            <a:r>
              <a:rPr lang="ru-RU" altLang="ru-RU" sz="2400" kern="0" dirty="0">
                <a:solidFill>
                  <a:srgbClr val="008000"/>
                </a:solidFill>
                <a:latin typeface="Tahoma"/>
              </a:rPr>
              <a:t>, хотя он в определенной мере является и объектом управленческого воздействия, поскольку объектом управления выступают люди, социальные организации.</a:t>
            </a:r>
            <a:endParaRPr lang="ru-RU" altLang="ru-RU" sz="2400" kern="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lvl="0" indent="358775">
              <a:spcBef>
                <a:spcPct val="0"/>
              </a:spcBef>
              <a:buClr>
                <a:srgbClr val="A6B727"/>
              </a:buClr>
              <a:buSzPct val="133000"/>
              <a:buNone/>
              <a:defRPr/>
            </a:pPr>
            <a:r>
              <a:rPr lang="ru-RU" altLang="ru-RU" sz="3200" dirty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rgbClr val="A6B727"/>
              </a:solidFill>
            </a:endParaRPr>
          </a:p>
          <a:p>
            <a:pPr marL="215900" lvl="0" indent="3587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  <a:buFont typeface="Wingdings" panose="05000000000000000000" pitchFamily="2" charset="2"/>
              <a:buChar char="§"/>
            </a:pPr>
            <a:endParaRPr lang="ru-RU" altLang="ru-RU" sz="2800" kern="0" dirty="0" smtClean="0">
              <a:solidFill>
                <a:srgbClr val="0000A4"/>
              </a:solidFill>
              <a:latin typeface="Tahoma"/>
            </a:endParaRPr>
          </a:p>
          <a:p>
            <a:pPr marL="215900" lvl="0" indent="3587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  <a:buFont typeface="Wingdings" panose="05000000000000000000" pitchFamily="2" charset="2"/>
              <a:buChar char="§"/>
            </a:pPr>
            <a:endParaRPr lang="ru-RU" altLang="ru-RU" sz="2800" kern="0" dirty="0">
              <a:solidFill>
                <a:srgbClr val="0000A4"/>
              </a:solidFill>
              <a:latin typeface="Tahoma"/>
            </a:endParaRPr>
          </a:p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29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b="1" kern="0" dirty="0">
                <a:solidFill>
                  <a:srgbClr val="D73908"/>
                </a:solidFill>
                <a:latin typeface="Tahoma"/>
              </a:rPr>
              <a:t>Социальные ресурсы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/>
          </a:bodyPr>
          <a:lstStyle/>
          <a:p>
            <a:pPr marL="215900" lvl="0" indent="3587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altLang="ru-RU" sz="2400" kern="0" dirty="0">
                <a:solidFill>
                  <a:srgbClr val="0000A4"/>
                </a:solidFill>
                <a:latin typeface="Tahoma"/>
              </a:rPr>
              <a:t>можно определить как запасы творческой энергии личности (социальные, познавательные, деятельностные), социальной организации и общества в целом — содружества людей, организаций, институтов, социальных групп. Эти запасы человеческой энергии огромны, некоторые ученые сравнивают их с энергией атомного ядра. </a:t>
            </a:r>
          </a:p>
          <a:p>
            <a:pPr marL="215900" lvl="0" indent="3587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altLang="ru-RU" sz="2800" kern="0" dirty="0">
                <a:solidFill>
                  <a:srgbClr val="008000"/>
                </a:solidFill>
                <a:latin typeface="Tahoma"/>
              </a:rPr>
              <a:t>Одной из самых актуальных сегодня является проблема «</a:t>
            </a:r>
            <a:r>
              <a:rPr lang="ru-RU" altLang="ru-RU" sz="2800" u="sng" kern="0" dirty="0">
                <a:solidFill>
                  <a:srgbClr val="008000"/>
                </a:solidFill>
                <a:latin typeface="Tahoma"/>
              </a:rPr>
              <a:t>распаковки» этого огромного потенциала, раскрытия творческих возможностей человека, социальных организаций и направления этих источников прогресса в созидательное русло.</a:t>
            </a:r>
            <a:endParaRPr lang="ru-RU" altLang="ru-RU" sz="2800" u="sng" kern="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lvl="0" indent="3587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  <a:buFont typeface="Wingdings" panose="05000000000000000000" pitchFamily="2" charset="2"/>
              <a:buChar char="§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7</a:t>
            </a:fld>
            <a:endParaRPr lang="ru-RU"/>
          </a:p>
        </p:txBody>
      </p:sp>
      <p:pic>
        <p:nvPicPr>
          <p:cNvPr id="5" name="Picture 5" descr="C:\Users\ASUS\Desktop\МОЙ КУРС\логотип кр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401" y="4789713"/>
            <a:ext cx="1939342" cy="1566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3854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4000" kern="0" dirty="0">
                <a:solidFill>
                  <a:srgbClr val="D73908"/>
                </a:solidFill>
                <a:latin typeface="Tahoma"/>
              </a:rPr>
              <a:t>Механизмы использования социальных ресурсов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rmAutofit/>
          </a:bodyPr>
          <a:lstStyle/>
          <a:p>
            <a:pPr marL="215900" lvl="0" indent="3587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altLang="ru-RU" sz="3200" dirty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kern="0" dirty="0">
                <a:solidFill>
                  <a:srgbClr val="008000"/>
                </a:solidFill>
                <a:latin typeface="Tahoma"/>
              </a:rPr>
              <a:t>Перед управлением стоит </a:t>
            </a:r>
            <a:r>
              <a:rPr lang="ru-RU" altLang="ru-RU" sz="2400" kern="0" dirty="0">
                <a:solidFill>
                  <a:srgbClr val="C00000"/>
                </a:solidFill>
                <a:latin typeface="Tahoma"/>
              </a:rPr>
              <a:t>проблема </a:t>
            </a:r>
            <a:r>
              <a:rPr lang="ru-RU" altLang="ru-RU" sz="2400" b="1" kern="0" dirty="0">
                <a:solidFill>
                  <a:srgbClr val="C00000"/>
                </a:solidFill>
                <a:latin typeface="Tahoma"/>
              </a:rPr>
              <a:t>найти механизмы более полного использования социальных ресурсов. </a:t>
            </a:r>
          </a:p>
          <a:p>
            <a:pPr marL="215900" lvl="0" indent="3587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altLang="ru-RU" sz="2400" kern="0" dirty="0">
                <a:solidFill>
                  <a:srgbClr val="008000"/>
                </a:solidFill>
                <a:latin typeface="Tahoma"/>
              </a:rPr>
              <a:t>С этой целью их необходимо разделить</a:t>
            </a:r>
            <a:r>
              <a:rPr lang="ru-RU" altLang="ru-RU" sz="2400" kern="0" dirty="0">
                <a:solidFill>
                  <a:srgbClr val="000000"/>
                </a:solidFill>
                <a:latin typeface="Tahoma"/>
              </a:rPr>
              <a:t> </a:t>
            </a:r>
            <a:r>
              <a:rPr lang="ru-RU" altLang="ru-RU" sz="2400" kern="0" dirty="0">
                <a:solidFill>
                  <a:srgbClr val="D73908"/>
                </a:solidFill>
                <a:latin typeface="Tahoma"/>
              </a:rPr>
              <a:t>на: </a:t>
            </a:r>
          </a:p>
          <a:p>
            <a:pPr marL="215900" lvl="0" indent="3587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altLang="ru-RU" sz="2400" kern="0" dirty="0">
                <a:solidFill>
                  <a:srgbClr val="0000A4"/>
                </a:solidFill>
                <a:latin typeface="Tahoma"/>
              </a:rPr>
              <a:t>(1) мотивационные, (2) интеллектуальные, (3) информационные, (4) коммуникативные, (5) социально-психологические, (6) соревновательные, (7) демографические, (8) социально-экологические, (9) деятельностные, (10) инновационные, (11) стратегические, (12</a:t>
            </a:r>
            <a:r>
              <a:rPr lang="ru-RU" altLang="ru-RU" sz="2400" b="1" kern="0" dirty="0">
                <a:solidFill>
                  <a:srgbClr val="0000A4"/>
                </a:solidFill>
                <a:latin typeface="Tahoma"/>
              </a:rPr>
              <a:t>) кадровые</a:t>
            </a:r>
            <a:r>
              <a:rPr lang="ru-RU" altLang="ru-RU" sz="2400" kern="0" dirty="0">
                <a:solidFill>
                  <a:srgbClr val="0000A4"/>
                </a:solidFill>
                <a:latin typeface="Tahoma"/>
              </a:rPr>
              <a:t>, (13) организационные, (14) управленческие, (15) научные. </a:t>
            </a:r>
          </a:p>
          <a:p>
            <a:pPr marL="215900" lvl="0" indent="3587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altLang="ru-RU" sz="2400" kern="0" dirty="0">
                <a:solidFill>
                  <a:srgbClr val="008000"/>
                </a:solidFill>
                <a:latin typeface="Tahoma"/>
              </a:rPr>
              <a:t>Социальные ресурсы составляют ядро всей системы ресурсов, </a:t>
            </a:r>
            <a:r>
              <a:rPr lang="ru-RU" altLang="ru-RU" sz="2400" kern="0" dirty="0">
                <a:solidFill>
                  <a:srgbClr val="C00000"/>
                </a:solidFill>
                <a:latin typeface="Tahoma"/>
              </a:rPr>
              <a:t>не распаковав которые невозможно получить эффективные результаты от реализации любых видов ресурсов</a:t>
            </a:r>
            <a:r>
              <a:rPr lang="ru-RU" altLang="ru-RU" sz="2400" kern="0" dirty="0">
                <a:solidFill>
                  <a:srgbClr val="008000"/>
                </a:solidFill>
                <a:latin typeface="Tahoma"/>
              </a:rPr>
              <a:t> — материальных, хозяйственных, природных и т. д</a:t>
            </a:r>
            <a:endParaRPr lang="ru-RU" altLang="ru-RU" sz="2400" kern="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8</a:t>
            </a:fld>
            <a:endParaRPr lang="ru-RU"/>
          </a:p>
        </p:txBody>
      </p:sp>
      <p:pic>
        <p:nvPicPr>
          <p:cNvPr id="5" name="Picture 5" descr="C:\Users\ASUS\Desktop\МОЙ КУРС\логотип кр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0949" y="5007429"/>
            <a:ext cx="1669793" cy="1348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1945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" y="200298"/>
            <a:ext cx="10774680" cy="905691"/>
          </a:xfrm>
        </p:spPr>
        <p:txBody>
          <a:bodyPr>
            <a:normAutofit/>
          </a:bodyPr>
          <a:lstStyle/>
          <a:p>
            <a:pPr algn="ctr"/>
            <a:r>
              <a:rPr lang="ru-RU" altLang="ru-RU" sz="4000" b="1" kern="0" dirty="0">
                <a:solidFill>
                  <a:srgbClr val="D73908"/>
                </a:solidFill>
                <a:latin typeface="Tahoma"/>
              </a:rPr>
              <a:t>Особенности социальных ресурсов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05989"/>
            <a:ext cx="11686903" cy="5529941"/>
          </a:xfrm>
        </p:spPr>
        <p:txBody>
          <a:bodyPr>
            <a:noAutofit/>
          </a:bodyPr>
          <a:lstStyle/>
          <a:p>
            <a:pPr marL="215900" lvl="0" indent="3587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altLang="ru-RU" sz="2400" kern="0" dirty="0">
                <a:solidFill>
                  <a:srgbClr val="008000"/>
                </a:solidFill>
                <a:latin typeface="Tahoma"/>
              </a:rPr>
              <a:t>Социальные ресурсы имеют ряд особенностей, что отличает их, например, от природных. </a:t>
            </a:r>
          </a:p>
          <a:p>
            <a:pPr marL="215900" lvl="0" indent="3587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altLang="ru-RU" sz="2400" kern="0" dirty="0">
                <a:solidFill>
                  <a:srgbClr val="0000A4"/>
                </a:solidFill>
                <a:latin typeface="Tahoma"/>
              </a:rPr>
              <a:t>Во-первых, природные ресурсы исчерпаемы, а социальные практически нет. Так, управленческие, организационные, научные ресурсы могут существовать как угодно долго, независимо от того, используем мы их или нет.</a:t>
            </a:r>
          </a:p>
          <a:p>
            <a:pPr marL="215900" lvl="0" indent="3587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altLang="ru-RU" sz="2400" kern="0" dirty="0">
                <a:solidFill>
                  <a:srgbClr val="008000"/>
                </a:solidFill>
                <a:latin typeface="Tahoma"/>
              </a:rPr>
              <a:t> Во-вторых, это не только частично, но и целиком возобновляемые ресурсы. В процессе своего использования они имеют тенденцию не к уничтожению, а к увеличению.</a:t>
            </a:r>
          </a:p>
          <a:p>
            <a:pPr marL="215900" lvl="0" indent="3587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altLang="ru-RU" sz="2400" kern="0" dirty="0">
                <a:solidFill>
                  <a:srgbClr val="0000A4"/>
                </a:solidFill>
                <a:latin typeface="Tahoma"/>
              </a:rPr>
              <a:t> В-третьих, если природные ресурсы можно хранить продолжительное время, </a:t>
            </a:r>
            <a:r>
              <a:rPr lang="ru-RU" altLang="ru-RU" sz="2400" kern="0" dirty="0">
                <a:solidFill>
                  <a:srgbClr val="C00000"/>
                </a:solidFill>
                <a:latin typeface="Tahoma"/>
              </a:rPr>
              <a:t>то социальные начинают деградировать и обесцениваться в результате своей </a:t>
            </a:r>
            <a:r>
              <a:rPr lang="ru-RU" altLang="ru-RU" sz="2400" kern="0" dirty="0" err="1">
                <a:solidFill>
                  <a:srgbClr val="C00000"/>
                </a:solidFill>
                <a:latin typeface="Tahoma"/>
              </a:rPr>
              <a:t>невостребованности</a:t>
            </a:r>
            <a:r>
              <a:rPr lang="ru-RU" altLang="ru-RU" sz="2400" kern="0" dirty="0">
                <a:solidFill>
                  <a:srgbClr val="0000A4"/>
                </a:solidFill>
                <a:latin typeface="Tahoma"/>
              </a:rPr>
              <a:t>.</a:t>
            </a:r>
          </a:p>
          <a:p>
            <a:pPr marL="215900" lvl="0" indent="3587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altLang="ru-RU" sz="2400" kern="0" dirty="0">
                <a:solidFill>
                  <a:srgbClr val="0000A4"/>
                </a:solidFill>
                <a:latin typeface="Tahoma"/>
              </a:rPr>
              <a:t> </a:t>
            </a:r>
            <a:r>
              <a:rPr lang="ru-RU" altLang="ru-RU" sz="2400" kern="0" dirty="0">
                <a:solidFill>
                  <a:srgbClr val="008000"/>
                </a:solidFill>
                <a:latin typeface="Tahoma"/>
              </a:rPr>
              <a:t>В-четвертых, в отношении социальных ресурсов критерии «достаточности — недостаточности» являются более сложными и пока не до конца разработаны</a:t>
            </a:r>
            <a:r>
              <a:rPr lang="ru-RU" altLang="ru-RU" sz="2400" kern="0" dirty="0">
                <a:solidFill>
                  <a:srgbClr val="0000CC"/>
                </a:solidFill>
                <a:latin typeface="Tahoma"/>
              </a:rPr>
              <a:t>. В-пятых</a:t>
            </a:r>
            <a:r>
              <a:rPr lang="ru-RU" altLang="ru-RU" sz="2400" kern="0" dirty="0">
                <a:solidFill>
                  <a:srgbClr val="008000"/>
                </a:solidFill>
                <a:latin typeface="Tahoma"/>
              </a:rPr>
              <a:t>, они обладают не только большим многообразием, но и взаимозаменяемостью.</a:t>
            </a:r>
            <a:endParaRPr lang="ru-RU" altLang="ru-RU" sz="2400" kern="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r>
              <a:rPr lang="ru-RU" altLang="ru-RU" sz="2400" dirty="0" smtClean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762875"/>
      </p:ext>
    </p:extLst>
  </p:cSld>
  <p:clrMapOvr>
    <a:masterClrMapping/>
  </p:clrMapOvr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10.xml><?xml version="1.0" encoding="utf-8"?>
<a:theme xmlns:a="http://schemas.openxmlformats.org/drawingml/2006/main" name="4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5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6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210</TotalTime>
  <Words>2377</Words>
  <Application>Microsoft Office PowerPoint</Application>
  <PresentationFormat>Широкоэкранный</PresentationFormat>
  <Paragraphs>228</Paragraphs>
  <Slides>55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17</vt:i4>
      </vt:variant>
      <vt:variant>
        <vt:lpstr>Заголовки слайдов</vt:lpstr>
      </vt:variant>
      <vt:variant>
        <vt:i4>55</vt:i4>
      </vt:variant>
    </vt:vector>
  </HeadingPairs>
  <TitlesOfParts>
    <vt:vector size="83" baseType="lpstr">
      <vt:lpstr>Arial</vt:lpstr>
      <vt:lpstr>Bookman Old Style</vt:lpstr>
      <vt:lpstr>Calibri</vt:lpstr>
      <vt:lpstr>Corbel</vt:lpstr>
      <vt:lpstr>Lucida Sans Unicode</vt:lpstr>
      <vt:lpstr>Tahoma</vt:lpstr>
      <vt:lpstr>Times New Roman</vt:lpstr>
      <vt:lpstr>Verdana</vt:lpstr>
      <vt:lpstr>Wingdings</vt:lpstr>
      <vt:lpstr>Wingdings 2</vt:lpstr>
      <vt:lpstr>Wingdings 3</vt:lpstr>
      <vt:lpstr>Базис</vt:lpstr>
      <vt:lpstr>Открытая</vt:lpstr>
      <vt:lpstr>1_Открытая</vt:lpstr>
      <vt:lpstr>2_Открытая</vt:lpstr>
      <vt:lpstr>3_Открытая</vt:lpstr>
      <vt:lpstr>Тема Office</vt:lpstr>
      <vt:lpstr>1_Тема Office</vt:lpstr>
      <vt:lpstr>2_Тема Office</vt:lpstr>
      <vt:lpstr>3_Тема Office</vt:lpstr>
      <vt:lpstr>4_Открытая</vt:lpstr>
      <vt:lpstr>5_Открытая</vt:lpstr>
      <vt:lpstr>4_Тема Office</vt:lpstr>
      <vt:lpstr>5_Тема Office</vt:lpstr>
      <vt:lpstr>6_Открытая</vt:lpstr>
      <vt:lpstr>6_Тема Office</vt:lpstr>
      <vt:lpstr>7_Тема Office</vt:lpstr>
      <vt:lpstr>8_Тема Office</vt:lpstr>
      <vt:lpstr>Презентация PowerPoint</vt:lpstr>
      <vt:lpstr>Содержание</vt:lpstr>
      <vt:lpstr> Нормативно-правовое обеспечение деятельности образовательных организаций </vt:lpstr>
      <vt:lpstr>  Система</vt:lpstr>
      <vt:lpstr>Виды систем</vt:lpstr>
      <vt:lpstr>Объект и субъект социального управления</vt:lpstr>
      <vt:lpstr>Социальные ресурсы </vt:lpstr>
      <vt:lpstr>Механизмы использования социальных ресурсов</vt:lpstr>
      <vt:lpstr>Особенности социальных ресурсов</vt:lpstr>
      <vt:lpstr>Системно-диалектический подход «Диалектика как методология научного мышления и инновационного поиска» </vt:lpstr>
      <vt:lpstr>Презентация PowerPoint</vt:lpstr>
      <vt:lpstr> Научный смысл диалектики, ее основные принципы</vt:lpstr>
      <vt:lpstr>Презентация PowerPoint</vt:lpstr>
      <vt:lpstr> Современное понимание принципов диалектики</vt:lpstr>
      <vt:lpstr>Принцип противоречивости бытия и познания</vt:lpstr>
      <vt:lpstr>Вскрытие противоречий объекта – плодотворный путь к его познанию</vt:lpstr>
      <vt:lpstr>Принцип всеобщей связи</vt:lpstr>
      <vt:lpstr>Учет связей, взаимодействий объекта - необходимое условие истинного познания</vt:lpstr>
      <vt:lpstr>Диалектический принцип развития:</vt:lpstr>
      <vt:lpstr>Главным  источником развития являются присущие объектам противоречия.  </vt:lpstr>
      <vt:lpstr>Анализ объекта в развитии – путь к познанию его сущности</vt:lpstr>
      <vt:lpstr>Диалектический принцип системности</vt:lpstr>
      <vt:lpstr>Презентация PowerPoint</vt:lpstr>
      <vt:lpstr>Презентация PowerPoint</vt:lpstr>
      <vt:lpstr>Итоги:</vt:lpstr>
      <vt:lpstr>Принцип фокусированного действия</vt:lpstr>
      <vt:lpstr>Принцип фокусированного действия</vt:lpstr>
      <vt:lpstr>Принцип комплексности</vt:lpstr>
      <vt:lpstr>Принцип комплексности</vt:lpstr>
      <vt:lpstr>Принцип выделения решающего звена</vt:lpstr>
      <vt:lpstr>Принцип выделения решающего звена</vt:lpstr>
      <vt:lpstr>Принцип выделения решающего звена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Плосконосова</dc:creator>
  <cp:lastModifiedBy>ticher</cp:lastModifiedBy>
  <cp:revision>60</cp:revision>
  <dcterms:created xsi:type="dcterms:W3CDTF">2020-12-08T03:52:34Z</dcterms:created>
  <dcterms:modified xsi:type="dcterms:W3CDTF">2020-12-10T05:20:45Z</dcterms:modified>
</cp:coreProperties>
</file>