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6" r:id="rId4"/>
    <p:sldId id="293" r:id="rId5"/>
    <p:sldId id="276" r:id="rId6"/>
    <p:sldId id="261" r:id="rId7"/>
    <p:sldId id="282" r:id="rId8"/>
    <p:sldId id="263" r:id="rId9"/>
    <p:sldId id="286" r:id="rId10"/>
    <p:sldId id="284" r:id="rId11"/>
    <p:sldId id="295" r:id="rId12"/>
    <p:sldId id="283" r:id="rId13"/>
    <p:sldId id="268" r:id="rId14"/>
    <p:sldId id="265" r:id="rId15"/>
    <p:sldId id="279" r:id="rId16"/>
    <p:sldId id="267" r:id="rId17"/>
    <p:sldId id="274" r:id="rId18"/>
    <p:sldId id="271" r:id="rId19"/>
    <p:sldId id="273" r:id="rId20"/>
    <p:sldId id="277" r:id="rId21"/>
    <p:sldId id="288" r:id="rId22"/>
    <p:sldId id="289" r:id="rId23"/>
    <p:sldId id="294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3248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работы школы </a:t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управлении повышением</a:t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квалификации педагогических кадров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000636"/>
            <a:ext cx="4857784" cy="1143008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Пермякова Вера Валериевна, директор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«Школа № 32» г. Полысаево</a:t>
            </a:r>
          </a:p>
          <a:p>
            <a:endParaRPr lang="ru-RU" dirty="0"/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656" y="304800"/>
            <a:ext cx="3390744" cy="23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Областная экспериментальная площадка по теме: «Разработка и апробация новых форм управления в общественно-активной школе» (мировое кафе)</a:t>
            </a:r>
            <a:endParaRPr lang="ru-RU" sz="2800" dirty="0"/>
          </a:p>
        </p:txBody>
      </p:sp>
      <p:pic>
        <p:nvPicPr>
          <p:cNvPr id="30722" name="Picture 2" descr="C:\Users\KuzminaNJ\Desktop\выступл\педсовет\педсовет\DSC01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241445" cy="3181084"/>
          </a:xfrm>
          <a:prstGeom prst="rect">
            <a:avLst/>
          </a:prstGeom>
          <a:noFill/>
        </p:spPr>
      </p:pic>
      <p:pic>
        <p:nvPicPr>
          <p:cNvPr id="30723" name="Picture 3" descr="C:\Users\KuzminaNJ\Desktop\выступл\педсовет\педсовет\DSC01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177980" cy="3133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3" y="428625"/>
            <a:ext cx="3714750" cy="557212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молодого учителя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flipH="1">
            <a:off x="3786182" y="571480"/>
            <a:ext cx="5143536" cy="913304"/>
          </a:xfrm>
          <a:prstGeom prst="homePlate">
            <a:avLst>
              <a:gd name="adj" fmla="val 50112"/>
            </a:avLst>
          </a:prstGeom>
          <a:solidFill>
            <a:srgbClr val="CCFFFF"/>
          </a:solidFill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 extrusionH="76200">
            <a:bevelT w="50800" h="50800"/>
            <a:extrusionClr>
              <a:schemeClr val="bg2">
                <a:lumMod val="25000"/>
              </a:schemeClr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Методика преподавания предмета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0800000">
            <a:off x="3707904" y="1700805"/>
            <a:ext cx="5184576" cy="864095"/>
          </a:xfrm>
          <a:prstGeom prst="homePlate">
            <a:avLst>
              <a:gd name="adj" fmla="val 52152"/>
            </a:avLst>
          </a:prstGeom>
          <a:solidFill>
            <a:srgbClr val="CCFFF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endParaRPr lang="ru-RU" sz="2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Школьная документация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500" dirty="0">
              <a:solidFill>
                <a:srgbClr val="0000FF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flipH="1">
            <a:off x="3786182" y="3861048"/>
            <a:ext cx="5143536" cy="864096"/>
          </a:xfrm>
          <a:prstGeom prst="homePlate">
            <a:avLst>
              <a:gd name="adj" fmla="val 51434"/>
            </a:avLst>
          </a:prstGeom>
          <a:solidFill>
            <a:srgbClr val="CCFFF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Аттестация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flipH="1" flipV="1">
            <a:off x="3851920" y="5013176"/>
            <a:ext cx="5143536" cy="864096"/>
          </a:xfrm>
          <a:prstGeom prst="homePlate">
            <a:avLst>
              <a:gd name="adj" fmla="val 54738"/>
            </a:avLst>
          </a:prstGeom>
          <a:solidFill>
            <a:srgbClr val="CCFFF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Профессиональные конкурсы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flipH="1">
            <a:off x="3635896" y="2780928"/>
            <a:ext cx="5256584" cy="864096"/>
          </a:xfrm>
          <a:prstGeom prst="homePlate">
            <a:avLst>
              <a:gd name="adj" fmla="val 50112"/>
            </a:avLst>
          </a:prstGeom>
          <a:solidFill>
            <a:srgbClr val="CCFFFF"/>
          </a:solidFill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 extrusionH="76200">
            <a:bevelT w="50800" h="50800"/>
            <a:extrusionClr>
              <a:schemeClr val="bg2">
                <a:lumMod val="25000"/>
              </a:schemeClr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Изучение нормативных документов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Педагогические советы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(мозговой штурм, мировое кафе, блиц-опрос, дискуссия)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KuzminaNJ\Desktop\выступл\педсовет\педсовет\DSC0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79657"/>
            <a:ext cx="3528392" cy="2646294"/>
          </a:xfrm>
          <a:prstGeom prst="rect">
            <a:avLst/>
          </a:prstGeom>
          <a:noFill/>
        </p:spPr>
      </p:pic>
      <p:pic>
        <p:nvPicPr>
          <p:cNvPr id="5" name="Picture 2" descr="C:\Users\KuzminaNJ\Desktop\выступл\педсовет\педсовет\DSC0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312368" cy="2484276"/>
          </a:xfrm>
          <a:prstGeom prst="rect">
            <a:avLst/>
          </a:prstGeom>
          <a:noFill/>
        </p:spPr>
      </p:pic>
      <p:pic>
        <p:nvPicPr>
          <p:cNvPr id="6" name="Picture 3" descr="C:\Users\KuzminaNJ\Desktop\выступл\педсовет\педсовет\DSC01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856"/>
            <a:ext cx="3193870" cy="2395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Открытые уроки в рамках практической части педагогического совета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KuzminaNJ\Desktop\2016-2017 учебный год\на сайт открытые уроки\фото открытый урок Глебова, Петрова, Радомская\фото открытый урок\DSCN1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78" r="16367" b="5836"/>
          <a:stretch>
            <a:fillRect/>
          </a:stretch>
        </p:blipFill>
        <p:spPr bwMode="auto">
          <a:xfrm>
            <a:off x="0" y="4774328"/>
            <a:ext cx="2759458" cy="2083672"/>
          </a:xfrm>
          <a:prstGeom prst="rect">
            <a:avLst/>
          </a:prstGeom>
          <a:noFill/>
        </p:spPr>
      </p:pic>
      <p:pic>
        <p:nvPicPr>
          <p:cNvPr id="4098" name="Picture 2" descr="C:\Users\KuzminaNJ\Desktop\2016-2017 учебный год\на сайт открытые уроки\фото открытый урок Глебова, Петрова, Радомская\фото открытый урок\DSCN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3275856" cy="2456893"/>
          </a:xfrm>
          <a:prstGeom prst="rect">
            <a:avLst/>
          </a:prstGeom>
          <a:noFill/>
        </p:spPr>
      </p:pic>
      <p:pic>
        <p:nvPicPr>
          <p:cNvPr id="4100" name="Picture 4" descr="C:\Users\KuzminaNJ\Desktop\2016-2017 учебный год\на сайт открытые уроки\фото открытый урок Глебова, Петрова, Радомская\фото открытый урок\DSCN1528.JPG"/>
          <p:cNvPicPr>
            <a:picLocks noChangeAspect="1" noChangeArrowheads="1"/>
          </p:cNvPicPr>
          <p:nvPr/>
        </p:nvPicPr>
        <p:blipFill>
          <a:blip r:embed="rId4" cstate="print"/>
          <a:srcRect l="20834" t="25000"/>
          <a:stretch>
            <a:fillRect/>
          </a:stretch>
        </p:blipFill>
        <p:spPr bwMode="auto">
          <a:xfrm>
            <a:off x="6228184" y="4786236"/>
            <a:ext cx="2915816" cy="2071763"/>
          </a:xfrm>
          <a:prstGeom prst="rect">
            <a:avLst/>
          </a:prstGeom>
          <a:noFill/>
        </p:spPr>
      </p:pic>
      <p:pic>
        <p:nvPicPr>
          <p:cNvPr id="6" name="Picture 3" descr="C:\Users\KuzminaNJ\Desktop\выступл\vyna9a3BUog.jpg"/>
          <p:cNvPicPr>
            <a:picLocks noChangeAspect="1" noChangeArrowheads="1"/>
          </p:cNvPicPr>
          <p:nvPr/>
        </p:nvPicPr>
        <p:blipFill>
          <a:blip r:embed="rId5" cstate="print">
            <a:lum bright="38000" contrast="29000"/>
          </a:blip>
          <a:srcRect/>
          <a:stretch>
            <a:fillRect/>
          </a:stretch>
        </p:blipFill>
        <p:spPr bwMode="auto">
          <a:xfrm>
            <a:off x="971600" y="2276872"/>
            <a:ext cx="3131840" cy="23488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9752" y="1844824"/>
            <a:ext cx="532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Уроки математики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информатики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zminaNJ\Desktop\2016-2017 учебный год\на сайт открытые уроки\фото открытый урок Глебова, Петрова, Радомская\фото открытый урок\DSCN1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238523" cy="2428892"/>
          </a:xfrm>
          <a:prstGeom prst="rect">
            <a:avLst/>
          </a:prstGeom>
          <a:noFill/>
        </p:spPr>
      </p:pic>
      <p:pic>
        <p:nvPicPr>
          <p:cNvPr id="2051" name="Picture 3" descr="C:\Users\KuzminaNJ\Desktop\2016-2017 учебный год\на сайт открытые уроки\фото открытый урок Глебова, Петрова, Радомская\фото открытый урок\DSCN15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 l="21803" t="43159" r="9143"/>
          <a:stretch>
            <a:fillRect/>
          </a:stretch>
        </p:blipFill>
        <p:spPr bwMode="auto">
          <a:xfrm>
            <a:off x="5148064" y="4221088"/>
            <a:ext cx="3394354" cy="2286016"/>
          </a:xfrm>
          <a:prstGeom prst="rect">
            <a:avLst/>
          </a:prstGeom>
          <a:noFill/>
        </p:spPr>
      </p:pic>
      <p:pic>
        <p:nvPicPr>
          <p:cNvPr id="2052" name="Picture 4" descr="C:\Users\KuzminaNJ\Desktop\2016-2017 учебный год\на сайт открытые уроки\фото открытый урок Глебова, Петрова, Радомская\фото открытый урок\DSCN1608.JPG"/>
          <p:cNvPicPr>
            <a:picLocks noChangeAspect="1" noChangeArrowheads="1"/>
          </p:cNvPicPr>
          <p:nvPr/>
        </p:nvPicPr>
        <p:blipFill>
          <a:blip r:embed="rId4" cstate="print"/>
          <a:srcRect r="10203" b="7482"/>
          <a:stretch>
            <a:fillRect/>
          </a:stretch>
        </p:blipFill>
        <p:spPr bwMode="auto">
          <a:xfrm>
            <a:off x="251520" y="4293096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русского языка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KuzminaNJ\Desktop\выступл\DSCN1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840427" cy="2880320"/>
          </a:xfrm>
          <a:prstGeom prst="rect">
            <a:avLst/>
          </a:prstGeom>
          <a:noFill/>
        </p:spPr>
      </p:pic>
      <p:pic>
        <p:nvPicPr>
          <p:cNvPr id="5" name="Picture 3" descr="C:\Users\KuzminaNJ\Desktop\2016-2017 учебный год\на сайт открытые уроки\фото открытый урок Глебова, Петрова, Радомская\фото открытый урок\DSCN1583.JPG"/>
          <p:cNvPicPr>
            <a:picLocks noChangeAspect="1" noChangeArrowheads="1"/>
          </p:cNvPicPr>
          <p:nvPr/>
        </p:nvPicPr>
        <p:blipFill>
          <a:blip r:embed="rId3" cstate="print"/>
          <a:srcRect l="4746" t="21167" r="14565" b="9219"/>
          <a:stretch>
            <a:fillRect/>
          </a:stretch>
        </p:blipFill>
        <p:spPr bwMode="auto">
          <a:xfrm>
            <a:off x="5500662" y="4509120"/>
            <a:ext cx="3420768" cy="2213438"/>
          </a:xfrm>
          <a:prstGeom prst="rect">
            <a:avLst/>
          </a:prstGeom>
          <a:noFill/>
        </p:spPr>
      </p:pic>
      <p:pic>
        <p:nvPicPr>
          <p:cNvPr id="6" name="Picture 2" descr="C:\Users\KuzminaNJ\Desktop\2016-2017 учебный год\на сайт открытые уроки\фото открытый урок Глебова, Петрова, Радомская\фото открытый урок\DSCN1581.JPG"/>
          <p:cNvPicPr>
            <a:picLocks noChangeAspect="1" noChangeArrowheads="1"/>
          </p:cNvPicPr>
          <p:nvPr/>
        </p:nvPicPr>
        <p:blipFill>
          <a:blip r:embed="rId4" cstate="print"/>
          <a:srcRect l="4962" t="-632" r="7383" b="10395"/>
          <a:stretch>
            <a:fillRect/>
          </a:stretch>
        </p:blipFill>
        <p:spPr bwMode="auto">
          <a:xfrm>
            <a:off x="179512" y="1124744"/>
            <a:ext cx="317096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английского языка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ВКС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uzminaNJ\Desktop\2016-2017 учебный год\на сайт открытые уроки\фото открытый урок Глебова, Петрова, Радомская\фото открытый урок\DSCN1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85" r="13666" b="6305"/>
          <a:stretch>
            <a:fillRect/>
          </a:stretch>
        </p:blipFill>
        <p:spPr bwMode="auto">
          <a:xfrm>
            <a:off x="4024277" y="1412776"/>
            <a:ext cx="5119723" cy="3571900"/>
          </a:xfrm>
          <a:prstGeom prst="rect">
            <a:avLst/>
          </a:prstGeom>
          <a:noFill/>
        </p:spPr>
      </p:pic>
      <p:pic>
        <p:nvPicPr>
          <p:cNvPr id="3075" name="Picture 3" descr="C:\Users\KuzminaNJ\Desktop\2016-2017 учебный год\на сайт открытые уроки\фото открытый урок Глебова, Петрова, Радомская\фото открытый урок\DSCN1500.JPG"/>
          <p:cNvPicPr>
            <a:picLocks noChangeAspect="1" noChangeArrowheads="1"/>
          </p:cNvPicPr>
          <p:nvPr/>
        </p:nvPicPr>
        <p:blipFill>
          <a:blip r:embed="rId3" cstate="print"/>
          <a:srcRect l="19608" t="18301"/>
          <a:stretch>
            <a:fillRect/>
          </a:stretch>
        </p:blipFill>
        <p:spPr bwMode="auto">
          <a:xfrm>
            <a:off x="179512" y="3645024"/>
            <a:ext cx="4215423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Гранты главы города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9200"/>
            <a:ext cx="8558242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«Лучшая общеобразовательная школа» 2006, 2013, 2014, 2017</a:t>
            </a:r>
          </a:p>
          <a:p>
            <a:pPr eaLnBrk="1" hangingPunct="1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«За лучшую подготовку к новому учебному году» 2010</a:t>
            </a:r>
          </a:p>
          <a:p>
            <a:pPr eaLnBrk="1" hangingPunct="1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«За лучшую организацию летнего отдыха» 2011, 2016</a:t>
            </a:r>
          </a:p>
          <a:p>
            <a:pPr eaLnBrk="1" hangingPunct="1">
              <a:defRPr/>
            </a:pPr>
            <a:endParaRPr lang="ru-RU" sz="3000" dirty="0" smtClean="0"/>
          </a:p>
        </p:txBody>
      </p:sp>
      <p:pic>
        <p:nvPicPr>
          <p:cNvPr id="24580" name="Picture 4" descr="C:\Users\12345\Desktop\111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85074"/>
            <a:ext cx="2833718" cy="200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12345\Desktop\111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279343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12345\Desktop\111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357694"/>
            <a:ext cx="2836059" cy="189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C75A6D-B051-429F-A89F-4D0FB2129F9F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D09C71-3D1C-462C-A3BE-4C440935DDD6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562600" cy="1219200"/>
          </a:xfrm>
        </p:spPr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Школа- победитель Приоритетного национального проекта «Образование» (2008)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Users\12345\Desktop\111\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524000"/>
            <a:ext cx="3124200" cy="4530725"/>
          </a:xfrm>
          <a:noFill/>
        </p:spPr>
      </p:pic>
      <p:pic>
        <p:nvPicPr>
          <p:cNvPr id="27654" name="Picture 4" descr="C:\Users\12345\Desktop\111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80" y="3714752"/>
            <a:ext cx="4500170" cy="284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228600" y="1219200"/>
            <a:ext cx="518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Школа включена в Национальный реестр «Ведущие образовательные учреждения России-2009»</a:t>
            </a:r>
          </a:p>
        </p:txBody>
      </p:sp>
      <p:sp>
        <p:nvSpPr>
          <p:cNvPr id="27656" name="Прямоугольник 8"/>
          <p:cNvSpPr>
            <a:spLocks noChangeArrowheads="1"/>
          </p:cNvSpPr>
          <p:nvPr/>
        </p:nvSpPr>
        <p:spPr bwMode="auto">
          <a:xfrm>
            <a:off x="304800" y="2438400"/>
            <a:ext cx="525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региональному рейтингу организаций, реализующих  начальное и основное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 вошла в десятку (2014 ),  седьмое место (2016 )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7813"/>
            <a:ext cx="7391400" cy="78898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Школа- победитель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городских конкурсов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Конкурс программ развития (2008)</a:t>
            </a: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Школа-лидер года (2008)</a:t>
            </a: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Конкурс методических кабинетов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Конкурс воспитательных систем (2009, 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Переходящий кубок за активное участие в городских, областных, всероссийских конкурсах (2010)</a:t>
            </a: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«За лучшую подготовку образовательного учреждения к новому учебному году (2007, 2009)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 descr="C:\Users\12345\Desktop\111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12345\Desktop\111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914400"/>
            <a:ext cx="1828800" cy="2590800"/>
          </a:xfrm>
          <a:noFill/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362200"/>
            <a:ext cx="1660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0C510-A857-4ACF-87C8-DDB82C23E4B2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23560" name="Picture 3" descr="C:\Users\12345\Desktop\111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1738" y="4953000"/>
            <a:ext cx="28622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 descr="C:\Users\12345\Desktop\111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становится профессионалом благодаря своим знаниям, практическому опыту, учась на примере более опытных коллег. Но только став исследователем, «постоянно перестраивающим свой профессиональный мир в ответ на неожиданные и озадачивающие его события реальности» учитель обретает профессиональное мастерство».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2" descr="C:\Users\KuzminaNJ\Desktop\25-11-2015_11-15-28\10 001.jpg"/>
          <p:cNvPicPr>
            <a:picLocks noChangeAspect="1" noChangeArrowheads="1"/>
          </p:cNvPicPr>
          <p:nvPr/>
        </p:nvPicPr>
        <p:blipFill>
          <a:blip r:embed="rId2" cstate="print"/>
          <a:srcRect l="49393" r="2362"/>
          <a:stretch>
            <a:fillRect/>
          </a:stretch>
        </p:blipFill>
        <p:spPr bwMode="auto">
          <a:xfrm>
            <a:off x="4572000" y="4429132"/>
            <a:ext cx="714380" cy="106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KuzminaNJ\Desktop\25-11-2015_11-15-28\6 001.jpg"/>
          <p:cNvPicPr>
            <a:picLocks noChangeAspect="1" noChangeArrowheads="1"/>
          </p:cNvPicPr>
          <p:nvPr/>
        </p:nvPicPr>
        <p:blipFill>
          <a:blip r:embed="rId3" cstate="print"/>
          <a:srcRect l="3249" t="2341" r="5807" b="6348"/>
          <a:stretch>
            <a:fillRect/>
          </a:stretch>
        </p:blipFill>
        <p:spPr bwMode="auto">
          <a:xfrm rot="865023">
            <a:off x="7551460" y="4794228"/>
            <a:ext cx="773625" cy="10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2ED59A-AD4F-4FF6-BA84-3B86CDE091E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571472" y="285728"/>
            <a:ext cx="8143932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презентаций портфолио «Профессионалы в системе образования»</a:t>
            </a: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презентаций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«ЛИДЕРЫ НОВОЙ ШКОЛЫ»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 descr="C:\Users\KuzminaNJ\Desktop\25-11-2015_11-15-28\4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6572">
            <a:off x="787044" y="4379636"/>
            <a:ext cx="859212" cy="11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KuzminaNJ\Desktop\25-11-2015_11-15-28\6 001.jpg"/>
          <p:cNvPicPr>
            <a:picLocks noChangeAspect="1" noChangeArrowheads="1"/>
          </p:cNvPicPr>
          <p:nvPr/>
        </p:nvPicPr>
        <p:blipFill>
          <a:blip r:embed="rId5" cstate="print"/>
          <a:srcRect l="3249" t="2341" r="5807" b="6348"/>
          <a:stretch>
            <a:fillRect/>
          </a:stretch>
        </p:blipFill>
        <p:spPr bwMode="auto">
          <a:xfrm>
            <a:off x="7000892" y="4357694"/>
            <a:ext cx="857256" cy="11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1828800" y="38100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0" name="Picture 10" descr="C:\Users\KuzminaNJ\Desktop\25-11-2015_11-15-28\7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500570"/>
            <a:ext cx="714380" cy="9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KuzminaNJ\Desktop\25-11-2015_11-15-28\6 001.jpg"/>
          <p:cNvPicPr>
            <a:picLocks noChangeAspect="1" noChangeArrowheads="1"/>
          </p:cNvPicPr>
          <p:nvPr/>
        </p:nvPicPr>
        <p:blipFill>
          <a:blip r:embed="rId7" cstate="print"/>
          <a:srcRect l="3249" t="2341" r="5807" b="6348"/>
          <a:stretch>
            <a:fillRect/>
          </a:stretch>
        </p:blipFill>
        <p:spPr bwMode="auto">
          <a:xfrm rot="20180564">
            <a:off x="6702435" y="4692705"/>
            <a:ext cx="849283" cy="11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" descr="C:\Users\KuzminaNJ\Desktop\25-11-2015_11-15-28\10 001.jpg"/>
          <p:cNvPicPr>
            <a:picLocks noChangeAspect="1" noChangeArrowheads="1"/>
          </p:cNvPicPr>
          <p:nvPr/>
        </p:nvPicPr>
        <p:blipFill>
          <a:blip r:embed="rId8" cstate="print"/>
          <a:srcRect l="49393" r="2362"/>
          <a:stretch>
            <a:fillRect/>
          </a:stretch>
        </p:blipFill>
        <p:spPr bwMode="auto">
          <a:xfrm>
            <a:off x="5072066" y="4714884"/>
            <a:ext cx="642942" cy="9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KuzminaNJ\Desktop\25-11-2015_11-15-28\4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6572">
            <a:off x="1144235" y="4522513"/>
            <a:ext cx="859212" cy="11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" descr="C:\Users\KuzminaNJ\Desktop\25-11-2015_11-15-28\10 001.jpg"/>
          <p:cNvPicPr>
            <a:picLocks noChangeAspect="1" noChangeArrowheads="1"/>
          </p:cNvPicPr>
          <p:nvPr/>
        </p:nvPicPr>
        <p:blipFill>
          <a:blip r:embed="rId8" cstate="print"/>
          <a:srcRect l="49393" r="2362"/>
          <a:stretch>
            <a:fillRect/>
          </a:stretch>
        </p:blipFill>
        <p:spPr bwMode="auto">
          <a:xfrm>
            <a:off x="5429256" y="5000636"/>
            <a:ext cx="642942" cy="9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Users\KuzminaNJ\Desktop\25-11-2015_11-15-28\4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6572">
            <a:off x="1644301" y="4951140"/>
            <a:ext cx="859212" cy="11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C:\Users\KuzminaNJ\Desktop\25-11-2015_11-15-28\7 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5143512"/>
            <a:ext cx="77269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C:\Users\KuzminaNJ\Desktop\25-11-2015_11-15-28\7 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857760"/>
            <a:ext cx="77269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KuzminaNJ\Desktop\выступл\23-10-2018_06-58-22\фото 3.jpg"/>
          <p:cNvPicPr>
            <a:picLocks noChangeAspect="1" noChangeArrowheads="1"/>
          </p:cNvPicPr>
          <p:nvPr/>
        </p:nvPicPr>
        <p:blipFill>
          <a:blip r:embed="rId2" cstate="print"/>
          <a:srcRect l="4348" t="4761" r="4543" b="7151"/>
          <a:stretch>
            <a:fillRect/>
          </a:stretch>
        </p:blipFill>
        <p:spPr bwMode="auto">
          <a:xfrm>
            <a:off x="5543600" y="1556792"/>
            <a:ext cx="3600400" cy="26642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Общественно-педагогические форум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(мировое кафе, дискуссия, мозговой штурм)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7" name="Picture 5" descr="C:\Users\KuzminaNJ\Desktop\выступл\педсовет\педсовет\DSC01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9080"/>
            <a:ext cx="3384376" cy="253828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 r="2034" b="24201"/>
          <a:stretch>
            <a:fillRect/>
          </a:stretch>
        </p:blipFill>
        <p:spPr bwMode="auto">
          <a:xfrm>
            <a:off x="251520" y="1556792"/>
            <a:ext cx="27527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KuzminaNJ\Desktop\1 001.jpg"/>
          <p:cNvPicPr>
            <a:picLocks noChangeAspect="1" noChangeArrowheads="1"/>
          </p:cNvPicPr>
          <p:nvPr/>
        </p:nvPicPr>
        <p:blipFill>
          <a:blip r:embed="rId2" cstate="print"/>
          <a:srcRect t="787" r="24495" b="64537"/>
          <a:stretch>
            <a:fillRect/>
          </a:stretch>
        </p:blipFill>
        <p:spPr bwMode="auto">
          <a:xfrm rot="5400000">
            <a:off x="5695704" y="2809354"/>
            <a:ext cx="3672408" cy="2319415"/>
          </a:xfrm>
          <a:prstGeom prst="rect">
            <a:avLst/>
          </a:prstGeom>
          <a:noFill/>
        </p:spPr>
      </p:pic>
      <p:pic>
        <p:nvPicPr>
          <p:cNvPr id="6" name="Picture 3" descr="C:\Users\KuzminaNJ\Desktop\1 001.jpg"/>
          <p:cNvPicPr>
            <a:picLocks noChangeAspect="1" noChangeArrowheads="1"/>
          </p:cNvPicPr>
          <p:nvPr/>
        </p:nvPicPr>
        <p:blipFill>
          <a:blip r:embed="rId2" cstate="print"/>
          <a:srcRect l="15742" t="35576" r="22000" b="32638"/>
          <a:stretch>
            <a:fillRect/>
          </a:stretch>
        </p:blipFill>
        <p:spPr bwMode="auto">
          <a:xfrm rot="5400000">
            <a:off x="-367443" y="2751818"/>
            <a:ext cx="3672409" cy="2578500"/>
          </a:xfrm>
          <a:prstGeom prst="rect">
            <a:avLst/>
          </a:prstGeom>
          <a:noFill/>
        </p:spPr>
      </p:pic>
      <p:pic>
        <p:nvPicPr>
          <p:cNvPr id="7" name="Picture 3" descr="C:\Users\KuzminaNJ\Desktop\1 001.jpg"/>
          <p:cNvPicPr>
            <a:picLocks noChangeAspect="1" noChangeArrowheads="1"/>
          </p:cNvPicPr>
          <p:nvPr/>
        </p:nvPicPr>
        <p:blipFill>
          <a:blip r:embed="rId2" cstate="print"/>
          <a:srcRect t="67474" r="23967"/>
          <a:stretch>
            <a:fillRect/>
          </a:stretch>
        </p:blipFill>
        <p:spPr bwMode="auto">
          <a:xfrm rot="5400000">
            <a:off x="2541545" y="3747427"/>
            <a:ext cx="3916893" cy="2304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49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рейтинг среди педагогических работников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school69.ucoz.ru/ssulki/minobr_p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92696"/>
            <a:ext cx="2916322" cy="3672408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63888" y="2851164"/>
            <a:ext cx="51845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«Умейте осмыслить пройденный путь..»,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«..осмысление того, что уже сделано, это большое духовное богатство школы»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316835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44079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school3207@mail.ru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450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Всестороннее изучение профессионального уровня педагогических работников.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Выстраивается система работы в этом направлении.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85800" y="5105400"/>
            <a:ext cx="5791200" cy="16002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ПРОФЕССИОНАЛЬНЫЙ РОСТ ПЕДАГОГА</a:t>
            </a:r>
          </a:p>
        </p:txBody>
      </p:sp>
      <p:sp>
        <p:nvSpPr>
          <p:cNvPr id="28675" name="WordArt 12"/>
          <p:cNvSpPr>
            <a:spLocks noChangeArrowheads="1" noChangeShapeType="1" noTextEdit="1"/>
          </p:cNvSpPr>
          <p:nvPr/>
        </p:nvSpPr>
        <p:spPr bwMode="auto">
          <a:xfrm>
            <a:off x="3124200" y="2362200"/>
            <a:ext cx="2667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144"/>
              </a:avLst>
            </a:prstTxWarp>
          </a:bodyPr>
          <a:lstStyle/>
          <a:p>
            <a:pPr algn="ctr"/>
            <a:endParaRPr lang="ru-RU" sz="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5000" y="2743200"/>
            <a:ext cx="5638800" cy="13716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ПРОФЕССИОНАЛЬНЫЙ РОСТ АДМИНИСТРАЦИИ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33800" y="228600"/>
            <a:ext cx="4953000" cy="14478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ОБРАЗОВАТЕЛЬНОГО УЧРЕЖДЕНИЯ</a:t>
            </a:r>
          </a:p>
        </p:txBody>
      </p:sp>
      <p:sp>
        <p:nvSpPr>
          <p:cNvPr id="286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AE43A0-D02B-4062-8BBB-0DB7DAB81D1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7" name="Стрелка вверх 6"/>
          <p:cNvSpPr/>
          <p:nvPr/>
        </p:nvSpPr>
        <p:spPr>
          <a:xfrm>
            <a:off x="4191000" y="419100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5029200" y="175260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Нормативно-правовое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Организационно-методическое 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Научно-методическое 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 Информационное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2714644" cy="18002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Прохождение курсов повышения квалификации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2492896"/>
            <a:ext cx="2857500" cy="18002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конкурсах, семинарах, конференциях различного уровня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836712"/>
            <a:ext cx="2857500" cy="1512168"/>
          </a:xfrm>
          <a:prstGeom prst="roundRect">
            <a:avLst/>
          </a:prstGeom>
          <a:solidFill>
            <a:srgbClr val="92D050"/>
          </a:solidFill>
          <a:ln cmpd="thinThick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869160"/>
            <a:ext cx="27432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на педагогических советах, совещаниях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4800600"/>
            <a:ext cx="2857500" cy="17526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Публикации в газетах и журналах муниципального, регионального, всероссийского уровня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332656"/>
            <a:ext cx="2643187" cy="194421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Прохождение аттестации,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9800" y="2636912"/>
            <a:ext cx="2857500" cy="18002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уроков, мастер-классов</a:t>
            </a:r>
          </a:p>
        </p:txBody>
      </p:sp>
      <p:sp>
        <p:nvSpPr>
          <p:cNvPr id="8201" name="WordArt 12"/>
          <p:cNvSpPr>
            <a:spLocks noChangeArrowheads="1" noChangeShapeType="1" noTextEdit="1"/>
          </p:cNvSpPr>
          <p:nvPr/>
        </p:nvSpPr>
        <p:spPr bwMode="auto">
          <a:xfrm>
            <a:off x="3124200" y="2362200"/>
            <a:ext cx="2667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144"/>
              </a:avLst>
            </a:prstTxWarp>
          </a:bodyPr>
          <a:lstStyle/>
          <a:p>
            <a:pPr algn="ctr"/>
            <a:endParaRPr lang="ru-RU" sz="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00" y="4869160"/>
            <a:ext cx="2857500" cy="18288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работе  профессионального городского профессионального методического объединения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220980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68E93-79D2-4AF4-8D66-4B713E728FC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224202" y="2362200"/>
            <a:ext cx="2705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 профессионального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творческого потенциала педагогических работников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Городская методическая неделя по теме: «Профилактика и коррекция профессионально-эмоционального «выгорания» педагогов»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(мозговой штурм, интерактивный практикум мастер-класс, командный марафон 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KuzminaNJ\Desktop\выступл\23-10-2018_06-58-22\фото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3002058" cy="2292112"/>
          </a:xfrm>
          <a:prstGeom prst="rect">
            <a:avLst/>
          </a:prstGeom>
          <a:noFill/>
        </p:spPr>
      </p:pic>
      <p:pic>
        <p:nvPicPr>
          <p:cNvPr id="28675" name="Picture 3" descr="C:\Users\KuzminaNJ\Desktop\выступл\23-10-2018_06-58-22\фо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025682" cy="2314290"/>
          </a:xfrm>
          <a:prstGeom prst="rect">
            <a:avLst/>
          </a:prstGeom>
          <a:noFill/>
        </p:spPr>
      </p:pic>
      <p:pic>
        <p:nvPicPr>
          <p:cNvPr id="5" name="Picture 9" descr="D:\Раб стол\ОРКСЭ\шк №32 семинар по ОРКСЭ\фото семинара 23.04.2013\SAM_6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3645024"/>
            <a:ext cx="3076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Раб стол\ОРКСЭ\шк №32 семинар по ОРКСЭ\фото семинара 23.04.2013\SAM_6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00570"/>
            <a:ext cx="1656184" cy="22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1676400"/>
          </a:xfrm>
        </p:spPr>
        <p:txBody>
          <a:bodyPr>
            <a:normAutofit fontScale="90000"/>
          </a:bodyPr>
          <a:lstStyle/>
          <a:p>
            <a:pPr lvl="1" eaLnBrk="1" hangingPunct="1"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семинар-супервизия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базе школы «Управление развитием здоровьесберегающей среды в образовательной организации»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(мировое кафе, мастер-классы, блиц-опрос)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40"/>
            <a:ext cx="8839200" cy="413068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4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5A6AE-068A-4846-A60F-8F9F17C15A53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14341" name="Picture 8" descr="C:\Users\KuzminaNJ\Desktop\superviz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3914"/>
            <a:ext cx="2965448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C:\Users\KuzminaNJ\Desktop\seminar-superviz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73062"/>
            <a:ext cx="2915816" cy="21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SUC51684"/>
          <p:cNvPicPr>
            <a:picLocks noChangeAspect="1" noChangeArrowheads="1"/>
          </p:cNvPicPr>
          <p:nvPr/>
        </p:nvPicPr>
        <p:blipFill>
          <a:blip r:embed="rId4" cstate="print"/>
          <a:srcRect r="1488" b="8163"/>
          <a:stretch>
            <a:fillRect/>
          </a:stretch>
        </p:blipFill>
        <p:spPr bwMode="auto">
          <a:xfrm>
            <a:off x="2699792" y="2348880"/>
            <a:ext cx="3168352" cy="221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Городская базовая площадка «Эффективная школа: профессиональная демократия в условиях государственного управления»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(мозговой штурм, дискуссия)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KuzminaNJ\Desktop\выступл\педсовет\педсовет\DSC01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744416" cy="2808312"/>
          </a:xfrm>
          <a:prstGeom prst="rect">
            <a:avLst/>
          </a:prstGeom>
          <a:noFill/>
        </p:spPr>
      </p:pic>
      <p:pic>
        <p:nvPicPr>
          <p:cNvPr id="4" name="Picture 2" descr="C:\Users\KuzminaNJ\Desktop\выступл\23-10-2018_06-15-24\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0411" y="2276872"/>
            <a:ext cx="2093589" cy="2904358"/>
          </a:xfrm>
          <a:prstGeom prst="rect">
            <a:avLst/>
          </a:prstGeom>
          <a:noFill/>
        </p:spPr>
      </p:pic>
      <p:pic>
        <p:nvPicPr>
          <p:cNvPr id="5" name="Picture 3" descr="C:\Users\KuzminaNJ\Desktop\выступл\23-10-2018_06-15-24\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2423033" cy="31409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299695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«Просто газета»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итогам работы секции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443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Тема Office</vt:lpstr>
      <vt:lpstr> Опыт работы школы  в управлении повышением  квалификации педагогических кадров </vt:lpstr>
      <vt:lpstr>Презентация PowerPoint</vt:lpstr>
      <vt:lpstr>Алгоритм </vt:lpstr>
      <vt:lpstr>Презентация PowerPoint</vt:lpstr>
      <vt:lpstr>Направления деятельности</vt:lpstr>
      <vt:lpstr>Презентация PowerPoint</vt:lpstr>
      <vt:lpstr>Городская методическая неделя по теме: «Профилактика и коррекция профессионально-эмоционального «выгорания» педагогов» (мозговой штурм, интерактивный практикум мастер-класс, командный марафон )</vt:lpstr>
      <vt:lpstr> Областной семинар-супервизия на базе школы «Управление развитием здоровьесберегающей среды в образовательной организации»  (мировое кафе, мастер-классы, блиц-опрос)  </vt:lpstr>
      <vt:lpstr>  Городская базовая площадка «Эффективная школа: профессиональная демократия в условиях государственного управления» (мозговой штурм, дискуссия)</vt:lpstr>
      <vt:lpstr>Областная экспериментальная площадка по теме: «Разработка и апробация новых форм управления в общественно-активной школе» (мировое кафе)</vt:lpstr>
      <vt:lpstr>Презентация PowerPoint</vt:lpstr>
      <vt:lpstr>Педагогические советы (мозговой штурм, мировое кафе, блиц-опрос, дискуссия)</vt:lpstr>
      <vt:lpstr>Открытые уроки в рамках практической части педагогического совета </vt:lpstr>
      <vt:lpstr>Урок информатики</vt:lpstr>
      <vt:lpstr>Урок русского языка</vt:lpstr>
      <vt:lpstr>Урок английского языка  в рамках ВКС</vt:lpstr>
      <vt:lpstr>Гранты главы города</vt:lpstr>
      <vt:lpstr>Школа- победитель Приоритетного национального проекта «Образование» (2008) </vt:lpstr>
      <vt:lpstr>Школа- победитель городских конкурсов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эффективности профессионального и творческого потенциала педагогических работников</dc:title>
  <dc:creator>Кузьмина Надежда Юрьевна</dc:creator>
  <cp:lastModifiedBy>ticher</cp:lastModifiedBy>
  <cp:revision>129</cp:revision>
  <dcterms:created xsi:type="dcterms:W3CDTF">2017-10-26T08:34:13Z</dcterms:created>
  <dcterms:modified xsi:type="dcterms:W3CDTF">2020-12-10T04:06:51Z</dcterms:modified>
</cp:coreProperties>
</file>