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</p:sldMasterIdLst>
  <p:notesMasterIdLst>
    <p:notesMasterId r:id="rId26"/>
  </p:notesMasterIdLst>
  <p:sldIdLst>
    <p:sldId id="27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08" r:id="rId13"/>
    <p:sldId id="309" r:id="rId14"/>
    <p:sldId id="320" r:id="rId15"/>
    <p:sldId id="321" r:id="rId16"/>
    <p:sldId id="322" r:id="rId17"/>
    <p:sldId id="310" r:id="rId18"/>
    <p:sldId id="332" r:id="rId19"/>
    <p:sldId id="334" r:id="rId20"/>
    <p:sldId id="335" r:id="rId21"/>
    <p:sldId id="336" r:id="rId22"/>
    <p:sldId id="337" r:id="rId23"/>
    <p:sldId id="338" r:id="rId24"/>
    <p:sldId id="33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1" id="{7C9B2DB5-1747-4D04-9158-F665B7498800}">
          <p14:sldIdLst>
            <p14:sldId id="27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08"/>
            <p14:sldId id="309"/>
            <p14:sldId id="320"/>
            <p14:sldId id="321"/>
            <p14:sldId id="322"/>
            <p14:sldId id="310"/>
            <p14:sldId id="332"/>
            <p14:sldId id="334"/>
            <p14:sldId id="335"/>
            <p14:sldId id="336"/>
            <p14:sldId id="337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A57"/>
    <a:srgbClr val="3A4058"/>
    <a:srgbClr val="929EBC"/>
    <a:srgbClr val="FABFB7"/>
    <a:srgbClr val="E55E54"/>
    <a:srgbClr val="EBEBEC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20499-DD00-4219-8198-F66817F5AE8A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A0892F7-80AB-45DB-B780-C9F8874147AE}">
      <dgm:prSet custT="1"/>
      <dgm:spPr/>
      <dgm:t>
        <a:bodyPr/>
        <a:lstStyle/>
        <a:p>
          <a:r>
            <a:rPr lang="ru-RU" sz="1800" smtClean="0"/>
            <a:t>очное (с отрывом от работы)</a:t>
          </a:r>
          <a:endParaRPr lang="ru-RU" sz="1800" dirty="0" smtClean="0"/>
        </a:p>
      </dgm:t>
    </dgm:pt>
    <dgm:pt modelId="{1BE58C07-0191-48F5-8D86-288FCBB03D48}" type="parTrans" cxnId="{CB030697-FA83-4956-A450-104A46F1BC63}">
      <dgm:prSet/>
      <dgm:spPr/>
      <dgm:t>
        <a:bodyPr/>
        <a:lstStyle/>
        <a:p>
          <a:endParaRPr lang="ru-RU" sz="2000"/>
        </a:p>
      </dgm:t>
    </dgm:pt>
    <dgm:pt modelId="{73D78880-3A3C-4410-A25C-1BE1888C1FC8}" type="sibTrans" cxnId="{CB030697-FA83-4956-A450-104A46F1BC63}">
      <dgm:prSet/>
      <dgm:spPr/>
      <dgm:t>
        <a:bodyPr/>
        <a:lstStyle/>
        <a:p>
          <a:endParaRPr lang="ru-RU" sz="2000"/>
        </a:p>
      </dgm:t>
    </dgm:pt>
    <dgm:pt modelId="{32B21B37-C75F-42F8-96EE-AC5F72A23CB8}">
      <dgm:prSet custT="1"/>
      <dgm:spPr/>
      <dgm:t>
        <a:bodyPr/>
        <a:lstStyle/>
        <a:p>
          <a:r>
            <a:rPr lang="ru-RU" sz="1800" smtClean="0"/>
            <a:t>очно-заочное (дистанционное обучение, с частичным отрывом от работы (по накопительной системе в течение года или нескольких (2-х) лет по ИП)</a:t>
          </a:r>
          <a:endParaRPr lang="ru-RU" sz="1800" dirty="0" smtClean="0"/>
        </a:p>
      </dgm:t>
    </dgm:pt>
    <dgm:pt modelId="{BE71EA92-0B79-4189-A95B-5D3202DE24C9}" type="parTrans" cxnId="{C9182BE8-BBC4-447B-B52D-7C55A789FAA8}">
      <dgm:prSet/>
      <dgm:spPr/>
      <dgm:t>
        <a:bodyPr/>
        <a:lstStyle/>
        <a:p>
          <a:endParaRPr lang="ru-RU" sz="2000"/>
        </a:p>
      </dgm:t>
    </dgm:pt>
    <dgm:pt modelId="{030F99CA-A862-44DC-BF4D-9AB1ADC056FB}" type="sibTrans" cxnId="{C9182BE8-BBC4-447B-B52D-7C55A789FAA8}">
      <dgm:prSet/>
      <dgm:spPr/>
      <dgm:t>
        <a:bodyPr/>
        <a:lstStyle/>
        <a:p>
          <a:endParaRPr lang="ru-RU" sz="2000"/>
        </a:p>
      </dgm:t>
    </dgm:pt>
    <dgm:pt modelId="{1B1F6F8C-08E4-41A8-B64C-E0CB05A460C9}">
      <dgm:prSet custT="1"/>
      <dgm:spPr/>
      <dgm:t>
        <a:bodyPr/>
        <a:lstStyle/>
        <a:p>
          <a:r>
            <a:rPr lang="ru-RU" sz="1800" smtClean="0"/>
            <a:t>стажировка</a:t>
          </a:r>
          <a:endParaRPr lang="ru-RU" sz="1800" dirty="0"/>
        </a:p>
      </dgm:t>
    </dgm:pt>
    <dgm:pt modelId="{42D63A2C-90E8-40A6-8595-C56A6037966B}" type="parTrans" cxnId="{BF3055CD-6A8B-4F12-A970-ADFE383DDC4B}">
      <dgm:prSet/>
      <dgm:spPr/>
      <dgm:t>
        <a:bodyPr/>
        <a:lstStyle/>
        <a:p>
          <a:endParaRPr lang="ru-RU" sz="2000"/>
        </a:p>
      </dgm:t>
    </dgm:pt>
    <dgm:pt modelId="{107FD8E5-EEF2-4267-9C6B-D124C1BEC8E3}" type="sibTrans" cxnId="{BF3055CD-6A8B-4F12-A970-ADFE383DDC4B}">
      <dgm:prSet/>
      <dgm:spPr/>
      <dgm:t>
        <a:bodyPr/>
        <a:lstStyle/>
        <a:p>
          <a:endParaRPr lang="ru-RU" sz="2000"/>
        </a:p>
      </dgm:t>
    </dgm:pt>
    <dgm:pt modelId="{F338D20D-5886-45E8-A86E-B6F50CE9C79F}" type="pres">
      <dgm:prSet presAssocID="{93620499-DD00-4219-8198-F66817F5AE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0DBD12-5872-47F7-B2D6-AF9C822C9A77}" type="pres">
      <dgm:prSet presAssocID="{93620499-DD00-4219-8198-F66817F5AE8A}" presName="Name1" presStyleCnt="0"/>
      <dgm:spPr/>
    </dgm:pt>
    <dgm:pt modelId="{DF9E0901-13EA-41EA-A995-2FA1BF157D86}" type="pres">
      <dgm:prSet presAssocID="{93620499-DD00-4219-8198-F66817F5AE8A}" presName="cycle" presStyleCnt="0"/>
      <dgm:spPr/>
    </dgm:pt>
    <dgm:pt modelId="{F0DCD838-9B1E-4534-8688-E3347BC1F56A}" type="pres">
      <dgm:prSet presAssocID="{93620499-DD00-4219-8198-F66817F5AE8A}" presName="srcNode" presStyleLbl="node1" presStyleIdx="0" presStyleCnt="3"/>
      <dgm:spPr/>
    </dgm:pt>
    <dgm:pt modelId="{3AEE1D0E-B17A-4416-B1C5-DC63A2EA94C3}" type="pres">
      <dgm:prSet presAssocID="{93620499-DD00-4219-8198-F66817F5AE8A}" presName="conn" presStyleLbl="parChTrans1D2" presStyleIdx="0" presStyleCnt="1"/>
      <dgm:spPr/>
      <dgm:t>
        <a:bodyPr/>
        <a:lstStyle/>
        <a:p>
          <a:endParaRPr lang="ru-RU"/>
        </a:p>
      </dgm:t>
    </dgm:pt>
    <dgm:pt modelId="{3ACF849F-4A6A-40B5-A35F-FCAB157776EC}" type="pres">
      <dgm:prSet presAssocID="{93620499-DD00-4219-8198-F66817F5AE8A}" presName="extraNode" presStyleLbl="node1" presStyleIdx="0" presStyleCnt="3"/>
      <dgm:spPr/>
    </dgm:pt>
    <dgm:pt modelId="{40FD8B76-2128-47CA-A144-0001E33AB98E}" type="pres">
      <dgm:prSet presAssocID="{93620499-DD00-4219-8198-F66817F5AE8A}" presName="dstNode" presStyleLbl="node1" presStyleIdx="0" presStyleCnt="3"/>
      <dgm:spPr/>
    </dgm:pt>
    <dgm:pt modelId="{70E22FAA-6B08-4B65-A622-CB44E782D3B4}" type="pres">
      <dgm:prSet presAssocID="{9A0892F7-80AB-45DB-B780-C9F8874147A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ED9BE-07E0-4CE2-9E81-05137E1CBF9B}" type="pres">
      <dgm:prSet presAssocID="{9A0892F7-80AB-45DB-B780-C9F8874147AE}" presName="accent_1" presStyleCnt="0"/>
      <dgm:spPr/>
    </dgm:pt>
    <dgm:pt modelId="{B7ABCE37-8B77-4076-82DD-8AF957BC15CE}" type="pres">
      <dgm:prSet presAssocID="{9A0892F7-80AB-45DB-B780-C9F8874147AE}" presName="accentRepeatNode" presStyleLbl="solidFgAcc1" presStyleIdx="0" presStyleCnt="3"/>
      <dgm:spPr/>
    </dgm:pt>
    <dgm:pt modelId="{1364C893-73E0-40F4-A1AE-0869358A8078}" type="pres">
      <dgm:prSet presAssocID="{32B21B37-C75F-42F8-96EE-AC5F72A23CB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60514-1D5D-4D87-9D88-635D76785D91}" type="pres">
      <dgm:prSet presAssocID="{32B21B37-C75F-42F8-96EE-AC5F72A23CB8}" presName="accent_2" presStyleCnt="0"/>
      <dgm:spPr/>
    </dgm:pt>
    <dgm:pt modelId="{39279110-B5FE-45C0-81A1-B86C48EF2BC1}" type="pres">
      <dgm:prSet presAssocID="{32B21B37-C75F-42F8-96EE-AC5F72A23CB8}" presName="accentRepeatNode" presStyleLbl="solidFgAcc1" presStyleIdx="1" presStyleCnt="3"/>
      <dgm:spPr/>
    </dgm:pt>
    <dgm:pt modelId="{F2AD7DDE-D803-4605-8643-BB6370165F09}" type="pres">
      <dgm:prSet presAssocID="{1B1F6F8C-08E4-41A8-B64C-E0CB05A460C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74954-865A-48FE-B26E-22672968808C}" type="pres">
      <dgm:prSet presAssocID="{1B1F6F8C-08E4-41A8-B64C-E0CB05A460C9}" presName="accent_3" presStyleCnt="0"/>
      <dgm:spPr/>
    </dgm:pt>
    <dgm:pt modelId="{79A2DFE5-4F14-4B85-821B-62716D6CE7B4}" type="pres">
      <dgm:prSet presAssocID="{1B1F6F8C-08E4-41A8-B64C-E0CB05A460C9}" presName="accentRepeatNode" presStyleLbl="solidFgAcc1" presStyleIdx="2" presStyleCnt="3"/>
      <dgm:spPr/>
    </dgm:pt>
  </dgm:ptLst>
  <dgm:cxnLst>
    <dgm:cxn modelId="{C9182BE8-BBC4-447B-B52D-7C55A789FAA8}" srcId="{93620499-DD00-4219-8198-F66817F5AE8A}" destId="{32B21B37-C75F-42F8-96EE-AC5F72A23CB8}" srcOrd="1" destOrd="0" parTransId="{BE71EA92-0B79-4189-A95B-5D3202DE24C9}" sibTransId="{030F99CA-A862-44DC-BF4D-9AB1ADC056FB}"/>
    <dgm:cxn modelId="{1D164E61-55BE-42E5-8B96-B5D1AED88B9F}" type="presOf" srcId="{1B1F6F8C-08E4-41A8-B64C-E0CB05A460C9}" destId="{F2AD7DDE-D803-4605-8643-BB6370165F09}" srcOrd="0" destOrd="0" presId="urn:microsoft.com/office/officeart/2008/layout/VerticalCurvedList"/>
    <dgm:cxn modelId="{845FD3D3-D8DC-4319-9F71-9DDC150A5012}" type="presOf" srcId="{32B21B37-C75F-42F8-96EE-AC5F72A23CB8}" destId="{1364C893-73E0-40F4-A1AE-0869358A8078}" srcOrd="0" destOrd="0" presId="urn:microsoft.com/office/officeart/2008/layout/VerticalCurvedList"/>
    <dgm:cxn modelId="{A0E7E740-EBC7-4081-8661-37EDE38D3A79}" type="presOf" srcId="{73D78880-3A3C-4410-A25C-1BE1888C1FC8}" destId="{3AEE1D0E-B17A-4416-B1C5-DC63A2EA94C3}" srcOrd="0" destOrd="0" presId="urn:microsoft.com/office/officeart/2008/layout/VerticalCurvedList"/>
    <dgm:cxn modelId="{8EA295D7-0064-4B68-8642-C57F388A3CFD}" type="presOf" srcId="{9A0892F7-80AB-45DB-B780-C9F8874147AE}" destId="{70E22FAA-6B08-4B65-A622-CB44E782D3B4}" srcOrd="0" destOrd="0" presId="urn:microsoft.com/office/officeart/2008/layout/VerticalCurvedList"/>
    <dgm:cxn modelId="{BF3055CD-6A8B-4F12-A970-ADFE383DDC4B}" srcId="{93620499-DD00-4219-8198-F66817F5AE8A}" destId="{1B1F6F8C-08E4-41A8-B64C-E0CB05A460C9}" srcOrd="2" destOrd="0" parTransId="{42D63A2C-90E8-40A6-8595-C56A6037966B}" sibTransId="{107FD8E5-EEF2-4267-9C6B-D124C1BEC8E3}"/>
    <dgm:cxn modelId="{CB030697-FA83-4956-A450-104A46F1BC63}" srcId="{93620499-DD00-4219-8198-F66817F5AE8A}" destId="{9A0892F7-80AB-45DB-B780-C9F8874147AE}" srcOrd="0" destOrd="0" parTransId="{1BE58C07-0191-48F5-8D86-288FCBB03D48}" sibTransId="{73D78880-3A3C-4410-A25C-1BE1888C1FC8}"/>
    <dgm:cxn modelId="{24E760EA-81B6-4F45-9692-53C71B8A008A}" type="presOf" srcId="{93620499-DD00-4219-8198-F66817F5AE8A}" destId="{F338D20D-5886-45E8-A86E-B6F50CE9C79F}" srcOrd="0" destOrd="0" presId="urn:microsoft.com/office/officeart/2008/layout/VerticalCurvedList"/>
    <dgm:cxn modelId="{AC2E75EB-F1C9-4332-802C-88BB8DBEBF2F}" type="presParOf" srcId="{F338D20D-5886-45E8-A86E-B6F50CE9C79F}" destId="{F30DBD12-5872-47F7-B2D6-AF9C822C9A77}" srcOrd="0" destOrd="0" presId="urn:microsoft.com/office/officeart/2008/layout/VerticalCurvedList"/>
    <dgm:cxn modelId="{355AB6FD-03FA-4A78-ABB6-AC19C0485355}" type="presParOf" srcId="{F30DBD12-5872-47F7-B2D6-AF9C822C9A77}" destId="{DF9E0901-13EA-41EA-A995-2FA1BF157D86}" srcOrd="0" destOrd="0" presId="urn:microsoft.com/office/officeart/2008/layout/VerticalCurvedList"/>
    <dgm:cxn modelId="{58BFDA6A-9E33-48BC-AD1D-2892080B047D}" type="presParOf" srcId="{DF9E0901-13EA-41EA-A995-2FA1BF157D86}" destId="{F0DCD838-9B1E-4534-8688-E3347BC1F56A}" srcOrd="0" destOrd="0" presId="urn:microsoft.com/office/officeart/2008/layout/VerticalCurvedList"/>
    <dgm:cxn modelId="{ED5FDB5F-6073-4F1E-B1F2-A80EC8329F0C}" type="presParOf" srcId="{DF9E0901-13EA-41EA-A995-2FA1BF157D86}" destId="{3AEE1D0E-B17A-4416-B1C5-DC63A2EA94C3}" srcOrd="1" destOrd="0" presId="urn:microsoft.com/office/officeart/2008/layout/VerticalCurvedList"/>
    <dgm:cxn modelId="{01D54C17-0639-478F-A5B8-7688883213FF}" type="presParOf" srcId="{DF9E0901-13EA-41EA-A995-2FA1BF157D86}" destId="{3ACF849F-4A6A-40B5-A35F-FCAB157776EC}" srcOrd="2" destOrd="0" presId="urn:microsoft.com/office/officeart/2008/layout/VerticalCurvedList"/>
    <dgm:cxn modelId="{4674D94B-9721-4EC0-B4E7-2653579322E2}" type="presParOf" srcId="{DF9E0901-13EA-41EA-A995-2FA1BF157D86}" destId="{40FD8B76-2128-47CA-A144-0001E33AB98E}" srcOrd="3" destOrd="0" presId="urn:microsoft.com/office/officeart/2008/layout/VerticalCurvedList"/>
    <dgm:cxn modelId="{5575F1D0-59A7-41FA-9B96-268591109DCE}" type="presParOf" srcId="{F30DBD12-5872-47F7-B2D6-AF9C822C9A77}" destId="{70E22FAA-6B08-4B65-A622-CB44E782D3B4}" srcOrd="1" destOrd="0" presId="urn:microsoft.com/office/officeart/2008/layout/VerticalCurvedList"/>
    <dgm:cxn modelId="{A55702D5-7001-46D9-AC3E-4DA69580308B}" type="presParOf" srcId="{F30DBD12-5872-47F7-B2D6-AF9C822C9A77}" destId="{BF5ED9BE-07E0-4CE2-9E81-05137E1CBF9B}" srcOrd="2" destOrd="0" presId="urn:microsoft.com/office/officeart/2008/layout/VerticalCurvedList"/>
    <dgm:cxn modelId="{03688B45-B7F7-436C-8613-AB7CF11BF869}" type="presParOf" srcId="{BF5ED9BE-07E0-4CE2-9E81-05137E1CBF9B}" destId="{B7ABCE37-8B77-4076-82DD-8AF957BC15CE}" srcOrd="0" destOrd="0" presId="urn:microsoft.com/office/officeart/2008/layout/VerticalCurvedList"/>
    <dgm:cxn modelId="{AB5D08CB-7C98-43D5-9F88-58073D0BB462}" type="presParOf" srcId="{F30DBD12-5872-47F7-B2D6-AF9C822C9A77}" destId="{1364C893-73E0-40F4-A1AE-0869358A8078}" srcOrd="3" destOrd="0" presId="urn:microsoft.com/office/officeart/2008/layout/VerticalCurvedList"/>
    <dgm:cxn modelId="{5E03D7F9-4439-4520-8297-4FABEC739E43}" type="presParOf" srcId="{F30DBD12-5872-47F7-B2D6-AF9C822C9A77}" destId="{D6E60514-1D5D-4D87-9D88-635D76785D91}" srcOrd="4" destOrd="0" presId="urn:microsoft.com/office/officeart/2008/layout/VerticalCurvedList"/>
    <dgm:cxn modelId="{9AF2C2DB-2DEE-4BCE-8FBE-DAFE7FC48244}" type="presParOf" srcId="{D6E60514-1D5D-4D87-9D88-635D76785D91}" destId="{39279110-B5FE-45C0-81A1-B86C48EF2BC1}" srcOrd="0" destOrd="0" presId="urn:microsoft.com/office/officeart/2008/layout/VerticalCurvedList"/>
    <dgm:cxn modelId="{5356E146-BFBA-4061-95F4-E32FA6E9793A}" type="presParOf" srcId="{F30DBD12-5872-47F7-B2D6-AF9C822C9A77}" destId="{F2AD7DDE-D803-4605-8643-BB6370165F09}" srcOrd="5" destOrd="0" presId="urn:microsoft.com/office/officeart/2008/layout/VerticalCurvedList"/>
    <dgm:cxn modelId="{277561DE-1DA6-40DF-B132-79C8672B3431}" type="presParOf" srcId="{F30DBD12-5872-47F7-B2D6-AF9C822C9A77}" destId="{46B74954-865A-48FE-B26E-22672968808C}" srcOrd="6" destOrd="0" presId="urn:microsoft.com/office/officeart/2008/layout/VerticalCurvedList"/>
    <dgm:cxn modelId="{9BAF5412-0F96-400C-80A0-DAFA44B6618C}" type="presParOf" srcId="{46B74954-865A-48FE-B26E-22672968808C}" destId="{79A2DFE5-4F14-4B85-821B-62716D6CE7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0F649-3DB4-4246-A0D3-2A9699C7BCF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8D3FBD7-96B2-4BDB-B292-215A7CBF2E7B}">
      <dgm:prSet custT="1"/>
      <dgm:spPr/>
      <dgm:t>
        <a:bodyPr/>
        <a:lstStyle/>
        <a:p>
          <a:r>
            <a:rPr lang="ru-RU" sz="1800" dirty="0" smtClean="0"/>
            <a:t>обучающийся стремился максимально самостоятельно освоить новое содержание</a:t>
          </a:r>
          <a:endParaRPr lang="ru-RU" sz="1800" dirty="0"/>
        </a:p>
      </dgm:t>
    </dgm:pt>
    <dgm:pt modelId="{99AFAEC8-4534-497E-A5DA-54926E2D63B5}" type="parTrans" cxnId="{CB0B99CC-08BD-45D1-8807-7B5DED12D09A}">
      <dgm:prSet/>
      <dgm:spPr/>
      <dgm:t>
        <a:bodyPr/>
        <a:lstStyle/>
        <a:p>
          <a:endParaRPr lang="ru-RU" sz="2000"/>
        </a:p>
      </dgm:t>
    </dgm:pt>
    <dgm:pt modelId="{6493116A-9743-4733-9390-46ABD34D5F20}" type="sibTrans" cxnId="{CB0B99CC-08BD-45D1-8807-7B5DED12D09A}">
      <dgm:prSet/>
      <dgm:spPr/>
      <dgm:t>
        <a:bodyPr/>
        <a:lstStyle/>
        <a:p>
          <a:endParaRPr lang="ru-RU" sz="2000"/>
        </a:p>
      </dgm:t>
    </dgm:pt>
    <dgm:pt modelId="{286EA679-DD94-452D-ACFB-490070B69F12}">
      <dgm:prSet custT="1"/>
      <dgm:spPr/>
      <dgm:t>
        <a:bodyPr/>
        <a:lstStyle/>
        <a:p>
          <a:r>
            <a:rPr lang="ru-RU" sz="1800" dirty="0" smtClean="0"/>
            <a:t>у обучающегося формировалось отношение к собственному развитию как к ценности</a:t>
          </a:r>
          <a:endParaRPr lang="ru-RU" sz="1800" dirty="0"/>
        </a:p>
      </dgm:t>
    </dgm:pt>
    <dgm:pt modelId="{DA0F915C-A2B3-4535-B3C6-0C59D3B2389C}" type="parTrans" cxnId="{7590062B-3D48-47B4-A92D-0844F22C7AB0}">
      <dgm:prSet/>
      <dgm:spPr/>
      <dgm:t>
        <a:bodyPr/>
        <a:lstStyle/>
        <a:p>
          <a:endParaRPr lang="ru-RU" sz="2000"/>
        </a:p>
      </dgm:t>
    </dgm:pt>
    <dgm:pt modelId="{8C260EE1-43B8-42C4-B76D-EF50193E1E76}" type="sibTrans" cxnId="{7590062B-3D48-47B4-A92D-0844F22C7AB0}">
      <dgm:prSet/>
      <dgm:spPr/>
      <dgm:t>
        <a:bodyPr/>
        <a:lstStyle/>
        <a:p>
          <a:endParaRPr lang="ru-RU" sz="2000"/>
        </a:p>
      </dgm:t>
    </dgm:pt>
    <dgm:pt modelId="{CDAFF4BB-4594-48E1-8BB5-A1C1279D6654}">
      <dgm:prSet custT="1"/>
      <dgm:spPr/>
      <dgm:t>
        <a:bodyPr/>
        <a:lstStyle/>
        <a:p>
          <a:r>
            <a:rPr lang="ru-RU" sz="1800" dirty="0" smtClean="0"/>
            <a:t>у обучающегося формировались рефлексивные умения, способность формировать представления о себе, о своей деятельности, прогнозировать ее и планировать, а также выяснять и анализировать представления других людей о своей деятельности и о себе</a:t>
          </a:r>
          <a:endParaRPr lang="ru-RU" sz="1800" dirty="0"/>
        </a:p>
      </dgm:t>
    </dgm:pt>
    <dgm:pt modelId="{35DFE718-45C1-4C91-A483-E533398754F7}" type="parTrans" cxnId="{16991FB7-5B23-49EC-A699-923F012AE38D}">
      <dgm:prSet/>
      <dgm:spPr/>
      <dgm:t>
        <a:bodyPr/>
        <a:lstStyle/>
        <a:p>
          <a:endParaRPr lang="ru-RU" sz="2000"/>
        </a:p>
      </dgm:t>
    </dgm:pt>
    <dgm:pt modelId="{16673FDA-2B69-4B65-82ED-81F22160B3C4}" type="sibTrans" cxnId="{16991FB7-5B23-49EC-A699-923F012AE38D}">
      <dgm:prSet/>
      <dgm:spPr/>
      <dgm:t>
        <a:bodyPr/>
        <a:lstStyle/>
        <a:p>
          <a:endParaRPr lang="ru-RU" sz="2000"/>
        </a:p>
      </dgm:t>
    </dgm:pt>
    <dgm:pt modelId="{68818DD9-1B9A-4288-B1FD-70C04DDF92E7}" type="pres">
      <dgm:prSet presAssocID="{3920F649-3DB4-4246-A0D3-2A9699C7BC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AADA2-5B9A-4B84-B704-4CF77FA58723}" type="pres">
      <dgm:prSet presAssocID="{D8D3FBD7-96B2-4BDB-B292-215A7CBF2E7B}" presName="parentLin" presStyleCnt="0"/>
      <dgm:spPr/>
    </dgm:pt>
    <dgm:pt modelId="{6166A8D1-C97B-4DCF-8224-CC1158156164}" type="pres">
      <dgm:prSet presAssocID="{D8D3FBD7-96B2-4BDB-B292-215A7CBF2E7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420B047-6EAE-4FFE-A5E4-2B8DC5D1A6A6}" type="pres">
      <dgm:prSet presAssocID="{D8D3FBD7-96B2-4BDB-B292-215A7CBF2E7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3C9C6-6937-4146-A2BD-E7F21DD95B00}" type="pres">
      <dgm:prSet presAssocID="{D8D3FBD7-96B2-4BDB-B292-215A7CBF2E7B}" presName="negativeSpace" presStyleCnt="0"/>
      <dgm:spPr/>
    </dgm:pt>
    <dgm:pt modelId="{272D3F54-B5DA-4501-A867-B4EFE6767E5A}" type="pres">
      <dgm:prSet presAssocID="{D8D3FBD7-96B2-4BDB-B292-215A7CBF2E7B}" presName="childText" presStyleLbl="conFgAcc1" presStyleIdx="0" presStyleCnt="3">
        <dgm:presLayoutVars>
          <dgm:bulletEnabled val="1"/>
        </dgm:presLayoutVars>
      </dgm:prSet>
      <dgm:spPr/>
    </dgm:pt>
    <dgm:pt modelId="{675C7F40-FF8D-42F7-B95A-5F6740F15FBB}" type="pres">
      <dgm:prSet presAssocID="{6493116A-9743-4733-9390-46ABD34D5F20}" presName="spaceBetweenRectangles" presStyleCnt="0"/>
      <dgm:spPr/>
    </dgm:pt>
    <dgm:pt modelId="{69633AD1-21D2-4ED4-BE29-8504F74E2E14}" type="pres">
      <dgm:prSet presAssocID="{286EA679-DD94-452D-ACFB-490070B69F12}" presName="parentLin" presStyleCnt="0"/>
      <dgm:spPr/>
    </dgm:pt>
    <dgm:pt modelId="{162C3B62-9167-4547-BF0F-F5819466252F}" type="pres">
      <dgm:prSet presAssocID="{286EA679-DD94-452D-ACFB-490070B69F1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BF864BF-CB46-4744-8C1E-C49966C7AF69}" type="pres">
      <dgm:prSet presAssocID="{286EA679-DD94-452D-ACFB-490070B69F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3AE03-5BC9-41C7-8956-150654491EAC}" type="pres">
      <dgm:prSet presAssocID="{286EA679-DD94-452D-ACFB-490070B69F12}" presName="negativeSpace" presStyleCnt="0"/>
      <dgm:spPr/>
    </dgm:pt>
    <dgm:pt modelId="{9C61A6C9-8BAA-45BE-9360-33A196F0FC8E}" type="pres">
      <dgm:prSet presAssocID="{286EA679-DD94-452D-ACFB-490070B69F12}" presName="childText" presStyleLbl="conFgAcc1" presStyleIdx="1" presStyleCnt="3">
        <dgm:presLayoutVars>
          <dgm:bulletEnabled val="1"/>
        </dgm:presLayoutVars>
      </dgm:prSet>
      <dgm:spPr/>
    </dgm:pt>
    <dgm:pt modelId="{94DB64A3-1AE8-4312-9F34-0B3D607766AA}" type="pres">
      <dgm:prSet presAssocID="{8C260EE1-43B8-42C4-B76D-EF50193E1E76}" presName="spaceBetweenRectangles" presStyleCnt="0"/>
      <dgm:spPr/>
    </dgm:pt>
    <dgm:pt modelId="{40A2F758-1E50-4214-95B7-9DD06A2A031D}" type="pres">
      <dgm:prSet presAssocID="{CDAFF4BB-4594-48E1-8BB5-A1C1279D6654}" presName="parentLin" presStyleCnt="0"/>
      <dgm:spPr/>
    </dgm:pt>
    <dgm:pt modelId="{1110AF41-D98D-4F53-A8C9-2091407012C3}" type="pres">
      <dgm:prSet presAssocID="{CDAFF4BB-4594-48E1-8BB5-A1C1279D665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7F2F523-E61E-4B12-B6A2-E71110A8207B}" type="pres">
      <dgm:prSet presAssocID="{CDAFF4BB-4594-48E1-8BB5-A1C1279D66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93A22-9325-4696-BB63-D828ECBEAA22}" type="pres">
      <dgm:prSet presAssocID="{CDAFF4BB-4594-48E1-8BB5-A1C1279D6654}" presName="negativeSpace" presStyleCnt="0"/>
      <dgm:spPr/>
    </dgm:pt>
    <dgm:pt modelId="{6F3199D5-81F6-4143-AC41-BE4C407F7687}" type="pres">
      <dgm:prSet presAssocID="{CDAFF4BB-4594-48E1-8BB5-A1C1279D66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B56688-782E-4B72-9650-6D50D7009076}" type="presOf" srcId="{D8D3FBD7-96B2-4BDB-B292-215A7CBF2E7B}" destId="{D420B047-6EAE-4FFE-A5E4-2B8DC5D1A6A6}" srcOrd="1" destOrd="0" presId="urn:microsoft.com/office/officeart/2005/8/layout/list1"/>
    <dgm:cxn modelId="{7590062B-3D48-47B4-A92D-0844F22C7AB0}" srcId="{3920F649-3DB4-4246-A0D3-2A9699C7BCF2}" destId="{286EA679-DD94-452D-ACFB-490070B69F12}" srcOrd="1" destOrd="0" parTransId="{DA0F915C-A2B3-4535-B3C6-0C59D3B2389C}" sibTransId="{8C260EE1-43B8-42C4-B76D-EF50193E1E76}"/>
    <dgm:cxn modelId="{2594D0B7-F093-4A5F-BE99-5815B6F78BB3}" type="presOf" srcId="{CDAFF4BB-4594-48E1-8BB5-A1C1279D6654}" destId="{1110AF41-D98D-4F53-A8C9-2091407012C3}" srcOrd="0" destOrd="0" presId="urn:microsoft.com/office/officeart/2005/8/layout/list1"/>
    <dgm:cxn modelId="{08554EFA-10C8-4558-BAD1-D67A2224A121}" type="presOf" srcId="{D8D3FBD7-96B2-4BDB-B292-215A7CBF2E7B}" destId="{6166A8D1-C97B-4DCF-8224-CC1158156164}" srcOrd="0" destOrd="0" presId="urn:microsoft.com/office/officeart/2005/8/layout/list1"/>
    <dgm:cxn modelId="{364D683F-F177-4D04-93F4-F8A584EAE0EB}" type="presOf" srcId="{286EA679-DD94-452D-ACFB-490070B69F12}" destId="{162C3B62-9167-4547-BF0F-F5819466252F}" srcOrd="0" destOrd="0" presId="urn:microsoft.com/office/officeart/2005/8/layout/list1"/>
    <dgm:cxn modelId="{6EAEDB0E-C26C-42A4-9F6E-6DD1D412D56B}" type="presOf" srcId="{3920F649-3DB4-4246-A0D3-2A9699C7BCF2}" destId="{68818DD9-1B9A-4288-B1FD-70C04DDF92E7}" srcOrd="0" destOrd="0" presId="urn:microsoft.com/office/officeart/2005/8/layout/list1"/>
    <dgm:cxn modelId="{CB0B99CC-08BD-45D1-8807-7B5DED12D09A}" srcId="{3920F649-3DB4-4246-A0D3-2A9699C7BCF2}" destId="{D8D3FBD7-96B2-4BDB-B292-215A7CBF2E7B}" srcOrd="0" destOrd="0" parTransId="{99AFAEC8-4534-497E-A5DA-54926E2D63B5}" sibTransId="{6493116A-9743-4733-9390-46ABD34D5F20}"/>
    <dgm:cxn modelId="{9188257E-9B05-47F5-A4CF-8D517907D380}" type="presOf" srcId="{286EA679-DD94-452D-ACFB-490070B69F12}" destId="{6BF864BF-CB46-4744-8C1E-C49966C7AF69}" srcOrd="1" destOrd="0" presId="urn:microsoft.com/office/officeart/2005/8/layout/list1"/>
    <dgm:cxn modelId="{20924062-565C-43B8-9D2C-4F10F7F83FCC}" type="presOf" srcId="{CDAFF4BB-4594-48E1-8BB5-A1C1279D6654}" destId="{67F2F523-E61E-4B12-B6A2-E71110A8207B}" srcOrd="1" destOrd="0" presId="urn:microsoft.com/office/officeart/2005/8/layout/list1"/>
    <dgm:cxn modelId="{16991FB7-5B23-49EC-A699-923F012AE38D}" srcId="{3920F649-3DB4-4246-A0D3-2A9699C7BCF2}" destId="{CDAFF4BB-4594-48E1-8BB5-A1C1279D6654}" srcOrd="2" destOrd="0" parTransId="{35DFE718-45C1-4C91-A483-E533398754F7}" sibTransId="{16673FDA-2B69-4B65-82ED-81F22160B3C4}"/>
    <dgm:cxn modelId="{503BEB8A-308D-4DBC-A445-1F78BFC269D3}" type="presParOf" srcId="{68818DD9-1B9A-4288-B1FD-70C04DDF92E7}" destId="{A55AADA2-5B9A-4B84-B704-4CF77FA58723}" srcOrd="0" destOrd="0" presId="urn:microsoft.com/office/officeart/2005/8/layout/list1"/>
    <dgm:cxn modelId="{A423D05E-8E64-4B55-8A15-8E348434A29F}" type="presParOf" srcId="{A55AADA2-5B9A-4B84-B704-4CF77FA58723}" destId="{6166A8D1-C97B-4DCF-8224-CC1158156164}" srcOrd="0" destOrd="0" presId="urn:microsoft.com/office/officeart/2005/8/layout/list1"/>
    <dgm:cxn modelId="{73948924-86E1-4AB0-A614-A580E545F5DF}" type="presParOf" srcId="{A55AADA2-5B9A-4B84-B704-4CF77FA58723}" destId="{D420B047-6EAE-4FFE-A5E4-2B8DC5D1A6A6}" srcOrd="1" destOrd="0" presId="urn:microsoft.com/office/officeart/2005/8/layout/list1"/>
    <dgm:cxn modelId="{C748B60D-D2F3-4F9F-BC72-6AB8B657E34D}" type="presParOf" srcId="{68818DD9-1B9A-4288-B1FD-70C04DDF92E7}" destId="{D403C9C6-6937-4146-A2BD-E7F21DD95B00}" srcOrd="1" destOrd="0" presId="urn:microsoft.com/office/officeart/2005/8/layout/list1"/>
    <dgm:cxn modelId="{6BB71AEB-D604-461E-A581-BBD2BC645172}" type="presParOf" srcId="{68818DD9-1B9A-4288-B1FD-70C04DDF92E7}" destId="{272D3F54-B5DA-4501-A867-B4EFE6767E5A}" srcOrd="2" destOrd="0" presId="urn:microsoft.com/office/officeart/2005/8/layout/list1"/>
    <dgm:cxn modelId="{B6367F6C-71C5-4211-A938-8C78C129A8BE}" type="presParOf" srcId="{68818DD9-1B9A-4288-B1FD-70C04DDF92E7}" destId="{675C7F40-FF8D-42F7-B95A-5F6740F15FBB}" srcOrd="3" destOrd="0" presId="urn:microsoft.com/office/officeart/2005/8/layout/list1"/>
    <dgm:cxn modelId="{9FA5F87D-6F75-4223-BA3C-397571BFD02A}" type="presParOf" srcId="{68818DD9-1B9A-4288-B1FD-70C04DDF92E7}" destId="{69633AD1-21D2-4ED4-BE29-8504F74E2E14}" srcOrd="4" destOrd="0" presId="urn:microsoft.com/office/officeart/2005/8/layout/list1"/>
    <dgm:cxn modelId="{4ABD3ECA-9265-4D79-B3AD-3FDD46870476}" type="presParOf" srcId="{69633AD1-21D2-4ED4-BE29-8504F74E2E14}" destId="{162C3B62-9167-4547-BF0F-F5819466252F}" srcOrd="0" destOrd="0" presId="urn:microsoft.com/office/officeart/2005/8/layout/list1"/>
    <dgm:cxn modelId="{DEA1FC5E-3F22-40ED-832F-6E019BB8C4D7}" type="presParOf" srcId="{69633AD1-21D2-4ED4-BE29-8504F74E2E14}" destId="{6BF864BF-CB46-4744-8C1E-C49966C7AF69}" srcOrd="1" destOrd="0" presId="urn:microsoft.com/office/officeart/2005/8/layout/list1"/>
    <dgm:cxn modelId="{C168A8CD-AA75-4E2B-BC8F-D09C0F6D90EA}" type="presParOf" srcId="{68818DD9-1B9A-4288-B1FD-70C04DDF92E7}" destId="{FDB3AE03-5BC9-41C7-8956-150654491EAC}" srcOrd="5" destOrd="0" presId="urn:microsoft.com/office/officeart/2005/8/layout/list1"/>
    <dgm:cxn modelId="{D46755ED-0BB2-468E-AC8C-3A32C06FED07}" type="presParOf" srcId="{68818DD9-1B9A-4288-B1FD-70C04DDF92E7}" destId="{9C61A6C9-8BAA-45BE-9360-33A196F0FC8E}" srcOrd="6" destOrd="0" presId="urn:microsoft.com/office/officeart/2005/8/layout/list1"/>
    <dgm:cxn modelId="{0B908E41-8D51-49CD-8E7C-E31518449E52}" type="presParOf" srcId="{68818DD9-1B9A-4288-B1FD-70C04DDF92E7}" destId="{94DB64A3-1AE8-4312-9F34-0B3D607766AA}" srcOrd="7" destOrd="0" presId="urn:microsoft.com/office/officeart/2005/8/layout/list1"/>
    <dgm:cxn modelId="{F6570A5B-5647-4BC4-82A4-AC5AD028239C}" type="presParOf" srcId="{68818DD9-1B9A-4288-B1FD-70C04DDF92E7}" destId="{40A2F758-1E50-4214-95B7-9DD06A2A031D}" srcOrd="8" destOrd="0" presId="urn:microsoft.com/office/officeart/2005/8/layout/list1"/>
    <dgm:cxn modelId="{D30CE68E-9A17-44AA-AA04-A437ECCC0BBB}" type="presParOf" srcId="{40A2F758-1E50-4214-95B7-9DD06A2A031D}" destId="{1110AF41-D98D-4F53-A8C9-2091407012C3}" srcOrd="0" destOrd="0" presId="urn:microsoft.com/office/officeart/2005/8/layout/list1"/>
    <dgm:cxn modelId="{9159179A-518B-4AEC-9532-ABA0535558BC}" type="presParOf" srcId="{40A2F758-1E50-4214-95B7-9DD06A2A031D}" destId="{67F2F523-E61E-4B12-B6A2-E71110A8207B}" srcOrd="1" destOrd="0" presId="urn:microsoft.com/office/officeart/2005/8/layout/list1"/>
    <dgm:cxn modelId="{3762A71A-23D1-4A3E-8E5D-BAA9562E1474}" type="presParOf" srcId="{68818DD9-1B9A-4288-B1FD-70C04DDF92E7}" destId="{85D93A22-9325-4696-BB63-D828ECBEAA22}" srcOrd="9" destOrd="0" presId="urn:microsoft.com/office/officeart/2005/8/layout/list1"/>
    <dgm:cxn modelId="{041A18C4-3A5F-48F6-97A0-086B60E7931E}" type="presParOf" srcId="{68818DD9-1B9A-4288-B1FD-70C04DDF92E7}" destId="{6F3199D5-81F6-4143-AC41-BE4C407F76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DA3EB-53A4-4156-8700-6E3A57C65B8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61E6C-D138-428A-8077-79BFB77A5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7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4009"/>
            <a:ext cx="12192000" cy="6858000"/>
          </a:xfrm>
          <a:prstGeom prst="rect">
            <a:avLst/>
          </a:prstGeom>
          <a:solidFill>
            <a:srgbClr val="6D6E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620" y="2338939"/>
            <a:ext cx="6814687" cy="1171024"/>
          </a:xfrm>
          <a:solidFill>
            <a:srgbClr val="EBEBEC"/>
          </a:solidFill>
        </p:spPr>
        <p:txBody>
          <a:bodyPr anchor="ctr"/>
          <a:lstStyle>
            <a:lvl1pPr algn="ctr">
              <a:defRPr sz="6000">
                <a:solidFill>
                  <a:srgbClr val="3A4058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621" y="3602038"/>
            <a:ext cx="4273618" cy="469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723949" y="673768"/>
            <a:ext cx="2743200" cy="182880"/>
          </a:xfrm>
          <a:prstGeom prst="rect">
            <a:avLst/>
          </a:prstGeom>
          <a:solidFill>
            <a:srgbClr val="EBE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352349" y="1846445"/>
            <a:ext cx="2743200" cy="182880"/>
          </a:xfrm>
          <a:prstGeom prst="rect">
            <a:avLst/>
          </a:prstGeom>
          <a:solidFill>
            <a:srgbClr val="EBE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828420" y="335280"/>
            <a:ext cx="702645" cy="174859"/>
          </a:xfrm>
          <a:prstGeom prst="rect">
            <a:avLst/>
          </a:prstGeom>
          <a:solidFill>
            <a:srgbClr val="EBE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3250129"/>
            <a:ext cx="2743200" cy="182880"/>
          </a:xfrm>
          <a:prstGeom prst="rect">
            <a:avLst/>
          </a:prstGeom>
          <a:solidFill>
            <a:srgbClr val="EBE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743200" y="4256771"/>
            <a:ext cx="1352349" cy="199726"/>
          </a:xfrm>
          <a:prstGeom prst="rect">
            <a:avLst/>
          </a:prstGeom>
          <a:solidFill>
            <a:srgbClr val="EBE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352349" y="6131925"/>
            <a:ext cx="717083" cy="201498"/>
          </a:xfrm>
          <a:prstGeom prst="rect">
            <a:avLst/>
          </a:prstGeom>
          <a:solidFill>
            <a:srgbClr val="EBE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791776" y="5821681"/>
            <a:ext cx="2080662" cy="174858"/>
          </a:xfrm>
          <a:prstGeom prst="rect">
            <a:avLst/>
          </a:prstGeom>
          <a:solidFill>
            <a:srgbClr val="EBE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452008" y="6316364"/>
            <a:ext cx="2739992" cy="190314"/>
          </a:xfrm>
          <a:prstGeom prst="rect">
            <a:avLst/>
          </a:prstGeom>
          <a:solidFill>
            <a:srgbClr val="EBE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39015"/>
            <a:ext cx="2392279" cy="5637948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39015"/>
            <a:ext cx="7734300" cy="56379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288828" y="373779"/>
            <a:ext cx="911192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6"/>
          <p:cNvSpPr txBox="1">
            <a:spLocks/>
          </p:cNvSpPr>
          <p:nvPr userDrawn="1"/>
        </p:nvSpPr>
        <p:spPr>
          <a:xfrm>
            <a:off x="11288828" y="373779"/>
            <a:ext cx="911192" cy="862916"/>
          </a:xfrm>
          <a:prstGeom prst="rect">
            <a:avLst/>
          </a:prstGeom>
          <a:solidFill>
            <a:srgbClr val="E55E54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36620" y="1822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6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4009"/>
            <a:ext cx="12192000" cy="6858000"/>
          </a:xfrm>
          <a:prstGeom prst="rect">
            <a:avLst/>
          </a:prstGeom>
          <a:solidFill>
            <a:srgbClr val="FABF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620" y="2338939"/>
            <a:ext cx="6814687" cy="1171024"/>
          </a:xfrm>
          <a:solidFill>
            <a:schemeClr val="tx2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621" y="3602038"/>
            <a:ext cx="4273618" cy="469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723949" y="673768"/>
            <a:ext cx="2743200" cy="182880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352349" y="1846445"/>
            <a:ext cx="2743200" cy="182880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828420" y="335280"/>
            <a:ext cx="702645" cy="174859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3250129"/>
            <a:ext cx="2743200" cy="182880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743200" y="4256771"/>
            <a:ext cx="1352349" cy="19972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352349" y="6131925"/>
            <a:ext cx="717083" cy="201498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791776" y="5821681"/>
            <a:ext cx="2080662" cy="174858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452008" y="6316364"/>
            <a:ext cx="2739992" cy="190314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0138"/>
            <a:ext cx="10259728" cy="862916"/>
          </a:xfrm>
          <a:noFill/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3179"/>
            <a:ext cx="10259728" cy="44179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145013"/>
            <a:ext cx="1356360" cy="365125"/>
          </a:xfrm>
          <a:prstGeom prst="rect">
            <a:avLst/>
          </a:prstGeom>
        </p:spPr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8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0138"/>
            <a:ext cx="10259728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53927"/>
            <a:ext cx="5181600" cy="42230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953927"/>
            <a:ext cx="5181600" cy="42230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/>
          <a:p>
            <a:fld id="{944CA283-15B0-4C37-9A9D-9FFFE620B18F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6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944303"/>
            <a:ext cx="5157787" cy="5607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828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944303"/>
            <a:ext cx="5183188" cy="5607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828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4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7369" y="327260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17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510138"/>
            <a:ext cx="10259728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07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81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021305"/>
            <a:ext cx="10515600" cy="41556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8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6D6E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0138"/>
            <a:ext cx="10259728" cy="862916"/>
          </a:xfrm>
          <a:noFill/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3179"/>
            <a:ext cx="10259728" cy="44179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145013"/>
            <a:ext cx="1356360" cy="365125"/>
          </a:xfrm>
          <a:prstGeom prst="rect">
            <a:avLst/>
          </a:prstGeom>
        </p:spPr>
        <p:txBody>
          <a:bodyPr/>
          <a:lstStyle/>
          <a:p>
            <a:fld id="{DA9402BA-438F-4AE6-A918-1880A019EEE3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98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39015"/>
            <a:ext cx="2392279" cy="5637948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39015"/>
            <a:ext cx="7734300" cy="56379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288828" y="373779"/>
            <a:ext cx="911192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6"/>
          <p:cNvSpPr txBox="1">
            <a:spLocks/>
          </p:cNvSpPr>
          <p:nvPr userDrawn="1"/>
        </p:nvSpPr>
        <p:spPr>
          <a:xfrm>
            <a:off x="11288828" y="373779"/>
            <a:ext cx="911192" cy="862916"/>
          </a:xfrm>
          <a:prstGeom prst="rect">
            <a:avLst/>
          </a:prstGeom>
          <a:solidFill>
            <a:srgbClr val="E55E54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36620" y="1822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86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4009"/>
            <a:ext cx="12192000" cy="6858000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620" y="2338939"/>
            <a:ext cx="6814687" cy="1171024"/>
          </a:xfrm>
          <a:solidFill>
            <a:schemeClr val="tx2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621" y="3602038"/>
            <a:ext cx="4273618" cy="469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723949" y="673768"/>
            <a:ext cx="2743200" cy="182880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352349" y="1846445"/>
            <a:ext cx="2743200" cy="182880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828420" y="335280"/>
            <a:ext cx="702645" cy="174859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3250129"/>
            <a:ext cx="2743200" cy="182880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743200" y="4256771"/>
            <a:ext cx="1352349" cy="19972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352349" y="6131925"/>
            <a:ext cx="717083" cy="201498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791776" y="5821681"/>
            <a:ext cx="2080662" cy="174858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452008" y="6316364"/>
            <a:ext cx="2739992" cy="190314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58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0138"/>
            <a:ext cx="10259728" cy="862916"/>
          </a:xfrm>
          <a:noFill/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3179"/>
            <a:ext cx="10259728" cy="44179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145013"/>
            <a:ext cx="1356360" cy="365125"/>
          </a:xfrm>
          <a:prstGeom prst="rect">
            <a:avLst/>
          </a:prstGeom>
        </p:spPr>
        <p:txBody>
          <a:bodyPr/>
          <a:lstStyle/>
          <a:p>
            <a:fld id="{A6D49524-3765-4B2E-B62E-005F9320A2BA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86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0138"/>
            <a:ext cx="10259728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53927"/>
            <a:ext cx="5181600" cy="42230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953927"/>
            <a:ext cx="5181600" cy="42230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/>
          <a:p>
            <a:fld id="{DA8BE16C-844E-40C4-9FD9-9EFA937F17ED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74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944303"/>
            <a:ext cx="5157787" cy="5607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828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944303"/>
            <a:ext cx="5183188" cy="5607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828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08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7369" y="327260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3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510138"/>
            <a:ext cx="10259728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18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31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021305"/>
            <a:ext cx="10515600" cy="41556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9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6D6E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0138"/>
            <a:ext cx="10259728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53927"/>
            <a:ext cx="5181600" cy="42230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953927"/>
            <a:ext cx="5181600" cy="42230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/>
          <a:p>
            <a:fld id="{0EFF07BB-CDA4-4EE8-8EFD-3C96E2D369FC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45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39015"/>
            <a:ext cx="2392279" cy="5637948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39015"/>
            <a:ext cx="7734300" cy="56379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288828" y="373779"/>
            <a:ext cx="911192" cy="862916"/>
          </a:xfrm>
          <a:prstGeom prst="rect">
            <a:avLst/>
          </a:prstGeom>
          <a:solidFill>
            <a:srgbClr val="3A4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6"/>
          <p:cNvSpPr txBox="1">
            <a:spLocks/>
          </p:cNvSpPr>
          <p:nvPr userDrawn="1"/>
        </p:nvSpPr>
        <p:spPr>
          <a:xfrm>
            <a:off x="11288828" y="373779"/>
            <a:ext cx="911192" cy="862916"/>
          </a:xfrm>
          <a:prstGeom prst="rect">
            <a:avLst/>
          </a:prstGeom>
          <a:solidFill>
            <a:srgbClr val="929EBC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36620" y="182247"/>
            <a:ext cx="1203159" cy="182878"/>
          </a:xfrm>
          <a:prstGeom prst="rect">
            <a:avLst/>
          </a:prstGeom>
          <a:solidFill>
            <a:srgbClr val="929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4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944303"/>
            <a:ext cx="5157787" cy="5607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828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944303"/>
            <a:ext cx="5183188" cy="5607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828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6D6E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7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6D6E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8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7369" y="327260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0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6D6E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510138"/>
            <a:ext cx="10259728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5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6D6E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021305"/>
            <a:ext cx="10515600" cy="41556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280808" y="510138"/>
            <a:ext cx="911192" cy="862916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10138"/>
            <a:ext cx="11097928" cy="862916"/>
          </a:xfrm>
          <a:prstGeom prst="rect">
            <a:avLst/>
          </a:prstGeom>
          <a:solidFill>
            <a:srgbClr val="6D6E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Дата 4"/>
          <p:cNvSpPr txBox="1">
            <a:spLocks/>
          </p:cNvSpPr>
          <p:nvPr userDrawn="1"/>
        </p:nvSpPr>
        <p:spPr>
          <a:xfrm>
            <a:off x="0" y="1481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CF96D2-810B-4B01-8EC7-F962467D153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80808" y="510138"/>
            <a:ext cx="911192" cy="862916"/>
          </a:xfrm>
        </p:spPr>
        <p:txBody>
          <a:bodyPr/>
          <a:lstStyle/>
          <a:p>
            <a:fld id="{5EF37FD4-32E1-4B2F-AB1A-20226E3FB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568538" y="6506679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36620" y="1642747"/>
            <a:ext cx="1203159" cy="182878"/>
          </a:xfrm>
          <a:prstGeom prst="rect">
            <a:avLst/>
          </a:prstGeom>
          <a:solidFill>
            <a:srgbClr val="E55E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2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6D6E7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80808" y="510138"/>
            <a:ext cx="911192" cy="86291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fld id="{5EF37FD4-32E1-4B2F-AB1A-20226E3FB9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11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FABF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80808" y="510138"/>
            <a:ext cx="911192" cy="86291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fld id="{5EF37FD4-32E1-4B2F-AB1A-20226E3FB9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64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929EB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510138"/>
            <a:ext cx="11097929" cy="8629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80808" y="510138"/>
            <a:ext cx="911192" cy="86291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fld id="{5EF37FD4-32E1-4B2F-AB1A-20226E3FB9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5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9867" y="2116667"/>
            <a:ext cx="8127999" cy="1574800"/>
          </a:xfrm>
        </p:spPr>
        <p:txBody>
          <a:bodyPr>
            <a:noAutofit/>
          </a:bodyPr>
          <a:lstStyle/>
          <a:p>
            <a:r>
              <a:rPr lang="ru-RU" altLang="ru-RU" sz="2800" b="1" dirty="0"/>
              <a:t/>
            </a:r>
            <a:br>
              <a:rPr lang="ru-RU" altLang="ru-RU" sz="2800" b="1" dirty="0"/>
            </a:br>
            <a:r>
              <a:rPr lang="ru-RU" altLang="ru-RU" sz="2800" b="1" dirty="0" smtClean="0"/>
              <a:t>Техническое </a:t>
            </a:r>
            <a:r>
              <a:rPr lang="ru-RU" altLang="ru-RU" sz="2800" b="1" dirty="0"/>
              <a:t>задание как инструмент персонифицированного заказа на повышение квалификации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8800" y="3945468"/>
            <a:ext cx="6841067" cy="812799"/>
          </a:xfrm>
        </p:spPr>
        <p:txBody>
          <a:bodyPr/>
          <a:lstStyle/>
          <a:p>
            <a:pPr algn="l"/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Давыденко Анастасия Александровна, заведующая лабораторией научно-методического </a:t>
            </a:r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сопровождения школ на этапе перехода в эффективный режим 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</a:t>
            </a:r>
            <a:r>
              <a:rPr lang="ru-RU" sz="19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КРИПКиПРО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67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Накопительная система повышения квалификации (далее – накопительная система)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озволяет </a:t>
            </a:r>
            <a:r>
              <a:rPr lang="ru-RU" dirty="0"/>
              <a:t>самостоятельно выстраивать индивидуальный образовательный маршрут освоения дополнительной профессиональной программы повышения квалификации (далее – программы) с учетом профессиональных потребностей, затруднений и выбирать наиболее приемлемые сроки ее </a:t>
            </a:r>
            <a:r>
              <a:rPr lang="ru-RU" dirty="0" smtClean="0"/>
              <a:t>прохождения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Целью повышения квалификации работников </a:t>
            </a:r>
            <a:r>
              <a:rPr lang="ru-RU" dirty="0" smtClean="0"/>
              <a:t>образования, обучающихся </a:t>
            </a:r>
            <a:r>
              <a:rPr lang="ru-RU" dirty="0"/>
              <a:t>по накопительной системе, является профессиональное </a:t>
            </a:r>
            <a:r>
              <a:rPr lang="ru-RU" dirty="0" smtClean="0"/>
              <a:t>развитие и </a:t>
            </a:r>
            <a:r>
              <a:rPr lang="ru-RU" dirty="0"/>
              <a:t>рост профессиональной компетентности слушателей в </a:t>
            </a:r>
            <a:r>
              <a:rPr lang="ru-RU" dirty="0" smtClean="0"/>
              <a:t>динамично изменяющейся </a:t>
            </a:r>
            <a:r>
              <a:rPr lang="ru-RU" dirty="0"/>
              <a:t>ситуации с учетом принципа опережающего обучения.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15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32" t="28413" r="28929" b="24603"/>
          <a:stretch/>
        </p:blipFill>
        <p:spPr>
          <a:xfrm>
            <a:off x="1828800" y="1464304"/>
            <a:ext cx="7432147" cy="47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1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Кредитно-модульная система повышения квалификации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Целью кредитно-модульной системы повышения квалификации является создание условий для индивидуально-ориентированной организации учебного процесса работника образования через включение в разные формы непрерывного профессионального образования.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Кредитно-модульная </a:t>
            </a:r>
            <a:r>
              <a:rPr lang="ru-RU" dirty="0"/>
              <a:t>система повышения квалификации позволяет работнику образования самостоятельно конструировать процесс повышения квалификации с учетом своих профессиональных потребностей, затруднений, создаёт условия для реализации возможностей непрерывного образования. 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0742" y="598714"/>
            <a:ext cx="10260013" cy="610688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Кредит – зачетная единица, предоставленная слушателю на изучение модуля.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Образовательный </a:t>
            </a:r>
            <a:r>
              <a:rPr lang="ru-RU" dirty="0"/>
              <a:t>маршрут может быть индивидуальным и групповым: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/>
              <a:t>индивидуальный </a:t>
            </a:r>
            <a:r>
              <a:rPr lang="ru-RU" b="1" dirty="0"/>
              <a:t>образовательный маршрут </a:t>
            </a:r>
            <a:r>
              <a:rPr lang="ru-RU" dirty="0" smtClean="0"/>
              <a:t>(далее </a:t>
            </a:r>
            <a:r>
              <a:rPr lang="ru-RU" dirty="0"/>
              <a:t>– ИОМ) в рамках кредитно-модульной системы – это индивидуальная траектория профессионального развития, составленная работником образования с учетом своих профессиональных потребностей, затруднений и согласованная с руководителем образовательной </a:t>
            </a:r>
            <a:r>
              <a:rPr lang="ru-RU" dirty="0" smtClean="0"/>
              <a:t>организации</a:t>
            </a:r>
            <a:endParaRPr lang="ru-RU" dirty="0"/>
          </a:p>
          <a:p>
            <a:pPr>
              <a:buFontTx/>
              <a:buChar char="-"/>
            </a:pPr>
            <a:r>
              <a:rPr lang="ru-RU" b="1" dirty="0" smtClean="0"/>
              <a:t>групповой </a:t>
            </a:r>
            <a:r>
              <a:rPr lang="ru-RU" b="1" dirty="0"/>
              <a:t>образовательный маршрут </a:t>
            </a:r>
            <a:r>
              <a:rPr lang="ru-RU" dirty="0"/>
              <a:t>осуществляется группой работников образования, которая может быть сформирована соответствующим органом управления образования в территории или на основании личных заявлений </a:t>
            </a:r>
            <a:r>
              <a:rPr lang="ru-RU" dirty="0" smtClean="0"/>
              <a:t>слушателей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0" y="144463"/>
            <a:ext cx="1355725" cy="365125"/>
          </a:xfrm>
          <a:prstGeom prst="rect">
            <a:avLst/>
          </a:prstGeom>
        </p:spPr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7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Портфолио работника образования (портфель достижений)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собрание различных материалов, документов и иных свидетельств </a:t>
            </a:r>
            <a:r>
              <a:rPr lang="ru-RU" dirty="0" smtClean="0"/>
              <a:t>достижений в </a:t>
            </a:r>
            <a:r>
              <a:rPr lang="ru-RU" dirty="0"/>
              <a:t>руководящей, учебной, творческой, методической, исследовательской деятельности работника за определенный отрезок времени.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67" y="1954213"/>
            <a:ext cx="4504266" cy="4222750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11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Персонификация направлена на то, чтобы…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8008"/>
              </p:ext>
            </p:extLst>
          </p:nvPr>
        </p:nvGraphicFramePr>
        <p:xfrm>
          <a:off x="283030" y="1973263"/>
          <a:ext cx="11625942" cy="451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0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Техническое</a:t>
            </a:r>
            <a:r>
              <a:rPr lang="ru-RU" altLang="ru-RU" smtClean="0"/>
              <a:t> </a:t>
            </a:r>
            <a:r>
              <a:rPr lang="ru-RU" altLang="ru-RU" b="1" smtClean="0"/>
              <a:t>задание</a:t>
            </a:r>
            <a:endParaRPr lang="ru-RU" altLang="ru-RU" smtClean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b="1" dirty="0"/>
              <a:t>	</a:t>
            </a:r>
            <a:r>
              <a:rPr lang="ru-RU" altLang="ru-RU" sz="2400" dirty="0"/>
              <a:t> - один из </a:t>
            </a:r>
            <a:r>
              <a:rPr lang="ru-RU" altLang="ru-RU" sz="2400" i="1" dirty="0"/>
              <a:t>организационно-технических</a:t>
            </a:r>
            <a:r>
              <a:rPr lang="ru-RU" altLang="ru-RU" sz="2400" dirty="0"/>
              <a:t> инструментов реализации модели повышения квалификации руководящих и педагогических работников образования</a:t>
            </a:r>
          </a:p>
          <a:p>
            <a:r>
              <a:rPr lang="ru-RU" altLang="ru-RU" sz="2400" b="1" i="1" dirty="0"/>
              <a:t>	</a:t>
            </a:r>
            <a:r>
              <a:rPr lang="ru-RU" altLang="ru-RU" sz="2400" i="1" dirty="0"/>
              <a:t>- механизм консолидированного заказа на персонифицированное</a:t>
            </a:r>
            <a:r>
              <a:rPr lang="ru-RU" altLang="ru-RU" sz="2400" dirty="0"/>
              <a:t> </a:t>
            </a:r>
            <a:r>
              <a:rPr lang="ru-RU" altLang="ru-RU" sz="2400" i="1" dirty="0"/>
              <a:t>повышение квалификации</a:t>
            </a:r>
            <a:r>
              <a:rPr lang="ru-RU" altLang="ru-RU" sz="2400" dirty="0"/>
              <a:t>, ориентированного на потребности и осознанные профессиональных затруднений конкретного работника, а также с учётом интересов и требований конкретного образовательного учреждения, перспектив развития муниципальной системы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4823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Составление технического задания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	руководитель (заместитель руководителя) образовательной организации посредством самоанализа </a:t>
            </a:r>
            <a:r>
              <a:rPr lang="ru-RU" altLang="ru-RU" b="1" i="1"/>
              <a:t>выявляет дефициты</a:t>
            </a:r>
            <a:r>
              <a:rPr lang="ru-RU" altLang="ru-RU"/>
              <a:t> в своей профессиональной деятельности </a:t>
            </a:r>
            <a:r>
              <a:rPr lang="ru-RU" altLang="ru-RU" i="1"/>
              <a:t>(изменившиеся цели и задачи  развития образования требуют  освоения нового содержания и/или технологии управленческой работы, способов выявления и оценивания её результатов), </a:t>
            </a:r>
            <a:r>
              <a:rPr lang="ru-RU" altLang="ru-RU"/>
              <a:t>составляет перечень профессиональных задач, к решению которых ему необходимо подготовиться;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01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	работодатель</a:t>
            </a:r>
            <a:r>
              <a:rPr lang="ru-RU" altLang="ru-RU" b="1"/>
              <a:t> </a:t>
            </a:r>
            <a:r>
              <a:rPr lang="ru-RU" altLang="ru-RU" b="1" i="1"/>
              <a:t>организует анализ результатов</a:t>
            </a:r>
            <a:r>
              <a:rPr lang="ru-RU" altLang="ru-RU"/>
              <a:t> и качества профессиональной деятельности руководителя (заместителя руководителя) образовательной организации на основе данных  контроля с учётом (или в контексте) целей и задач развития муниципальной (локальной) системы образования и составляет перечень профессиональных задач, к решению которых необходимо подготовиться конкретному руководителю (заместителю руководителя) образовательной организации;</a:t>
            </a:r>
          </a:p>
          <a:p>
            <a:endParaRPr lang="ru-RU" altLang="ru-RU"/>
          </a:p>
        </p:txBody>
      </p: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Составление технического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64676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	работодатель </a:t>
            </a:r>
            <a:r>
              <a:rPr lang="ru-RU" altLang="ru-RU" b="1" i="1"/>
              <a:t>обеспечивает согласование</a:t>
            </a:r>
            <a:r>
              <a:rPr lang="ru-RU" altLang="ru-RU"/>
              <a:t> результатов самоанализа работника, выводов по данным контроля результатов и качества его профессиональной деятельности, </a:t>
            </a:r>
            <a:r>
              <a:rPr lang="ru-RU" altLang="ru-RU" b="1" i="1"/>
              <a:t>формулирует планируемые результаты</a:t>
            </a:r>
            <a:r>
              <a:rPr lang="ru-RU" altLang="ru-RU"/>
              <a:t> повышения квалификации в техническом задании (ТЗ);</a:t>
            </a:r>
          </a:p>
          <a:p>
            <a:endParaRPr lang="ru-RU" altLang="ru-RU"/>
          </a:p>
        </p:txBody>
      </p:sp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Составление технического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46137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77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/>
              <a:t>	работодатель завершает оформление </a:t>
            </a:r>
            <a:r>
              <a:rPr lang="ru-RU" altLang="ru-RU" sz="2400" b="1" i="1"/>
              <a:t>технического задания</a:t>
            </a:r>
            <a:r>
              <a:rPr lang="ru-RU" altLang="ru-RU" sz="2400"/>
              <a:t> на повышение квалификации руководителя (заместителя руководителя) образовательной организации: </a:t>
            </a:r>
          </a:p>
          <a:p>
            <a:r>
              <a:rPr lang="ru-RU" altLang="ru-RU" sz="2400"/>
              <a:t>	а) уточняет формулировки планируемых результатов повышения квалификации; </a:t>
            </a:r>
          </a:p>
          <a:p>
            <a:r>
              <a:rPr lang="ru-RU" altLang="ru-RU" sz="2400"/>
              <a:t>	б) определяет вид и тему разработки, которую руководитель (заместитель руководителя) в ходе курсов подготовит, а затем внедрит в практику управления конкретной образовательной организации; </a:t>
            </a:r>
          </a:p>
          <a:p>
            <a:r>
              <a:rPr lang="ru-RU" altLang="ru-RU" sz="2400"/>
              <a:t>	в) формулирует показатели, по которым будут отслеживаться результаты внедрения и оцениваться результаты повышения квалификации;</a:t>
            </a:r>
          </a:p>
          <a:p>
            <a:endParaRPr lang="ru-RU" altLang="ru-RU" sz="2400"/>
          </a:p>
        </p:txBody>
      </p:sp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Составление технического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26813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6000" b="1"/>
              <a:t>Примеры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063750" y="2349501"/>
          <a:ext cx="8226426" cy="131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3213"/>
                <a:gridCol w="4113213"/>
              </a:tblGrid>
              <a:tr h="1311275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Технические задание </a:t>
                      </a:r>
                      <a:endParaRPr lang="ru-RU" sz="4000" dirty="0"/>
                    </a:p>
                  </a:txBody>
                  <a:tcPr marT="45711" marB="4571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Итоговые работы </a:t>
                      </a:r>
                      <a:endParaRPr lang="ru-RU" sz="4000" dirty="0"/>
                    </a:p>
                  </a:txBody>
                  <a:tcPr marT="45711" marB="45711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8923" name="Picture 2" descr="https://static4.depositphotos.com/1001003/341/i/950/depositphotos_3419224-stock-photo-3d-green-circular-arro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933826"/>
            <a:ext cx="245745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7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484687"/>
              </p:ext>
            </p:extLst>
          </p:nvPr>
        </p:nvGraphicFramePr>
        <p:xfrm>
          <a:off x="228601" y="1600199"/>
          <a:ext cx="11364686" cy="4980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4207"/>
                <a:gridCol w="5510479"/>
              </a:tblGrid>
              <a:tr h="7191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проект внесения изменений в положение о внутренней системе оценки качества образования</a:t>
                      </a:r>
                    </a:p>
                  </a:txBody>
                  <a:tcPr marL="68575" marR="68575" marT="0" marB="0">
                    <a:solidFill>
                      <a:srgbClr val="F36A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Приведение локальных актов ОО в соответствие с действующим законодательством</a:t>
                      </a:r>
                    </a:p>
                  </a:txBody>
                  <a:tcPr marL="68575" marR="6857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999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о школе молодого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учителя</a:t>
                      </a:r>
                    </a:p>
                  </a:txBody>
                  <a:tcPr marL="68575" marR="68575" marT="0" marB="0">
                    <a:solidFill>
                      <a:srgbClr val="F36A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работы школы молодого учителя в ОО</a:t>
                      </a:r>
                    </a:p>
                  </a:txBody>
                  <a:tcPr marL="68575" marR="6857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91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план мероприятий по реализации профессионального стандарта педагога</a:t>
                      </a:r>
                    </a:p>
                  </a:txBody>
                  <a:tcPr marL="68575" marR="68575" marT="0" marB="0">
                    <a:solidFill>
                      <a:srgbClr val="F36A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поэтапного перехода на работу в условиях действия профессиональных стандартов</a:t>
                      </a:r>
                    </a:p>
                  </a:txBody>
                  <a:tcPr marL="68575" marR="6857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753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методическое обеспечение профессионального роста педагогов в условиях постоянно –действующего семинара </a:t>
                      </a:r>
                    </a:p>
                  </a:txBody>
                  <a:tcPr marL="68575" marR="68575" marT="0" marB="0">
                    <a:solidFill>
                      <a:srgbClr val="F36A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профессионального роста педагогов в условиях постоянно-действующего семинара</a:t>
                      </a:r>
                    </a:p>
                  </a:txBody>
                  <a:tcPr marL="68575" marR="6857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5887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рекомендации по поддержанию и повышению имиджа учреждения дополнительного образования</a:t>
                      </a:r>
                    </a:p>
                  </a:txBody>
                  <a:tcPr marL="68575" marR="68575" marT="0" marB="0">
                    <a:solidFill>
                      <a:srgbClr val="F36A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имиджа учреждения дополнительного образования (на примере МБУДО «Городской центр детского (юношеского) творчества г. Юрги»)</a:t>
                      </a:r>
                    </a:p>
                  </a:txBody>
                  <a:tcPr marL="68575" marR="6857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2081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краткосрочную профильную программу летней оздоровительной площадки с дневным пребыванием детей туристической направленности в учреждении дополнительного образования</a:t>
                      </a:r>
                    </a:p>
                  </a:txBody>
                  <a:tcPr marL="68575" marR="68575" marT="0" marB="0">
                    <a:solidFill>
                      <a:srgbClr val="F36A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работы летней оздоровительной площадки с дневным пребыванием детей туристической направленности в учреждении дополнительного образования</a:t>
                      </a:r>
                    </a:p>
                  </a:txBody>
                  <a:tcPr marL="68575" marR="6857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51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Полномочия  органа </a:t>
            </a:r>
            <a:r>
              <a:rPr lang="ru-RU" sz="3600" dirty="0"/>
              <a:t>государственной власти в сфере образования: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029" y="2090057"/>
            <a:ext cx="8186057" cy="4431746"/>
          </a:xfrm>
        </p:spPr>
        <p:txBody>
          <a:bodyPr/>
          <a:lstStyle/>
          <a:p>
            <a:r>
              <a:rPr lang="ru-RU" sz="2000" dirty="0"/>
              <a:t>устанавливает приоритеты и направления </a:t>
            </a:r>
            <a:r>
              <a:rPr lang="ru-RU" sz="2000" dirty="0" smtClean="0"/>
              <a:t>ДПО </a:t>
            </a:r>
            <a:r>
              <a:rPr lang="ru-RU" sz="2000" dirty="0"/>
              <a:t>руководящих и педагогических работников Кемеровской </a:t>
            </a:r>
            <a:r>
              <a:rPr lang="ru-RU" sz="2000" dirty="0" smtClean="0"/>
              <a:t>области</a:t>
            </a:r>
            <a:endParaRPr lang="ru-RU" sz="2000" dirty="0"/>
          </a:p>
          <a:p>
            <a:r>
              <a:rPr lang="ru-RU" sz="2000" dirty="0" smtClean="0"/>
              <a:t>утверждает </a:t>
            </a:r>
            <a:r>
              <a:rPr lang="ru-RU" sz="2000" dirty="0"/>
              <a:t>государственное задание на </a:t>
            </a:r>
            <a:r>
              <a:rPr lang="ru-RU" sz="2000" dirty="0" smtClean="0"/>
              <a:t>ДПО </a:t>
            </a:r>
            <a:r>
              <a:rPr lang="ru-RU" sz="2000" dirty="0"/>
              <a:t>образовательным </a:t>
            </a:r>
            <a:r>
              <a:rPr lang="ru-RU" sz="2000" dirty="0" smtClean="0"/>
              <a:t>организациям</a:t>
            </a:r>
          </a:p>
          <a:p>
            <a:r>
              <a:rPr lang="ru-RU" sz="2000" dirty="0" smtClean="0"/>
              <a:t>объявляет </a:t>
            </a:r>
            <a:r>
              <a:rPr lang="ru-RU" sz="2000" dirty="0"/>
              <a:t>о начале общественно-профессиональной экспертизы (конкурсном отборе) ДПП, модулей на следующий календарный год в средствах массовой информации и на сайте регионального </a:t>
            </a:r>
            <a:r>
              <a:rPr lang="ru-RU" sz="2000" dirty="0" smtClean="0"/>
              <a:t>координатора </a:t>
            </a:r>
            <a:endParaRPr lang="ru-RU" sz="2000" dirty="0"/>
          </a:p>
          <a:p>
            <a:r>
              <a:rPr lang="ru-RU" sz="2000" dirty="0" smtClean="0"/>
              <a:t>утверждает </a:t>
            </a:r>
            <a:r>
              <a:rPr lang="ru-RU" sz="2000" dirty="0"/>
              <a:t>реестр ДПП, модулей с указанием реализующих их организаций на период не более трех </a:t>
            </a:r>
            <a:r>
              <a:rPr lang="ru-RU" sz="2000" dirty="0" smtClean="0"/>
              <a:t>лет</a:t>
            </a:r>
            <a:endParaRPr lang="ru-RU" sz="2000" dirty="0"/>
          </a:p>
          <a:p>
            <a:r>
              <a:rPr lang="ru-RU" sz="2000" dirty="0" smtClean="0"/>
              <a:t>определяет </a:t>
            </a:r>
            <a:r>
              <a:rPr lang="ru-RU" sz="2000" dirty="0"/>
              <a:t>объем финансирования по выполнению квот на дополнительное профессиональное образование руководящих и педагогических работников для образовательных </a:t>
            </a:r>
            <a:r>
              <a:rPr lang="ru-RU" sz="2000" dirty="0" smtClean="0"/>
              <a:t>организаций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970" y="3058885"/>
            <a:ext cx="3548743" cy="26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Полномочия муниципального органа </a:t>
            </a:r>
            <a:r>
              <a:rPr lang="ru-RU" dirty="0"/>
              <a:t>управления </a:t>
            </a:r>
            <a:r>
              <a:rPr lang="ru-RU" dirty="0" smtClean="0"/>
              <a:t>образованием: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3179"/>
            <a:ext cx="6934200" cy="4417996"/>
          </a:xfrm>
        </p:spPr>
        <p:txBody>
          <a:bodyPr/>
          <a:lstStyle/>
          <a:p>
            <a:r>
              <a:rPr lang="ru-RU" dirty="0"/>
              <a:t>устанавливает порядок планового дополнительного профессионального образования руководящих и педагогических работников муниципальных образовательных </a:t>
            </a:r>
            <a:r>
              <a:rPr lang="ru-RU" dirty="0" smtClean="0"/>
              <a:t>организаций</a:t>
            </a:r>
          </a:p>
          <a:p>
            <a:r>
              <a:rPr lang="ru-RU" dirty="0" smtClean="0"/>
              <a:t>ежегодно </a:t>
            </a:r>
            <a:r>
              <a:rPr lang="ru-RU" dirty="0"/>
              <a:t>определяет численность руководящих и педагогических работников образовательных организаций муниципального образования, имеющих право на плановое дополнительное профессиональное </a:t>
            </a:r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2957247"/>
            <a:ext cx="3278778" cy="28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8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Полномочия образовательной организации: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853436"/>
            <a:ext cx="8088086" cy="4417996"/>
          </a:xfrm>
        </p:spPr>
        <p:txBody>
          <a:bodyPr/>
          <a:lstStyle/>
          <a:p>
            <a:r>
              <a:rPr lang="ru-RU" sz="2400" dirty="0" smtClean="0"/>
              <a:t>разрабатывает </a:t>
            </a:r>
            <a:r>
              <a:rPr lang="ru-RU" sz="2400" dirty="0"/>
              <a:t>положение о порядке </a:t>
            </a:r>
            <a:r>
              <a:rPr lang="ru-RU" sz="2400" dirty="0" smtClean="0"/>
              <a:t>ПДПО руководящими </a:t>
            </a:r>
            <a:r>
              <a:rPr lang="ru-RU" sz="2400" dirty="0"/>
              <a:t>и педагогическими работниками образовательной </a:t>
            </a:r>
            <a:r>
              <a:rPr lang="ru-RU" sz="2400" dirty="0" smtClean="0"/>
              <a:t>организации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формирует план на плановое дополнительное профессиональное образование руководящими и педагогическими </a:t>
            </a:r>
            <a:r>
              <a:rPr lang="ru-RU" sz="2400" dirty="0" smtClean="0"/>
              <a:t>работниками</a:t>
            </a:r>
          </a:p>
          <a:p>
            <a:r>
              <a:rPr lang="ru-RU" sz="2400" dirty="0" smtClean="0"/>
              <a:t>доводит </a:t>
            </a:r>
            <a:r>
              <a:rPr lang="ru-RU" sz="2400" dirty="0"/>
              <a:t>информацию о региональном реестре ДПП, модулей до руководящих и педагогических </a:t>
            </a:r>
            <a:r>
              <a:rPr lang="ru-RU" sz="2400" dirty="0" smtClean="0"/>
              <a:t>работников</a:t>
            </a:r>
          </a:p>
          <a:p>
            <a:r>
              <a:rPr lang="ru-RU" sz="2400" dirty="0" smtClean="0"/>
              <a:t>передает </a:t>
            </a:r>
            <a:r>
              <a:rPr lang="ru-RU" sz="2400" dirty="0"/>
              <a:t>все сведения о руководящих и педагогических работниках муниципальному координатору для заключения договора о сотрудничестве с образовательными организациями, осуществляющими ДПО (для обучающихся на средства муниципальных бюджетов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2" y="2866051"/>
            <a:ext cx="3962400" cy="20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9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3179"/>
            <a:ext cx="8360229" cy="4417996"/>
          </a:xfrm>
        </p:spPr>
        <p:txBody>
          <a:bodyPr/>
          <a:lstStyle/>
          <a:p>
            <a:r>
              <a:rPr lang="ru-RU" sz="2400" dirty="0"/>
              <a:t>заключает договоры на оказание платных образовательных услуг с образовательной организацией, осуществляющей ПДПО (для обучающихся по субвенции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 несет </a:t>
            </a:r>
            <a:r>
              <a:rPr lang="ru-RU" sz="2400" dirty="0"/>
              <a:t>ответственность за явку руководящих и педагогических работников в образовательную организацию на обучение по ДПП в установленные </a:t>
            </a:r>
            <a:r>
              <a:rPr lang="ru-RU" sz="2400" dirty="0" smtClean="0"/>
              <a:t>сроки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случае невозможности прохождения руководящими и педагогическими работниками ПДПО в срок, установленный в договоре, своевременно информирует об этом муниципального </a:t>
            </a:r>
            <a:r>
              <a:rPr lang="ru-RU" sz="2400" dirty="0" smtClean="0"/>
              <a:t>координатора</a:t>
            </a:r>
          </a:p>
          <a:p>
            <a:r>
              <a:rPr lang="ru-RU" sz="2400" dirty="0" smtClean="0"/>
              <a:t>оплачивает </a:t>
            </a:r>
            <a:r>
              <a:rPr lang="ru-RU" sz="2400" dirty="0"/>
              <a:t>из средств субвенции образовательной организации, предоставление услуг по ПДПО руководящим и педагогических работникам образовательной организации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42" y="3145970"/>
            <a:ext cx="2793999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3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Руководящий и педагогический работник образовательной организации: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3179"/>
            <a:ext cx="7957457" cy="4417996"/>
          </a:xfrm>
        </p:spPr>
        <p:txBody>
          <a:bodyPr/>
          <a:lstStyle/>
          <a:p>
            <a:r>
              <a:rPr lang="ru-RU" sz="2400" dirty="0"/>
              <a:t>знакомится с реестром ДПП, модулей, планом образовательных услуг и выбирает ДПП, модуль, форму, место и сроки прохождения </a:t>
            </a:r>
            <a:r>
              <a:rPr lang="ru-RU" sz="2400" dirty="0" smtClean="0"/>
              <a:t>обучения</a:t>
            </a:r>
          </a:p>
          <a:p>
            <a:r>
              <a:rPr lang="ru-RU" sz="2400" dirty="0" smtClean="0"/>
              <a:t>осуществляет </a:t>
            </a:r>
            <a:r>
              <a:rPr lang="ru-RU" sz="2400" dirty="0"/>
              <a:t>электронную регистрацию на обучение в информационной системе «Региональная система регистрации повышения квалификации работников образования Кемеровской </a:t>
            </a:r>
            <a:r>
              <a:rPr lang="ru-RU" sz="2400" dirty="0" smtClean="0"/>
              <a:t>области»</a:t>
            </a:r>
          </a:p>
          <a:p>
            <a:r>
              <a:rPr lang="ru-RU" sz="2400" dirty="0" smtClean="0"/>
              <a:t>оформляет </a:t>
            </a:r>
            <a:r>
              <a:rPr lang="ru-RU" sz="2400" dirty="0"/>
              <a:t>заявку на ПДПО (в следующем календарном году) и передает ее муниципальному </a:t>
            </a:r>
            <a:r>
              <a:rPr lang="ru-RU" sz="2400" dirty="0" smtClean="0"/>
              <a:t>координатору</a:t>
            </a:r>
          </a:p>
          <a:p>
            <a:r>
              <a:rPr lang="ru-RU" sz="2400" dirty="0" smtClean="0"/>
              <a:t>прибывает </a:t>
            </a:r>
            <a:r>
              <a:rPr lang="ru-RU" sz="2400" dirty="0"/>
              <a:t>в организацию, осуществляющую ПДПО, для обучения согласно договору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300950"/>
            <a:ext cx="3009900" cy="2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0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Руководящий и педагогический работник образовательной организации: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3179"/>
            <a:ext cx="7837714" cy="4417996"/>
          </a:xfrm>
        </p:spPr>
        <p:txBody>
          <a:bodyPr/>
          <a:lstStyle/>
          <a:p>
            <a:r>
              <a:rPr lang="ru-RU" sz="2400" dirty="0"/>
              <a:t>в случае невозможности обучения в срок, установленный в договоре, по 7 болезни или иным уважительным причинам руководящий и педагогический работник обязан своевременно проинформировать об этом руководителя образовательной организации, муниципального </a:t>
            </a:r>
            <a:r>
              <a:rPr lang="ru-RU" sz="2400" dirty="0" smtClean="0"/>
              <a:t>оператора</a:t>
            </a:r>
          </a:p>
          <a:p>
            <a:r>
              <a:rPr lang="ru-RU" sz="2400" dirty="0" smtClean="0"/>
              <a:t>зачисляется </a:t>
            </a:r>
            <a:r>
              <a:rPr lang="ru-RU" sz="2400" dirty="0"/>
              <a:t>приказом руководителя образовательной организации ДПО на обучение по дополнительной профессиональной </a:t>
            </a:r>
            <a:r>
              <a:rPr lang="ru-RU" sz="2400" dirty="0" smtClean="0"/>
              <a:t>программе</a:t>
            </a:r>
          </a:p>
          <a:p>
            <a:r>
              <a:rPr lang="ru-RU" sz="2400" dirty="0" smtClean="0"/>
              <a:t>несет </a:t>
            </a:r>
            <a:r>
              <a:rPr lang="ru-RU" sz="2400" dirty="0"/>
              <a:t>ответственность за прохождение и выполнение учебного плана ДПП, модуля в установленные сроки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B54-9786-4BB7-90A2-50665D2122B2}" type="datetime1">
              <a:rPr lang="ru-RU" smtClean="0"/>
              <a:pPr/>
              <a:t>10.12.2020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627" y="2621665"/>
            <a:ext cx="2904615" cy="23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4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48543"/>
          </a:xfrm>
          <a:solidFill>
            <a:srgbClr val="3A4058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Плановое </a:t>
            </a:r>
            <a:r>
              <a:rPr lang="ru-RU" sz="3200" dirty="0"/>
              <a:t>дополнительное профессиональное </a:t>
            </a:r>
            <a:r>
              <a:rPr lang="ru-RU" sz="3200" dirty="0" smtClean="0"/>
              <a:t>Образование </a:t>
            </a:r>
            <a:r>
              <a:rPr lang="ru-RU" sz="3200" dirty="0"/>
              <a:t>руководящих и педагогических работников осуществляется в следующих формах обучения (в соответствии со п.2 ст. 17 гл.2 от 29.12.2012 № 273-ФЗ):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7FD4-32E1-4B2F-AB1A-20226E3FB944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17796514"/>
              </p:ext>
            </p:extLst>
          </p:nvPr>
        </p:nvGraphicFramePr>
        <p:xfrm>
          <a:off x="1034143" y="2307770"/>
          <a:ext cx="9818913" cy="400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99371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Brandbook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Brandbook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Brandbook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936</Words>
  <Application>Microsoft Office PowerPoint</Application>
  <PresentationFormat>Широкоэкранный</PresentationFormat>
  <Paragraphs>106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1_Тема Brandbook</vt:lpstr>
      <vt:lpstr>2_Тема Brandbook</vt:lpstr>
      <vt:lpstr>3_Тема Brandbook</vt:lpstr>
      <vt:lpstr> Техническое задание как инструмент персонифицированного заказа на повышение квалификации</vt:lpstr>
      <vt:lpstr>Презентация PowerPoint</vt:lpstr>
      <vt:lpstr>Полномочия  органа государственной власти в сфере образования:</vt:lpstr>
      <vt:lpstr>Полномочия муниципального органа управления образованием:</vt:lpstr>
      <vt:lpstr>Полномочия образовательной организации:</vt:lpstr>
      <vt:lpstr>Презентация PowerPoint</vt:lpstr>
      <vt:lpstr>Руководящий и педагогический работник образовательной организации:</vt:lpstr>
      <vt:lpstr>Руководящий и педагогический работник образовательной организации:</vt:lpstr>
      <vt:lpstr> Плановое дополнительное профессиональное Образование руководящих и педагогических работников осуществляется в следующих формах обучения (в соответствии со п.2 ст. 17 гл.2 от 29.12.2012 № 273-ФЗ):  </vt:lpstr>
      <vt:lpstr>Накопительная система повышения квалификации (далее – накопительная система) </vt:lpstr>
      <vt:lpstr>Презентация PowerPoint</vt:lpstr>
      <vt:lpstr>Кредитно-модульная система повышения квалификации</vt:lpstr>
      <vt:lpstr>Презентация PowerPoint</vt:lpstr>
      <vt:lpstr>Портфолио работника образования (портфель достижений) </vt:lpstr>
      <vt:lpstr>Персонификация направлена на то, чтобы…</vt:lpstr>
      <vt:lpstr>Техническое задание</vt:lpstr>
      <vt:lpstr>Составление технического задания</vt:lpstr>
      <vt:lpstr>Составление технического задания</vt:lpstr>
      <vt:lpstr>Составление технического задания</vt:lpstr>
      <vt:lpstr>Составление технического задания</vt:lpstr>
      <vt:lpstr>Примеры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ticher</cp:lastModifiedBy>
  <cp:revision>66</cp:revision>
  <dcterms:created xsi:type="dcterms:W3CDTF">2020-05-07T09:37:58Z</dcterms:created>
  <dcterms:modified xsi:type="dcterms:W3CDTF">2020-12-10T04:14:48Z</dcterms:modified>
</cp:coreProperties>
</file>