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handoutMasterIdLst>
    <p:handoutMasterId r:id="rId9"/>
  </p:handoutMasterIdLst>
  <p:sldIdLst>
    <p:sldId id="275" r:id="rId3"/>
    <p:sldId id="270" r:id="rId4"/>
    <p:sldId id="271" r:id="rId5"/>
    <p:sldId id="281" r:id="rId6"/>
    <p:sldId id="280" r:id="rId7"/>
    <p:sldId id="282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D105D-C5E0-4320-8E6B-5F6DE15AC33F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A1F61-B596-4EB0-9AF5-CFDB99662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062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2774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6491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738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8323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1563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61463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2552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3394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17650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10975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83025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552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713520" y="0"/>
            <a:ext cx="5378760" cy="361080"/>
          </a:xfrm>
          <a:prstGeom prst="rect">
            <a:avLst/>
          </a:prstGeom>
          <a:solidFill>
            <a:srgbClr val="1E35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9" name="Рисунок 7"/>
          <p:cNvPicPr/>
          <p:nvPr/>
        </p:nvPicPr>
        <p:blipFill>
          <a:blip r:embed="rId15"/>
          <a:stretch/>
        </p:blipFill>
        <p:spPr>
          <a:xfrm>
            <a:off x="11214000" y="153000"/>
            <a:ext cx="684360" cy="792000"/>
          </a:xfrm>
          <a:prstGeom prst="rect">
            <a:avLst/>
          </a:prstGeom>
          <a:ln>
            <a:noFill/>
          </a:ln>
        </p:spPr>
      </p:pic>
      <p:sp>
        <p:nvSpPr>
          <p:cNvPr id="40" name="CustomShape 2"/>
          <p:cNvSpPr/>
          <p:nvPr/>
        </p:nvSpPr>
        <p:spPr>
          <a:xfrm>
            <a:off x="11349360" y="6428160"/>
            <a:ext cx="549000" cy="22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algn="r" defTabSz="914400">
              <a:spcBef>
                <a:spcPts val="1800"/>
              </a:spcBef>
            </a:pPr>
            <a:fld id="{52F6792B-2B61-4B05-AF92-170D3B640DFB}" type="slidenum">
              <a:rPr lang="ru-RU" sz="1400" spc="-1">
                <a:solidFill>
                  <a:srgbClr val="595959"/>
                </a:solidFill>
                <a:latin typeface="Circe"/>
              </a:rPr>
              <a:pPr algn="r" defTabSz="914400">
                <a:spcBef>
                  <a:spcPts val="1800"/>
                </a:spcBef>
              </a:pPr>
              <a:t>‹#›</a:t>
            </a:fld>
            <a:endParaRPr lang="ru-RU" sz="1400" spc="-1">
              <a:solidFill>
                <a:prstClr val="black"/>
              </a:solidFill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98491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82" y="1558637"/>
            <a:ext cx="9169732" cy="237951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Управление системой повышения квалификации в реализации задач национального проекта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«Образование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509" y="4904508"/>
            <a:ext cx="6411191" cy="1745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Коцарь</a:t>
            </a:r>
            <a:r>
              <a:rPr lang="ru-RU" sz="2400" dirty="0"/>
              <a:t> Юрий Анатольевич, </a:t>
            </a:r>
            <a:r>
              <a:rPr lang="ru-RU" sz="1900" dirty="0" smtClean="0"/>
              <a:t>к</a:t>
            </a:r>
            <a:r>
              <a:rPr lang="en-US" sz="1900" dirty="0" smtClean="0"/>
              <a:t>.</a:t>
            </a:r>
            <a:r>
              <a:rPr lang="ru-RU" sz="1900" dirty="0" smtClean="0"/>
              <a:t>п</a:t>
            </a:r>
            <a:r>
              <a:rPr lang="en-US" sz="1900" dirty="0" smtClean="0"/>
              <a:t>.</a:t>
            </a:r>
            <a:r>
              <a:rPr lang="ru-RU" sz="1900" dirty="0" smtClean="0"/>
              <a:t>н</a:t>
            </a:r>
            <a:r>
              <a:rPr lang="en-US" sz="1900" dirty="0" smtClean="0"/>
              <a:t>., </a:t>
            </a:r>
            <a:r>
              <a:rPr lang="ru-RU" sz="1900" dirty="0" smtClean="0"/>
              <a:t>доцент</a:t>
            </a:r>
            <a:r>
              <a:rPr lang="en-US" sz="1900" dirty="0" smtClean="0"/>
              <a:t>,</a:t>
            </a:r>
            <a:endParaRPr lang="ru-RU" sz="1900" dirty="0" smtClean="0"/>
          </a:p>
          <a:p>
            <a:pPr marL="0" indent="0">
              <a:buNone/>
            </a:pPr>
            <a:r>
              <a:rPr lang="ru-RU" dirty="0" smtClean="0"/>
              <a:t>зав</a:t>
            </a:r>
            <a:r>
              <a:rPr lang="ru-RU" dirty="0"/>
              <a:t>. кафедрой </a:t>
            </a:r>
            <a:r>
              <a:rPr lang="ru-RU" dirty="0" err="1"/>
              <a:t>УЭиПРО</a:t>
            </a:r>
            <a:r>
              <a:rPr lang="ru-RU" dirty="0"/>
              <a:t>, директор </a:t>
            </a:r>
            <a:r>
              <a:rPr lang="ru-RU" dirty="0" smtClean="0"/>
              <a:t>Центра </a:t>
            </a:r>
            <a:r>
              <a:rPr lang="ru-RU" dirty="0"/>
              <a:t>развития кадрового потенциала руководителей образовательных организаций и стратегических </a:t>
            </a:r>
            <a:r>
              <a:rPr lang="ru-RU" dirty="0" smtClean="0"/>
              <a:t>инициатив </a:t>
            </a:r>
            <a:r>
              <a:rPr lang="ru-RU" dirty="0" err="1" smtClean="0"/>
              <a:t>КРИПКиПРО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25" y="256645"/>
            <a:ext cx="1557914" cy="127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8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475564" y="514914"/>
            <a:ext cx="672291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4000" dirty="0">
                <a:solidFill>
                  <a:srgbClr val="0070C0"/>
                </a:solidFill>
              </a:rPr>
              <a:t>НАЦИОНАЛЬНЫЙ ПРОЕКТ</a:t>
            </a:r>
          </a:p>
          <a:p>
            <a:r>
              <a:rPr lang="ru-RU" altLang="ru-RU" sz="6000" dirty="0" smtClean="0">
                <a:solidFill>
                  <a:srgbClr val="002060"/>
                </a:solidFill>
              </a:rPr>
              <a:t>ОБРАЗОВАНИЕ</a:t>
            </a:r>
            <a:r>
              <a:rPr lang="ru-RU" altLang="ru-RU" sz="4000" dirty="0" smtClean="0">
                <a:solidFill>
                  <a:srgbClr val="002060"/>
                </a:solidFill>
              </a:rPr>
              <a:t/>
            </a:r>
            <a:br>
              <a:rPr lang="ru-RU" altLang="ru-RU" sz="4000" dirty="0" smtClean="0">
                <a:solidFill>
                  <a:srgbClr val="002060"/>
                </a:solidFill>
              </a:rPr>
            </a:br>
            <a:endParaRPr lang="ru-RU" altLang="ru-RU" sz="4000" dirty="0">
              <a:solidFill>
                <a:srgbClr val="002060"/>
              </a:solidFill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4265272" y="2245954"/>
            <a:ext cx="55279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000" b="1" dirty="0">
                <a:solidFill>
                  <a:srgbClr val="002060"/>
                </a:solidFill>
              </a:rPr>
              <a:t>СРОКИ РЕАЛИЗАЦИИ: </a:t>
            </a:r>
            <a:r>
              <a:rPr lang="ru-RU" altLang="ru-RU" sz="2000" dirty="0">
                <a:solidFill>
                  <a:srgbClr val="0070C0"/>
                </a:solidFill>
              </a:rPr>
              <a:t>01.01.2019 – 31.12.2024 </a:t>
            </a:r>
          </a:p>
        </p:txBody>
      </p:sp>
      <p:sp>
        <p:nvSpPr>
          <p:cNvPr id="6" name="TextBox 13"/>
          <p:cNvSpPr txBox="1">
            <a:spLocks noGrp="1" noChangeArrowheads="1"/>
          </p:cNvSpPr>
          <p:nvPr>
            <p:ph idx="1"/>
          </p:nvPr>
        </p:nvSpPr>
        <p:spPr bwMode="auto">
          <a:xfrm>
            <a:off x="852257" y="2877302"/>
            <a:ext cx="8596668" cy="15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3200" b="1" dirty="0" smtClean="0">
                <a:solidFill>
                  <a:srgbClr val="002060"/>
                </a:solidFill>
              </a:rPr>
              <a:t>ЦЕЛЬ</a:t>
            </a:r>
            <a:r>
              <a:rPr lang="ru-RU" altLang="ru-RU" sz="4000" b="1" dirty="0" smtClean="0">
                <a:solidFill>
                  <a:srgbClr val="002060"/>
                </a:solidFill>
              </a:rPr>
              <a:t>:</a:t>
            </a:r>
          </a:p>
          <a:p>
            <a:endParaRPr lang="ru-RU" altLang="ru-RU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altLang="ru-RU" sz="2000" dirty="0" smtClean="0">
                <a:solidFill>
                  <a:srgbClr val="0070C0"/>
                </a:solidFill>
              </a:rPr>
              <a:t> </a:t>
            </a:r>
            <a:endParaRPr lang="ru-RU" altLang="ru-RU" sz="2000" dirty="0">
              <a:solidFill>
                <a:srgbClr val="0070C0"/>
              </a:solidFill>
            </a:endParaRPr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924993" y="3595107"/>
            <a:ext cx="953264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 smtClean="0">
                <a:solidFill>
                  <a:srgbClr val="0070C0"/>
                </a:solidFill>
                <a:cs typeface="Arial" panose="020B0604020202020204" pitchFamily="34" charset="0"/>
              </a:rPr>
              <a:t>Обеспечение глобальной конкурентоспособности российского образования, вхождения Российской Федерации в число 10 ведущих стран мира по качеству общего образования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96" y="458328"/>
            <a:ext cx="1745740" cy="142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955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0852" y="713508"/>
            <a:ext cx="8560184" cy="178031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Средневзвешенный результат Российской Федерации в группе международных исследований качества общего образования,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средневзвешенное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место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Российской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Федерации (не ниже)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0818" y="2286000"/>
            <a:ext cx="6806046" cy="442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80" y="652281"/>
            <a:ext cx="10972440" cy="387798"/>
          </a:xfrm>
        </p:spPr>
        <p:txBody>
          <a:bodyPr/>
          <a:lstStyle/>
          <a:p>
            <a:r>
              <a:rPr lang="ru-RU" sz="2800" b="1" dirty="0" smtClean="0"/>
              <a:t>Целевые показатели нацпроекта к 2024 году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1752600" y="2057400"/>
            <a:ext cx="9220200" cy="360098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/>
              <a:t>На </a:t>
            </a:r>
            <a:r>
              <a:rPr lang="ru-RU" sz="2000" dirty="0"/>
              <a:t>100% будет введена национальная система учительского роста педагогических </a:t>
            </a:r>
            <a:r>
              <a:rPr lang="ru-RU" sz="2000" dirty="0" smtClean="0"/>
              <a:t>работников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/>
              <a:t>70</a:t>
            </a:r>
            <a:r>
              <a:rPr lang="ru-RU" sz="2000" dirty="0"/>
              <a:t>% учителей в возрасте до 35 лет будут вовлечены в различные формы поддержки и сопровождения в первые три года </a:t>
            </a:r>
            <a:r>
              <a:rPr lang="ru-RU" sz="2000" dirty="0" smtClean="0"/>
              <a:t>работы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/>
              <a:t>Не </a:t>
            </a:r>
            <a:r>
              <a:rPr lang="ru-RU" sz="2000" dirty="0"/>
              <a:t>менее 10% педагогических работников систем общего образования и дополнительного образования детей пройдут добровольную независимую оценку профессиональной </a:t>
            </a:r>
            <a:r>
              <a:rPr lang="ru-RU" sz="2000" dirty="0" smtClean="0"/>
              <a:t>квалификации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/>
              <a:t>Во всех субъектах РФ будет </a:t>
            </a:r>
            <a:r>
              <a:rPr lang="ru-RU" sz="2000" dirty="0"/>
              <a:t>проведена оценка качества общего образования на основе практики международных исследований качества подготовки </a:t>
            </a:r>
            <a:r>
              <a:rPr lang="ru-RU" sz="2000" dirty="0" smtClean="0"/>
              <a:t>обучающихся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9030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407" y="339437"/>
            <a:ext cx="10639328" cy="1320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ДПП ПК </a:t>
            </a:r>
            <a:r>
              <a:rPr lang="ru-RU" dirty="0" err="1" smtClean="0">
                <a:solidFill>
                  <a:srgbClr val="0070C0"/>
                </a:solidFill>
              </a:rPr>
              <a:t>КРИПКиПРО</a:t>
            </a:r>
            <a:r>
              <a:rPr lang="ru-RU" dirty="0" smtClean="0">
                <a:solidFill>
                  <a:srgbClr val="0070C0"/>
                </a:solidFill>
              </a:rPr>
              <a:t> г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r>
              <a:rPr lang="ru-RU" dirty="0" smtClean="0">
                <a:solidFill>
                  <a:srgbClr val="0070C0"/>
                </a:solidFill>
              </a:rPr>
              <a:t> Кемерово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очно-заочная форма </a:t>
            </a:r>
            <a:r>
              <a:rPr lang="ru-RU" dirty="0">
                <a:solidFill>
                  <a:srgbClr val="0070C0"/>
                </a:solidFill>
              </a:rPr>
              <a:t>с применением </a:t>
            </a:r>
            <a:r>
              <a:rPr lang="ru-RU" dirty="0" smtClean="0">
                <a:solidFill>
                  <a:srgbClr val="0070C0"/>
                </a:solidFill>
              </a:rPr>
              <a:t>ДОТ (120 часов)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sz="2700" i="1" u="sng" dirty="0" smtClean="0">
                <a:solidFill>
                  <a:srgbClr val="0070C0"/>
                </a:solidFill>
              </a:rPr>
              <a:t>2020-2021 учебный год</a:t>
            </a:r>
            <a:endParaRPr lang="ru-RU" sz="2700" i="1" u="sng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8324" y="2368689"/>
            <a:ext cx="10774411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i="1" dirty="0"/>
              <a:t>«Управление качеством образования на всех уровнях общего образования». </a:t>
            </a:r>
            <a:endParaRPr lang="ru-RU" sz="2400" b="1" i="1" dirty="0" smtClean="0"/>
          </a:p>
          <a:p>
            <a:pPr algn="r"/>
            <a:r>
              <a:rPr lang="ru-RU" sz="2000" b="1" i="1" dirty="0" smtClean="0"/>
              <a:t>Категория</a:t>
            </a:r>
            <a:r>
              <a:rPr lang="ru-RU" sz="2000" b="1" i="1" dirty="0"/>
              <a:t>: руководители, заместители руководителей.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i="1" dirty="0" smtClean="0"/>
              <a:t>«Управление </a:t>
            </a:r>
            <a:r>
              <a:rPr lang="ru-RU" sz="2400" b="1" i="1" dirty="0"/>
              <a:t>образовательной организацией: погружение в профессиональную управленческую деятельность». </a:t>
            </a:r>
            <a:endParaRPr lang="ru-RU" sz="2400" b="1" i="1" dirty="0" smtClean="0"/>
          </a:p>
          <a:p>
            <a:pPr algn="r"/>
            <a:r>
              <a:rPr lang="ru-RU" sz="2000" b="1" i="1" dirty="0" smtClean="0"/>
              <a:t>Категория</a:t>
            </a:r>
            <a:r>
              <a:rPr lang="ru-RU" sz="2000" b="1" i="1" dirty="0"/>
              <a:t>: руководители, заместители руководителей, </a:t>
            </a:r>
            <a:endParaRPr lang="ru-RU" sz="2000" b="1" i="1" dirty="0" smtClean="0"/>
          </a:p>
          <a:p>
            <a:pPr algn="r"/>
            <a:r>
              <a:rPr lang="ru-RU" sz="2000" b="1" i="1" dirty="0" smtClean="0"/>
              <a:t>кадровый </a:t>
            </a:r>
            <a:r>
              <a:rPr lang="ru-RU" sz="2000" b="1" i="1" dirty="0"/>
              <a:t>резерв.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i="1" dirty="0" smtClean="0"/>
              <a:t>«Сопровождение </a:t>
            </a:r>
            <a:r>
              <a:rPr lang="ru-RU" sz="2400" b="1" i="1" dirty="0"/>
              <a:t>процесса профессионального развития руководящих и педагогических работников в муниципальной системе образования».</a:t>
            </a:r>
          </a:p>
          <a:p>
            <a:pPr algn="r"/>
            <a:r>
              <a:rPr lang="ru-RU" sz="2000" b="1" i="1" dirty="0"/>
              <a:t>Категория: руководители, методисты, </a:t>
            </a:r>
            <a:endParaRPr lang="ru-RU" sz="2000" b="1" i="1" dirty="0" smtClean="0"/>
          </a:p>
          <a:p>
            <a:pPr algn="r"/>
            <a:r>
              <a:rPr lang="ru-RU" sz="2000" b="1" i="1" dirty="0" smtClean="0"/>
              <a:t>педагогические </a:t>
            </a:r>
            <a:r>
              <a:rPr lang="ru-RU" sz="2000" b="1" i="1" dirty="0"/>
              <a:t>работники ММС</a:t>
            </a:r>
            <a:r>
              <a:rPr lang="ru-RU" sz="2000" b="1" i="1" dirty="0" smtClean="0"/>
              <a:t>.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61236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407" y="422564"/>
            <a:ext cx="9890221" cy="1320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ДПП ПК </a:t>
            </a:r>
            <a:r>
              <a:rPr lang="ru-RU" dirty="0" err="1" smtClean="0">
                <a:solidFill>
                  <a:srgbClr val="0070C0"/>
                </a:solidFill>
              </a:rPr>
              <a:t>КРИПКиПРО</a:t>
            </a:r>
            <a:r>
              <a:rPr lang="ru-RU" dirty="0" smtClean="0">
                <a:solidFill>
                  <a:srgbClr val="0070C0"/>
                </a:solidFill>
              </a:rPr>
              <a:t> г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r>
              <a:rPr lang="ru-RU" dirty="0" smtClean="0">
                <a:solidFill>
                  <a:srgbClr val="0070C0"/>
                </a:solidFill>
              </a:rPr>
              <a:t> Кемерово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очно-заочная форма </a:t>
            </a:r>
            <a:r>
              <a:rPr lang="ru-RU" dirty="0">
                <a:solidFill>
                  <a:srgbClr val="0070C0"/>
                </a:solidFill>
              </a:rPr>
              <a:t>с применением ДОТ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22318" y="3168789"/>
            <a:ext cx="90400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i="1" dirty="0" smtClean="0"/>
              <a:t>«Стратегии поддержки школ с низкими образовательными результатами и школ, функционирующих в неблагоприятных </a:t>
            </a:r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социальных условиях»                                   16-24 часа</a:t>
            </a:r>
            <a:r>
              <a:rPr lang="en-US" sz="2400" b="1" i="1" dirty="0" smtClean="0"/>
              <a:t>,</a:t>
            </a:r>
            <a:endParaRPr lang="ru-RU" sz="2400" b="1" i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i="1" dirty="0"/>
              <a:t>«Проектное управление развитием </a:t>
            </a:r>
            <a:endParaRPr lang="ru-RU" sz="2400" b="1" i="1" dirty="0" smtClean="0"/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образовательной </a:t>
            </a:r>
            <a:r>
              <a:rPr lang="ru-RU" sz="2400" b="1" i="1" dirty="0"/>
              <a:t>организации</a:t>
            </a:r>
            <a:r>
              <a:rPr lang="ru-RU" sz="2400" b="1" i="1" dirty="0" smtClean="0"/>
              <a:t>»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                16-72 часа</a:t>
            </a:r>
            <a:r>
              <a:rPr lang="en-US" sz="2400" b="1" i="1" dirty="0" smtClean="0"/>
              <a:t>,</a:t>
            </a:r>
            <a:endParaRPr lang="ru-RU" sz="2400" b="1" i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i="1" dirty="0" smtClean="0"/>
              <a:t>«Погружение </a:t>
            </a:r>
            <a:r>
              <a:rPr lang="ru-RU" sz="2400" b="1" i="1" dirty="0"/>
              <a:t>в управленческую </a:t>
            </a:r>
            <a:endParaRPr lang="ru-RU" sz="2400" b="1" i="1" dirty="0" smtClean="0"/>
          </a:p>
          <a:p>
            <a:r>
              <a:rPr lang="ru-RU" sz="2400" b="1" i="1" dirty="0"/>
              <a:t> </a:t>
            </a:r>
            <a:r>
              <a:rPr lang="ru-RU" sz="2400" b="1" i="1" dirty="0" smtClean="0"/>
              <a:t>    деятельность с ментором»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                     16-72 часа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476" y="1902544"/>
            <a:ext cx="2240833" cy="110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86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307</TotalTime>
  <Words>278</Words>
  <Application>Microsoft Office PowerPoint</Application>
  <PresentationFormat>Широкоэкранный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Arial</vt:lpstr>
      <vt:lpstr>Calibri</vt:lpstr>
      <vt:lpstr>Circe</vt:lpstr>
      <vt:lpstr>DejaVu Sans</vt:lpstr>
      <vt:lpstr>Symbol</vt:lpstr>
      <vt:lpstr>Trebuchet MS</vt:lpstr>
      <vt:lpstr>Wingdings</vt:lpstr>
      <vt:lpstr>Wingdings 3</vt:lpstr>
      <vt:lpstr>Грань</vt:lpstr>
      <vt:lpstr>Office Theme</vt:lpstr>
      <vt:lpstr>Управление системой повышения квалификации в реализации задач национального проекта «Образование»</vt:lpstr>
      <vt:lpstr>НАЦИОНАЛЬНЫЙ ПРОЕКТ ОБРАЗОВАНИЕ </vt:lpstr>
      <vt:lpstr>Средневзвешенный результат Российской Федерации в группе международных исследований качества общего образования, средневзвешенное место  Российской Федерации (не ниже) </vt:lpstr>
      <vt:lpstr>Целевые показатели нацпроекта к 2024 году</vt:lpstr>
      <vt:lpstr>ДПП ПК КРИПКиПРО г. Кемерово очно-заочная форма с применением ДОТ (120 часов)  2020-2021 учебный год</vt:lpstr>
      <vt:lpstr>ДПП ПК КРИПКиПРО г. Кемерово очно-заочная форма с применением ДОТ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ticher</cp:lastModifiedBy>
  <cp:revision>37</cp:revision>
  <cp:lastPrinted>2020-09-16T01:40:19Z</cp:lastPrinted>
  <dcterms:created xsi:type="dcterms:W3CDTF">2020-09-04T04:43:34Z</dcterms:created>
  <dcterms:modified xsi:type="dcterms:W3CDTF">2020-12-10T04:07:24Z</dcterms:modified>
</cp:coreProperties>
</file>