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3" r:id="rId1"/>
  </p:sldMasterIdLst>
  <p:notesMasterIdLst>
    <p:notesMasterId r:id="rId22"/>
  </p:notesMasterIdLst>
  <p:sldIdLst>
    <p:sldId id="391" r:id="rId2"/>
    <p:sldId id="339" r:id="rId3"/>
    <p:sldId id="340" r:id="rId4"/>
    <p:sldId id="343" r:id="rId5"/>
    <p:sldId id="408" r:id="rId6"/>
    <p:sldId id="392" r:id="rId7"/>
    <p:sldId id="393" r:id="rId8"/>
    <p:sldId id="383" r:id="rId9"/>
    <p:sldId id="400" r:id="rId10"/>
    <p:sldId id="397" r:id="rId11"/>
    <p:sldId id="398" r:id="rId12"/>
    <p:sldId id="394" r:id="rId13"/>
    <p:sldId id="396" r:id="rId14"/>
    <p:sldId id="382" r:id="rId15"/>
    <p:sldId id="403" r:id="rId16"/>
    <p:sldId id="404" r:id="rId17"/>
    <p:sldId id="406" r:id="rId18"/>
    <p:sldId id="405" r:id="rId19"/>
    <p:sldId id="402" r:id="rId20"/>
    <p:sldId id="35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9"/>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2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221" autoAdjust="0"/>
    <p:restoredTop sz="94129" autoAdjust="0"/>
  </p:normalViewPr>
  <p:slideViewPr>
    <p:cSldViewPr>
      <p:cViewPr>
        <p:scale>
          <a:sx n="58" d="100"/>
          <a:sy n="58" d="100"/>
        </p:scale>
        <p:origin x="-1482"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FE250-0BCE-441E-AB67-A107B083967E}" type="datetimeFigureOut">
              <a:rPr lang="ru-RU" smtClean="0"/>
              <a:pPr/>
              <a:t>30.11.2020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73E78-8ABE-4243-BFF0-EBDB607112CC}" type="slidenum">
              <a:rPr lang="ru-RU" smtClean="0"/>
              <a:pPr/>
              <a:t>‹#›</a:t>
            </a:fld>
            <a:endParaRPr lang="ru-RU"/>
          </a:p>
        </p:txBody>
      </p:sp>
    </p:spTree>
    <p:extLst>
      <p:ext uri="{BB962C8B-B14F-4D97-AF65-F5344CB8AC3E}">
        <p14:creationId xmlns:p14="http://schemas.microsoft.com/office/powerpoint/2010/main" xmlns="" val="20861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5B106E36-FD25-4E2D-B0AA-010F637433A0}" type="datetimeFigureOut">
              <a:rPr lang="ru-RU" smtClean="0"/>
              <a:pPr/>
              <a:t>30.11.2020</a:t>
            </a:fld>
            <a:endParaRPr lang="ru-RU"/>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25C68B6-61C2-468F-89AB-4B9F7531AA68}" type="slidenum">
              <a:rPr lang="ru-RU" smtClean="0"/>
              <a:pPr/>
              <a:t>‹#›</a:t>
            </a:fld>
            <a:endParaRPr lang="ru-RU"/>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43085978"/>
      </p:ext>
    </p:extLst>
  </p:cSld>
  <p:clrMapOvr>
    <a:masterClrMapping/>
  </p:clrMapOvr>
  <p:transition>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37912055"/>
      </p:ext>
    </p:extLst>
  </p:cSld>
  <p:clrMapOvr>
    <a:masterClrMapping/>
  </p:clrMapOvr>
  <p:transition>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959401563"/>
      </p:ext>
    </p:extLst>
  </p:cSld>
  <p:clrMapOvr>
    <a:masterClrMapping/>
  </p:clrMapOvr>
  <p:transition>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25574492"/>
      </p:ext>
    </p:extLst>
  </p:cSld>
  <p:clrMapOvr>
    <a:masterClrMapping/>
  </p:clrMapOvr>
  <p:transition>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5107807"/>
      </p:ext>
    </p:extLst>
  </p:cSld>
  <p:clrMapOvr>
    <a:masterClrMapping/>
  </p:clrMapOvr>
  <p:transition>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4360047"/>
      </p:ext>
    </p:extLst>
  </p:cSld>
  <p:clrMapOvr>
    <a:masterClrMapping/>
  </p:clrMapOvr>
  <p:transition>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791234097"/>
      </p:ext>
    </p:extLst>
  </p:cSld>
  <p:clrMapOvr>
    <a:masterClrMapping/>
  </p:clrMapOvr>
  <p:transition>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55384977"/>
      </p:ext>
    </p:extLst>
  </p:cSld>
  <p:clrMapOvr>
    <a:masterClrMapping/>
  </p:clrMapOvr>
  <p:transition>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868534474"/>
      </p:ext>
    </p:extLst>
  </p:cSld>
  <p:clrMapOvr>
    <a:masterClrMapping/>
  </p:clrMapOvr>
  <p:transition>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60355952"/>
      </p:ext>
    </p:extLst>
  </p:cSld>
  <p:clrMapOvr>
    <a:masterClrMapping/>
  </p:clrMapOvr>
  <p:transition>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78809766"/>
      </p:ext>
    </p:extLst>
  </p:cSld>
  <p:clrMapOvr>
    <a:masterClrMapping/>
  </p:clrMapOvr>
  <p:transition>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B106E36-FD25-4E2D-B0AA-010F637433A0}" type="datetimeFigureOut">
              <a:rPr lang="ru-RU" smtClean="0"/>
              <a:pPr/>
              <a:t>30.11.2020</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42898504"/>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p:wheel spokes="1"/>
  </p:transition>
  <p:timing>
    <p:tnLst>
      <p:par>
        <p:cTn id="1" dur="indefinite" restart="never" nodeType="tmRoot"/>
      </p:par>
    </p:tnLst>
  </p:timing>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театр.png"/>
          <p:cNvPicPr>
            <a:picLocks noGrp="1" noChangeAspect="1"/>
          </p:cNvPicPr>
          <p:nvPr>
            <p:ph idx="1"/>
          </p:nvPr>
        </p:nvPicPr>
        <p:blipFill>
          <a:blip r:embed="rId2" cstate="print"/>
          <a:stretch>
            <a:fillRect/>
          </a:stretch>
        </p:blipFill>
        <p:spPr>
          <a:xfrm>
            <a:off x="0" y="0"/>
            <a:ext cx="9144000" cy="6886694"/>
          </a:xfrm>
          <a:prstGeom prst="rect">
            <a:avLst/>
          </a:prstGeom>
        </p:spPr>
      </p:pic>
      <p:sp>
        <p:nvSpPr>
          <p:cNvPr id="5" name="TextBox 4"/>
          <p:cNvSpPr txBox="1"/>
          <p:nvPr/>
        </p:nvSpPr>
        <p:spPr>
          <a:xfrm>
            <a:off x="611560" y="1124744"/>
            <a:ext cx="8064896" cy="3046988"/>
          </a:xfrm>
          <a:prstGeom prst="rect">
            <a:avLst/>
          </a:prstGeom>
          <a:noFill/>
        </p:spPr>
        <p:txBody>
          <a:bodyPr wrap="square" rtlCol="0">
            <a:spAutoFit/>
          </a:bodyPr>
          <a:lstStyle/>
          <a:p>
            <a:pPr algn="ctr"/>
            <a:r>
              <a:rPr lang="ru-RU" sz="4800" b="1" dirty="0" smtClean="0">
                <a:solidFill>
                  <a:srgbClr val="FFFF00"/>
                </a:solidFill>
                <a:ea typeface="Batang" pitchFamily="18" charset="-127"/>
              </a:rPr>
              <a:t>Постановка мюзикла в ДОУ как средство </a:t>
            </a:r>
            <a:r>
              <a:rPr lang="ru-RU" sz="4800" b="1" dirty="0" smtClean="0">
                <a:solidFill>
                  <a:srgbClr val="FFFF00"/>
                </a:solidFill>
                <a:ea typeface="Batang" pitchFamily="18" charset="-127"/>
              </a:rPr>
              <a:t>развития творческих </a:t>
            </a:r>
            <a:r>
              <a:rPr lang="ru-RU" sz="4800" b="1" dirty="0" smtClean="0">
                <a:solidFill>
                  <a:srgbClr val="FFFF00"/>
                </a:solidFill>
                <a:ea typeface="Batang" pitchFamily="18" charset="-127"/>
              </a:rPr>
              <a:t>способностей  </a:t>
            </a:r>
            <a:r>
              <a:rPr lang="ru-RU" sz="4800" b="1" dirty="0" smtClean="0">
                <a:solidFill>
                  <a:srgbClr val="FFFF00"/>
                </a:solidFill>
                <a:ea typeface="Batang" pitchFamily="18" charset="-127"/>
              </a:rPr>
              <a:t>у детей дошкольного </a:t>
            </a:r>
            <a:r>
              <a:rPr lang="ru-RU" sz="4800" b="1" dirty="0" smtClean="0">
                <a:solidFill>
                  <a:srgbClr val="FFFF00"/>
                </a:solidFill>
                <a:ea typeface="Batang" pitchFamily="18" charset="-127"/>
              </a:rPr>
              <a:t>возраста</a:t>
            </a:r>
            <a:endParaRPr lang="ru-RU" sz="4800" b="1" dirty="0">
              <a:solidFill>
                <a:srgbClr val="FFFF00"/>
              </a:solidFill>
              <a:ea typeface="Batang" pitchFamily="18" charset="-127"/>
            </a:endParaRPr>
          </a:p>
        </p:txBody>
      </p:sp>
      <p:sp>
        <p:nvSpPr>
          <p:cNvPr id="6" name="TextBox 5"/>
          <p:cNvSpPr txBox="1"/>
          <p:nvPr/>
        </p:nvSpPr>
        <p:spPr>
          <a:xfrm>
            <a:off x="395536" y="260648"/>
            <a:ext cx="7920880" cy="1015663"/>
          </a:xfrm>
          <a:prstGeom prst="rect">
            <a:avLst/>
          </a:prstGeom>
          <a:noFill/>
        </p:spPr>
        <p:txBody>
          <a:bodyPr wrap="square" rtlCol="0">
            <a:spAutoFit/>
          </a:bodyPr>
          <a:lstStyle/>
          <a:p>
            <a:pPr algn="ctr"/>
            <a:r>
              <a:rPr lang="ru-RU" sz="2000" b="1" dirty="0" smtClean="0">
                <a:solidFill>
                  <a:srgbClr val="FFFF00"/>
                </a:solidFill>
                <a:ea typeface="Batang" pitchFamily="18" charset="-127"/>
              </a:rPr>
              <a:t>Муниципальное  бюджетное образовательное учреждение </a:t>
            </a:r>
          </a:p>
          <a:p>
            <a:pPr algn="ctr"/>
            <a:r>
              <a:rPr lang="ru-RU" sz="2000" b="1" dirty="0" smtClean="0">
                <a:solidFill>
                  <a:srgbClr val="FFFF00"/>
                </a:solidFill>
                <a:ea typeface="Batang" pitchFamily="18" charset="-127"/>
              </a:rPr>
              <a:t>Детский сад № 16</a:t>
            </a:r>
          </a:p>
          <a:p>
            <a:pPr algn="ctr"/>
            <a:r>
              <a:rPr lang="ru-RU" sz="2000" b="1" dirty="0" err="1" smtClean="0">
                <a:solidFill>
                  <a:srgbClr val="FFFF00"/>
                </a:solidFill>
                <a:ea typeface="Batang" pitchFamily="18" charset="-127"/>
              </a:rPr>
              <a:t>Ленинск-Кузнецкий</a:t>
            </a:r>
            <a:r>
              <a:rPr lang="ru-RU" sz="2000" b="1" dirty="0" smtClean="0">
                <a:solidFill>
                  <a:srgbClr val="FFFF00"/>
                </a:solidFill>
                <a:ea typeface="Batang" pitchFamily="18" charset="-127"/>
              </a:rPr>
              <a:t> ГО</a:t>
            </a:r>
            <a:endParaRPr lang="ru-RU" sz="2000" b="1" dirty="0">
              <a:solidFill>
                <a:srgbClr val="FFFF00"/>
              </a:solidFill>
              <a:ea typeface="Batang" pitchFamily="18" charset="-127"/>
            </a:endParaRPr>
          </a:p>
        </p:txBody>
      </p:sp>
      <p:sp>
        <p:nvSpPr>
          <p:cNvPr id="7" name="TextBox 6"/>
          <p:cNvSpPr txBox="1"/>
          <p:nvPr/>
        </p:nvSpPr>
        <p:spPr>
          <a:xfrm>
            <a:off x="4644008" y="5085184"/>
            <a:ext cx="4199483" cy="1323439"/>
          </a:xfrm>
          <a:prstGeom prst="rect">
            <a:avLst/>
          </a:prstGeom>
          <a:noFill/>
        </p:spPr>
        <p:txBody>
          <a:bodyPr wrap="none" rtlCol="0">
            <a:spAutoFit/>
          </a:bodyPr>
          <a:lstStyle/>
          <a:p>
            <a:r>
              <a:rPr lang="ru-RU" sz="2000" b="1" dirty="0" smtClean="0">
                <a:solidFill>
                  <a:srgbClr val="FFFF00"/>
                </a:solidFill>
              </a:rPr>
              <a:t>Михалева Валентина Викторовна,</a:t>
            </a:r>
          </a:p>
          <a:p>
            <a:r>
              <a:rPr lang="ru-RU" sz="2000" b="1" dirty="0" smtClean="0">
                <a:solidFill>
                  <a:srgbClr val="FFFF00"/>
                </a:solidFill>
              </a:rPr>
              <a:t>музыкальный  руководитель, </a:t>
            </a:r>
          </a:p>
          <a:p>
            <a:r>
              <a:rPr lang="ru-RU" sz="2000" b="1" dirty="0" smtClean="0">
                <a:solidFill>
                  <a:srgbClr val="FFFF00"/>
                </a:solidFill>
              </a:rPr>
              <a:t>Рудакова Вера Александровна,</a:t>
            </a:r>
          </a:p>
          <a:p>
            <a:r>
              <a:rPr lang="ru-RU" sz="2000" b="1" dirty="0" smtClean="0">
                <a:solidFill>
                  <a:srgbClr val="FFFF00"/>
                </a:solidFill>
              </a:rPr>
              <a:t>воспитатель МБДОУ № 16</a:t>
            </a:r>
          </a:p>
        </p:txBody>
      </p:sp>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ФОТО С САДА\Золушка\IMG-20190421-WA0011.jpg"/>
          <p:cNvPicPr>
            <a:picLocks noChangeAspect="1" noChangeArrowheads="1"/>
          </p:cNvPicPr>
          <p:nvPr/>
        </p:nvPicPr>
        <p:blipFill>
          <a:blip r:embed="rId2" cstate="print"/>
          <a:srcRect/>
          <a:stretch>
            <a:fillRect/>
          </a:stretch>
        </p:blipFill>
        <p:spPr bwMode="auto">
          <a:xfrm>
            <a:off x="195624" y="1700808"/>
            <a:ext cx="8697478" cy="4896544"/>
          </a:xfrm>
          <a:prstGeom prst="rect">
            <a:avLst/>
          </a:prstGeom>
          <a:noFill/>
        </p:spPr>
      </p:pic>
      <p:sp>
        <p:nvSpPr>
          <p:cNvPr id="4" name="Содержимое 3"/>
          <p:cNvSpPr>
            <a:spLocks noGrp="1"/>
          </p:cNvSpPr>
          <p:nvPr>
            <p:ph idx="1"/>
          </p:nvPr>
        </p:nvSpPr>
        <p:spPr>
          <a:xfrm>
            <a:off x="971600" y="332656"/>
            <a:ext cx="7404653" cy="1226840"/>
          </a:xfrm>
        </p:spPr>
        <p:txBody>
          <a:bodyPr>
            <a:normAutofit/>
          </a:bodyPr>
          <a:lstStyle/>
          <a:p>
            <a:pPr algn="ctr">
              <a:buNone/>
            </a:pPr>
            <a:r>
              <a:rPr lang="ru-RU" sz="2800" b="1" dirty="0" smtClean="0">
                <a:solidFill>
                  <a:schemeClr val="tx1"/>
                </a:solidFill>
              </a:rPr>
              <a:t>Основной этап.</a:t>
            </a:r>
          </a:p>
          <a:p>
            <a:pPr algn="ctr">
              <a:buNone/>
            </a:pPr>
            <a:r>
              <a:rPr lang="ru-RU" sz="2800" b="1" dirty="0" smtClean="0">
                <a:solidFill>
                  <a:schemeClr val="tx1"/>
                </a:solidFill>
              </a:rPr>
              <a:t>Декорации «В доме Мачехи».</a:t>
            </a:r>
            <a:endParaRPr lang="ru-RU" sz="2800" b="1"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406640" cy="1356360"/>
          </a:xfrm>
        </p:spPr>
        <p:txBody>
          <a:bodyPr>
            <a:normAutofit/>
          </a:bodyPr>
          <a:lstStyle/>
          <a:p>
            <a:pPr algn="ctr"/>
            <a:r>
              <a:rPr lang="ru-RU" sz="2800" b="1" dirty="0" smtClean="0">
                <a:solidFill>
                  <a:schemeClr val="tx1"/>
                </a:solidFill>
                <a:latin typeface="+mn-lt"/>
              </a:rPr>
              <a:t>Основной этап.</a:t>
            </a:r>
            <a:br>
              <a:rPr lang="ru-RU" sz="2800" b="1" dirty="0" smtClean="0">
                <a:solidFill>
                  <a:schemeClr val="tx1"/>
                </a:solidFill>
                <a:latin typeface="+mn-lt"/>
              </a:rPr>
            </a:br>
            <a:r>
              <a:rPr lang="ru-RU" sz="2800" b="1" dirty="0" smtClean="0">
                <a:solidFill>
                  <a:schemeClr val="tx1"/>
                </a:solidFill>
                <a:latin typeface="+mn-lt"/>
              </a:rPr>
              <a:t>Декорации «Во дворце у короля».</a:t>
            </a:r>
            <a:endParaRPr lang="ru-RU" sz="2800" b="1" dirty="0">
              <a:solidFill>
                <a:schemeClr val="tx1"/>
              </a:solidFill>
              <a:latin typeface="+mn-lt"/>
            </a:endParaRPr>
          </a:p>
        </p:txBody>
      </p:sp>
      <p:pic>
        <p:nvPicPr>
          <p:cNvPr id="4" name="Picture 2" descr="C:\Users\5\Desktop\Золушка\IMG_0506.JPG"/>
          <p:cNvPicPr>
            <a:picLocks noGrp="1" noChangeAspect="1" noChangeArrowheads="1"/>
          </p:cNvPicPr>
          <p:nvPr>
            <p:ph idx="1"/>
          </p:nvPr>
        </p:nvPicPr>
        <p:blipFill>
          <a:blip r:embed="rId2" cstate="print"/>
          <a:srcRect/>
          <a:stretch>
            <a:fillRect/>
          </a:stretch>
        </p:blipFill>
        <p:spPr bwMode="auto">
          <a:xfrm>
            <a:off x="1475656" y="1268760"/>
            <a:ext cx="6408712" cy="5352331"/>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5\Desktop\Золушка\IMG_0510.JPG"/>
          <p:cNvPicPr>
            <a:picLocks noChangeAspect="1" noChangeArrowheads="1"/>
          </p:cNvPicPr>
          <p:nvPr/>
        </p:nvPicPr>
        <p:blipFill>
          <a:blip r:embed="rId2" cstate="print"/>
          <a:srcRect/>
          <a:stretch>
            <a:fillRect/>
          </a:stretch>
        </p:blipFill>
        <p:spPr bwMode="auto">
          <a:xfrm>
            <a:off x="251520" y="2276872"/>
            <a:ext cx="4320480" cy="4320480"/>
          </a:xfrm>
          <a:prstGeom prst="rect">
            <a:avLst/>
          </a:prstGeom>
          <a:noFill/>
        </p:spPr>
      </p:pic>
      <p:sp>
        <p:nvSpPr>
          <p:cNvPr id="3" name="Содержимое 2"/>
          <p:cNvSpPr>
            <a:spLocks noGrp="1"/>
          </p:cNvSpPr>
          <p:nvPr>
            <p:ph idx="1"/>
          </p:nvPr>
        </p:nvSpPr>
        <p:spPr>
          <a:xfrm>
            <a:off x="611560" y="188640"/>
            <a:ext cx="8010385" cy="1800200"/>
          </a:xfrm>
        </p:spPr>
        <p:txBody>
          <a:bodyPr>
            <a:normAutofit fontScale="92500" lnSpcReduction="20000"/>
          </a:bodyPr>
          <a:lstStyle/>
          <a:p>
            <a:pPr algn="ctr">
              <a:lnSpc>
                <a:spcPct val="120000"/>
              </a:lnSpc>
              <a:spcBef>
                <a:spcPts val="0"/>
              </a:spcBef>
              <a:buNone/>
            </a:pPr>
            <a:r>
              <a:rPr lang="ru-RU" sz="3000" b="1" dirty="0" smtClean="0">
                <a:solidFill>
                  <a:schemeClr val="tx1"/>
                </a:solidFill>
              </a:rPr>
              <a:t>  Заключительный этап.</a:t>
            </a:r>
          </a:p>
          <a:p>
            <a:pPr algn="ctr">
              <a:lnSpc>
                <a:spcPct val="120000"/>
              </a:lnSpc>
              <a:spcBef>
                <a:spcPts val="0"/>
              </a:spcBef>
              <a:buNone/>
            </a:pPr>
            <a:r>
              <a:rPr lang="ru-RU" sz="3000" b="1" dirty="0" smtClean="0">
                <a:solidFill>
                  <a:schemeClr val="tx1"/>
                </a:solidFill>
              </a:rPr>
              <a:t>  Цель этапа: создание итогового продукта совместной творческой деятельности трех сторон – педагогов, воспитанников, родителей.</a:t>
            </a:r>
          </a:p>
          <a:p>
            <a:pPr>
              <a:lnSpc>
                <a:spcPct val="120000"/>
              </a:lnSpc>
              <a:spcBef>
                <a:spcPts val="0"/>
              </a:spcBef>
              <a:buNone/>
            </a:pPr>
            <a:endParaRPr lang="ru-RU" sz="2400" dirty="0" smtClean="0"/>
          </a:p>
          <a:p>
            <a:pPr>
              <a:lnSpc>
                <a:spcPct val="130000"/>
              </a:lnSpc>
              <a:spcBef>
                <a:spcPts val="0"/>
              </a:spcBef>
            </a:pPr>
            <a:endParaRPr lang="ru-RU" sz="2400" dirty="0"/>
          </a:p>
        </p:txBody>
      </p:sp>
      <p:pic>
        <p:nvPicPr>
          <p:cNvPr id="5" name="Picture 2" descr="C:\Users\5\Desktop\Золушка\IMG_0518.JPG"/>
          <p:cNvPicPr>
            <a:picLocks noChangeAspect="1" noChangeArrowheads="1"/>
          </p:cNvPicPr>
          <p:nvPr/>
        </p:nvPicPr>
        <p:blipFill>
          <a:blip r:embed="rId3" cstate="print"/>
          <a:srcRect/>
          <a:stretch>
            <a:fillRect/>
          </a:stretch>
        </p:blipFill>
        <p:spPr bwMode="auto">
          <a:xfrm>
            <a:off x="4644008" y="2348880"/>
            <a:ext cx="4320480" cy="432048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5\Desktop\Золушка\IMG_0502.JPG"/>
          <p:cNvPicPr>
            <a:picLocks noGrp="1" noChangeAspect="1" noChangeArrowheads="1"/>
          </p:cNvPicPr>
          <p:nvPr>
            <p:ph idx="1"/>
          </p:nvPr>
        </p:nvPicPr>
        <p:blipFill>
          <a:blip r:embed="rId2" cstate="print"/>
          <a:srcRect/>
          <a:stretch>
            <a:fillRect/>
          </a:stretch>
        </p:blipFill>
        <p:spPr bwMode="auto">
          <a:xfrm>
            <a:off x="251520" y="2276872"/>
            <a:ext cx="4320480" cy="4320480"/>
          </a:xfrm>
          <a:prstGeom prst="rect">
            <a:avLst/>
          </a:prstGeom>
          <a:noFill/>
        </p:spPr>
      </p:pic>
      <p:sp>
        <p:nvSpPr>
          <p:cNvPr id="3" name="TextBox 2"/>
          <p:cNvSpPr txBox="1"/>
          <p:nvPr/>
        </p:nvSpPr>
        <p:spPr>
          <a:xfrm>
            <a:off x="2351314" y="260648"/>
            <a:ext cx="4597734" cy="1077218"/>
          </a:xfrm>
          <a:prstGeom prst="rect">
            <a:avLst/>
          </a:prstGeom>
          <a:noFill/>
        </p:spPr>
        <p:txBody>
          <a:bodyPr wrap="none" rtlCol="0">
            <a:spAutoFit/>
          </a:bodyPr>
          <a:lstStyle/>
          <a:p>
            <a:pPr algn="ctr"/>
            <a:r>
              <a:rPr lang="ru-RU" sz="3200" b="1" dirty="0" smtClean="0"/>
              <a:t>Заключительный этап. </a:t>
            </a:r>
          </a:p>
          <a:p>
            <a:pPr algn="ctr"/>
            <a:r>
              <a:rPr lang="ru-RU" sz="3200" b="1" dirty="0" smtClean="0"/>
              <a:t>Показ мюзикла.</a:t>
            </a:r>
          </a:p>
        </p:txBody>
      </p:sp>
      <p:pic>
        <p:nvPicPr>
          <p:cNvPr id="4" name="Picture 2" descr="C:\Users\5\Desktop\Золушка\IMG_0522.JPG"/>
          <p:cNvPicPr>
            <a:picLocks noChangeAspect="1" noChangeArrowheads="1"/>
          </p:cNvPicPr>
          <p:nvPr/>
        </p:nvPicPr>
        <p:blipFill>
          <a:blip r:embed="rId3" cstate="print"/>
          <a:srcRect/>
          <a:stretch>
            <a:fillRect/>
          </a:stretch>
        </p:blipFill>
        <p:spPr bwMode="auto">
          <a:xfrm>
            <a:off x="4644008" y="2276872"/>
            <a:ext cx="4320480" cy="432048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406640" cy="1356360"/>
          </a:xfrm>
        </p:spPr>
        <p:txBody>
          <a:bodyPr>
            <a:normAutofit/>
          </a:bodyPr>
          <a:lstStyle/>
          <a:p>
            <a:pPr algn="ctr"/>
            <a:r>
              <a:rPr lang="ru-RU" sz="3200" dirty="0" smtClean="0">
                <a:solidFill>
                  <a:schemeClr val="tx1"/>
                </a:solidFill>
                <a:latin typeface="+mn-lt"/>
              </a:rPr>
              <a:t>Заключительный этап.</a:t>
            </a:r>
            <a:br>
              <a:rPr lang="ru-RU" sz="3200" dirty="0" smtClean="0">
                <a:solidFill>
                  <a:schemeClr val="tx1"/>
                </a:solidFill>
                <a:latin typeface="+mn-lt"/>
              </a:rPr>
            </a:br>
            <a:r>
              <a:rPr lang="ru-RU" sz="3200" dirty="0" smtClean="0">
                <a:solidFill>
                  <a:schemeClr val="tx1"/>
                </a:solidFill>
                <a:latin typeface="+mn-lt"/>
              </a:rPr>
              <a:t>Финальное построение.</a:t>
            </a:r>
            <a:endParaRPr lang="ru-RU" sz="3200" dirty="0">
              <a:solidFill>
                <a:schemeClr val="tx1"/>
              </a:solidFill>
              <a:latin typeface="+mn-lt"/>
            </a:endParaRPr>
          </a:p>
        </p:txBody>
      </p:sp>
      <p:pic>
        <p:nvPicPr>
          <p:cNvPr id="4" name="Picture 3" descr="D:\ФОТО С САДА\Золушка\IMG-20190421-WA0012.jpg"/>
          <p:cNvPicPr>
            <a:picLocks noChangeAspect="1" noChangeArrowheads="1"/>
          </p:cNvPicPr>
          <p:nvPr/>
        </p:nvPicPr>
        <p:blipFill>
          <a:blip r:embed="rId2" cstate="print"/>
          <a:srcRect/>
          <a:stretch>
            <a:fillRect/>
          </a:stretch>
        </p:blipFill>
        <p:spPr bwMode="auto">
          <a:xfrm>
            <a:off x="251520" y="1772816"/>
            <a:ext cx="8697475" cy="4896544"/>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406640" cy="1356360"/>
          </a:xfrm>
        </p:spPr>
        <p:txBody>
          <a:bodyPr>
            <a:normAutofit/>
          </a:bodyPr>
          <a:lstStyle/>
          <a:p>
            <a:pPr algn="ctr"/>
            <a:r>
              <a:rPr lang="ru-RU" sz="3200" b="1" dirty="0" smtClean="0">
                <a:solidFill>
                  <a:schemeClr val="tx1"/>
                </a:solidFill>
                <a:latin typeface="+mn-lt"/>
              </a:rPr>
              <a:t>Постановка мюзикла «Мама».</a:t>
            </a:r>
            <a:endParaRPr lang="ru-RU" sz="3200" b="1" dirty="0">
              <a:solidFill>
                <a:schemeClr val="tx1"/>
              </a:solidFill>
              <a:latin typeface="+mn-lt"/>
            </a:endParaRPr>
          </a:p>
        </p:txBody>
      </p:sp>
      <p:pic>
        <p:nvPicPr>
          <p:cNvPr id="1027" name="Picture 3" descr="D:\ФОТО С САДА\Мюзикл Мама\1575037621194.jpg"/>
          <p:cNvPicPr>
            <a:picLocks noChangeAspect="1" noChangeArrowheads="1"/>
          </p:cNvPicPr>
          <p:nvPr/>
        </p:nvPicPr>
        <p:blipFill>
          <a:blip r:embed="rId2" cstate="print"/>
          <a:srcRect/>
          <a:stretch>
            <a:fillRect/>
          </a:stretch>
        </p:blipFill>
        <p:spPr bwMode="auto">
          <a:xfrm>
            <a:off x="251520" y="1772816"/>
            <a:ext cx="8719872" cy="4896544"/>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406640" cy="1356360"/>
          </a:xfrm>
        </p:spPr>
        <p:txBody>
          <a:bodyPr>
            <a:normAutofit/>
          </a:bodyPr>
          <a:lstStyle/>
          <a:p>
            <a:pPr algn="ctr"/>
            <a:r>
              <a:rPr lang="ru-RU" sz="3200" b="1" dirty="0" smtClean="0">
                <a:solidFill>
                  <a:schemeClr val="tx1"/>
                </a:solidFill>
                <a:latin typeface="+mn-lt"/>
              </a:rPr>
              <a:t>Мама Коза и Волки.</a:t>
            </a:r>
            <a:endParaRPr lang="ru-RU" sz="3200" b="1" dirty="0">
              <a:solidFill>
                <a:schemeClr val="tx1"/>
              </a:solidFill>
              <a:latin typeface="+mn-lt"/>
            </a:endParaRPr>
          </a:p>
        </p:txBody>
      </p:sp>
      <p:pic>
        <p:nvPicPr>
          <p:cNvPr id="1026" name="Picture 2" descr="D:\ФОТО С САДА\Мюзикл Мама\1575037619117.jpg"/>
          <p:cNvPicPr>
            <a:picLocks noChangeAspect="1" noChangeArrowheads="1"/>
          </p:cNvPicPr>
          <p:nvPr/>
        </p:nvPicPr>
        <p:blipFill>
          <a:blip r:embed="rId2" cstate="print"/>
          <a:srcRect/>
          <a:stretch>
            <a:fillRect/>
          </a:stretch>
        </p:blipFill>
        <p:spPr bwMode="auto">
          <a:xfrm>
            <a:off x="179512" y="1340768"/>
            <a:ext cx="6026970" cy="3384376"/>
          </a:xfrm>
          <a:prstGeom prst="rect">
            <a:avLst/>
          </a:prstGeom>
          <a:noFill/>
        </p:spPr>
      </p:pic>
      <p:pic>
        <p:nvPicPr>
          <p:cNvPr id="2050" name="Picture 2" descr="D:\ФОТО С САДА\Мюзикл Мама\1575037620711.jpg"/>
          <p:cNvPicPr>
            <a:picLocks noChangeAspect="1" noChangeArrowheads="1"/>
          </p:cNvPicPr>
          <p:nvPr/>
        </p:nvPicPr>
        <p:blipFill>
          <a:blip r:embed="rId3" cstate="print"/>
          <a:srcRect/>
          <a:stretch>
            <a:fillRect/>
          </a:stretch>
        </p:blipFill>
        <p:spPr bwMode="auto">
          <a:xfrm>
            <a:off x="3491880" y="3573016"/>
            <a:ext cx="5473364" cy="3073504"/>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406640" cy="1356360"/>
          </a:xfrm>
        </p:spPr>
        <p:txBody>
          <a:bodyPr>
            <a:normAutofit/>
          </a:bodyPr>
          <a:lstStyle/>
          <a:p>
            <a:pPr algn="ctr"/>
            <a:r>
              <a:rPr lang="ru-RU" sz="3200" b="1" dirty="0" smtClean="0">
                <a:solidFill>
                  <a:schemeClr val="tx1"/>
                </a:solidFill>
                <a:latin typeface="+mn-lt"/>
              </a:rPr>
              <a:t>Лесные жители на ярмарке.</a:t>
            </a:r>
            <a:endParaRPr lang="ru-RU" sz="3200" b="1" dirty="0">
              <a:solidFill>
                <a:schemeClr val="tx1"/>
              </a:solidFill>
              <a:latin typeface="+mn-lt"/>
            </a:endParaRPr>
          </a:p>
        </p:txBody>
      </p:sp>
      <p:pic>
        <p:nvPicPr>
          <p:cNvPr id="4099" name="Picture 3" descr="D:\ФОТО С САДА\Мюзикл Мама\1575037621308.jpg"/>
          <p:cNvPicPr>
            <a:picLocks noChangeAspect="1" noChangeArrowheads="1"/>
          </p:cNvPicPr>
          <p:nvPr/>
        </p:nvPicPr>
        <p:blipFill>
          <a:blip r:embed="rId2" cstate="print"/>
          <a:srcRect/>
          <a:stretch>
            <a:fillRect/>
          </a:stretch>
        </p:blipFill>
        <p:spPr bwMode="auto">
          <a:xfrm>
            <a:off x="251520" y="1484784"/>
            <a:ext cx="5688633" cy="3194387"/>
          </a:xfrm>
          <a:prstGeom prst="rect">
            <a:avLst/>
          </a:prstGeom>
          <a:noFill/>
        </p:spPr>
      </p:pic>
      <p:pic>
        <p:nvPicPr>
          <p:cNvPr id="4098" name="Picture 2" descr="D:\ФОТО С САДА\Мюзикл Мама\1575037620592.jpg"/>
          <p:cNvPicPr>
            <a:picLocks noChangeAspect="1" noChangeArrowheads="1"/>
          </p:cNvPicPr>
          <p:nvPr/>
        </p:nvPicPr>
        <p:blipFill>
          <a:blip r:embed="rId3" cstate="print"/>
          <a:srcRect/>
          <a:stretch>
            <a:fillRect/>
          </a:stretch>
        </p:blipFill>
        <p:spPr bwMode="auto">
          <a:xfrm>
            <a:off x="3419872" y="3573016"/>
            <a:ext cx="5514038" cy="3096344"/>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406640" cy="1356360"/>
          </a:xfrm>
        </p:spPr>
        <p:txBody>
          <a:bodyPr>
            <a:normAutofit/>
          </a:bodyPr>
          <a:lstStyle/>
          <a:p>
            <a:pPr algn="ctr"/>
            <a:r>
              <a:rPr lang="ru-RU" sz="3200" dirty="0" smtClean="0">
                <a:solidFill>
                  <a:schemeClr val="tx1"/>
                </a:solidFill>
                <a:latin typeface="+mn-lt"/>
              </a:rPr>
              <a:t>Лесные жители на ярмарке.</a:t>
            </a:r>
            <a:endParaRPr lang="ru-RU" sz="3200" dirty="0">
              <a:solidFill>
                <a:schemeClr val="tx1"/>
              </a:solidFill>
              <a:latin typeface="+mn-lt"/>
            </a:endParaRPr>
          </a:p>
        </p:txBody>
      </p:sp>
      <p:pic>
        <p:nvPicPr>
          <p:cNvPr id="3075" name="Picture 3" descr="D:\ФОТО С САДА\Мюзикл Мама\1575037620219.jpg"/>
          <p:cNvPicPr>
            <a:picLocks noChangeAspect="1" noChangeArrowheads="1"/>
          </p:cNvPicPr>
          <p:nvPr/>
        </p:nvPicPr>
        <p:blipFill>
          <a:blip r:embed="rId2" cstate="print"/>
          <a:srcRect/>
          <a:stretch>
            <a:fillRect/>
          </a:stretch>
        </p:blipFill>
        <p:spPr bwMode="auto">
          <a:xfrm>
            <a:off x="251520" y="1772816"/>
            <a:ext cx="8636029" cy="4849462"/>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8712968" cy="6192688"/>
          </a:xfrm>
        </p:spPr>
        <p:txBody>
          <a:bodyPr>
            <a:normAutofit fontScale="92500" lnSpcReduction="10000"/>
          </a:bodyPr>
          <a:lstStyle/>
          <a:p>
            <a:pPr algn="just">
              <a:lnSpc>
                <a:spcPct val="120000"/>
              </a:lnSpc>
              <a:buNone/>
            </a:pPr>
            <a:r>
              <a:rPr lang="ru-RU" sz="2400" dirty="0" smtClean="0">
                <a:solidFill>
                  <a:schemeClr val="tx1"/>
                </a:solidFill>
              </a:rPr>
              <a:t>  	</a:t>
            </a:r>
          </a:p>
          <a:p>
            <a:pPr algn="just">
              <a:lnSpc>
                <a:spcPct val="120000"/>
              </a:lnSpc>
              <a:buNone/>
            </a:pPr>
            <a:r>
              <a:rPr lang="ru-RU" sz="2400" dirty="0" smtClean="0">
                <a:solidFill>
                  <a:schemeClr val="tx1"/>
                </a:solidFill>
              </a:rPr>
              <a:t> 		</a:t>
            </a:r>
            <a:r>
              <a:rPr lang="ru-RU" sz="3000" b="1" dirty="0" smtClean="0">
                <a:solidFill>
                  <a:schemeClr val="tx1"/>
                </a:solidFill>
              </a:rPr>
              <a:t>Вывод: </a:t>
            </a:r>
            <a:r>
              <a:rPr lang="ru-RU" sz="3000" dirty="0" smtClean="0">
                <a:solidFill>
                  <a:schemeClr val="tx1"/>
                </a:solidFill>
              </a:rPr>
              <a:t>все части проекта предполагают от музыкального руководителя использование различных видов музыкальной деятельности, тем самым не нарушая основной структуры музыкального занятия. Принципиально главным отличием мюзикла от стандартного музыкального занятия является устремленность на конечный продукт, четкое распределение ролей и понимание возложенной на ребенка задачи, что является важнейшим фактором в формировании личности ребенка, и соответствует задачам национального проекта «Образование».</a:t>
            </a:r>
            <a:endParaRPr lang="ru-RU" sz="3000"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60" cy="1944216"/>
          </a:xfrm>
        </p:spPr>
        <p:txBody>
          <a:bodyPr>
            <a:normAutofit fontScale="90000"/>
          </a:bodyPr>
          <a:lstStyle/>
          <a:p>
            <a:pPr algn="ctr"/>
            <a:r>
              <a:rPr lang="ru-RU" sz="2200" b="1" dirty="0" smtClean="0">
                <a:latin typeface="+mn-lt"/>
              </a:rPr>
              <a:t/>
            </a:r>
            <a:br>
              <a:rPr lang="ru-RU" sz="2200" b="1" dirty="0" smtClean="0">
                <a:latin typeface="+mn-lt"/>
              </a:rPr>
            </a:br>
            <a:r>
              <a:rPr lang="ru-RU" sz="2200" b="1" dirty="0" smtClean="0">
                <a:latin typeface="+mn-lt"/>
              </a:rPr>
              <a:t/>
            </a:r>
            <a:br>
              <a:rPr lang="ru-RU" sz="2200" b="1" dirty="0" smtClean="0">
                <a:latin typeface="+mn-lt"/>
              </a:rPr>
            </a:br>
            <a:r>
              <a:rPr lang="ru-RU" sz="2200" b="1" dirty="0" smtClean="0">
                <a:latin typeface="+mn-lt"/>
              </a:rPr>
              <a:t/>
            </a:r>
            <a:br>
              <a:rPr lang="ru-RU" sz="2200" b="1" dirty="0" smtClean="0">
                <a:latin typeface="+mn-lt"/>
              </a:rPr>
            </a:br>
            <a:r>
              <a:rPr lang="ru-RU" sz="2700" dirty="0" smtClean="0">
                <a:latin typeface="+mn-lt"/>
              </a:rPr>
              <a:t>.</a:t>
            </a:r>
            <a:br>
              <a:rPr lang="ru-RU" sz="2700" dirty="0" smtClean="0">
                <a:latin typeface="+mn-lt"/>
              </a:rPr>
            </a:br>
            <a:r>
              <a:rPr lang="ru-RU" sz="3100" dirty="0" smtClean="0">
                <a:latin typeface="+mn-lt"/>
              </a:rPr>
              <a:t> </a:t>
            </a:r>
            <a:r>
              <a:rPr lang="ru-RU" dirty="0" smtClean="0">
                <a:latin typeface="+mn-lt"/>
              </a:rPr>
              <a:t/>
            </a:r>
            <a:br>
              <a:rPr lang="ru-RU" dirty="0" smtClean="0">
                <a:latin typeface="+mn-lt"/>
              </a:rPr>
            </a:br>
            <a:endParaRPr lang="ru-RU" dirty="0">
              <a:latin typeface="+mn-lt"/>
            </a:endParaRPr>
          </a:p>
        </p:txBody>
      </p:sp>
      <p:sp>
        <p:nvSpPr>
          <p:cNvPr id="4" name="Содержимое 3"/>
          <p:cNvSpPr>
            <a:spLocks noGrp="1"/>
          </p:cNvSpPr>
          <p:nvPr>
            <p:ph idx="1"/>
          </p:nvPr>
        </p:nvSpPr>
        <p:spPr>
          <a:xfrm>
            <a:off x="251521" y="332656"/>
            <a:ext cx="8010384" cy="6048672"/>
          </a:xfrm>
        </p:spPr>
        <p:txBody>
          <a:bodyPr anchor="ctr">
            <a:normAutofit fontScale="92500" lnSpcReduction="10000"/>
          </a:bodyPr>
          <a:lstStyle/>
          <a:p>
            <a:pPr>
              <a:lnSpc>
                <a:spcPct val="150000"/>
              </a:lnSpc>
              <a:spcBef>
                <a:spcPts val="0"/>
              </a:spcBef>
              <a:buNone/>
            </a:pPr>
            <a:r>
              <a:rPr lang="ru-RU" dirty="0" smtClean="0"/>
              <a:t>	</a:t>
            </a:r>
            <a:r>
              <a:rPr lang="ru-RU" sz="2600" dirty="0" smtClean="0">
                <a:solidFill>
                  <a:schemeClr val="tx1"/>
                </a:solidFill>
              </a:rPr>
              <a:t>Одна из задач национального проекта «Образование» - формирование эффективной системы выявления, поддержки и развития способностей и талантов у детей и молодёжи.</a:t>
            </a:r>
          </a:p>
          <a:p>
            <a:pPr>
              <a:lnSpc>
                <a:spcPct val="150000"/>
              </a:lnSpc>
              <a:spcBef>
                <a:spcPts val="0"/>
              </a:spcBef>
              <a:buNone/>
            </a:pPr>
            <a:r>
              <a:rPr lang="ru-RU" sz="2600" dirty="0" smtClean="0">
                <a:solidFill>
                  <a:schemeClr val="tx1"/>
                </a:solidFill>
              </a:rPr>
              <a:t>  Чтобы добиться более высоких результатов в развитии музыкально-творческих способностей детей, необходимы новые формы занятий, например, мюзикл.</a:t>
            </a:r>
          </a:p>
          <a:p>
            <a:pPr>
              <a:lnSpc>
                <a:spcPct val="150000"/>
              </a:lnSpc>
              <a:spcBef>
                <a:spcPts val="0"/>
              </a:spcBef>
              <a:buNone/>
            </a:pPr>
            <a:r>
              <a:rPr lang="ru-RU" sz="2600" dirty="0" smtClean="0">
                <a:solidFill>
                  <a:schemeClr val="tx1"/>
                </a:solidFill>
              </a:rPr>
              <a:t>  Благодаря сочетанию в себе драматического, хореографического и вокального видов искусства, мюзикл способствует раскрытию личности ребенка, его индивидуальности, творческого потенциала. </a:t>
            </a:r>
            <a:endParaRPr lang="ru-RU" sz="2600"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9857" y="188640"/>
            <a:ext cx="8814631" cy="6480720"/>
          </a:xfrm>
        </p:spPr>
      </p:pic>
      <p:sp>
        <p:nvSpPr>
          <p:cNvPr id="5" name="Прямоугольник 4"/>
          <p:cNvSpPr/>
          <p:nvPr/>
        </p:nvSpPr>
        <p:spPr>
          <a:xfrm>
            <a:off x="251520" y="188641"/>
            <a:ext cx="8424936" cy="1077218"/>
          </a:xfrm>
          <a:prstGeom prst="rect">
            <a:avLst/>
          </a:prstGeom>
        </p:spPr>
        <p:txBody>
          <a:bodyPr wrap="square">
            <a:spAutoFit/>
          </a:bodyPr>
          <a:lstStyle/>
          <a:p>
            <a:pPr algn="ctr"/>
            <a:endParaRPr lang="ru-RU" sz="2800" b="1" dirty="0" smtClean="0">
              <a:solidFill>
                <a:schemeClr val="accent1"/>
              </a:solidFill>
            </a:endParaRPr>
          </a:p>
          <a:p>
            <a:pPr algn="ctr"/>
            <a:endParaRPr lang="ru-RU" sz="3600" b="1" dirty="0" smtClean="0">
              <a:solidFill>
                <a:schemeClr val="accent1"/>
              </a:solidFill>
            </a:endParaRPr>
          </a:p>
        </p:txBody>
      </p:sp>
      <p:sp>
        <p:nvSpPr>
          <p:cNvPr id="6" name="Содержимое 2"/>
          <p:cNvSpPr txBox="1">
            <a:spLocks/>
          </p:cNvSpPr>
          <p:nvPr/>
        </p:nvSpPr>
        <p:spPr>
          <a:xfrm>
            <a:off x="323528" y="3140968"/>
            <a:ext cx="8424935" cy="3456384"/>
          </a:xfrm>
          <a:prstGeom prst="rect">
            <a:avLst/>
          </a:prstGeom>
        </p:spPr>
        <p:txBody>
          <a:bodyPr vert="horz" lIns="91440" tIns="45720" rIns="91440" bIns="45720" rtlCol="0">
            <a:normAutofit/>
          </a:bodyPr>
          <a:lstStyle/>
          <a:p>
            <a:pPr marL="171450" marR="0" lvl="0" indent="-137160" algn="l" defTabSz="685800" rtl="0" eaLnBrk="1" fontAlgn="auto" latinLnBrk="0" hangingPunct="1">
              <a:lnSpc>
                <a:spcPct val="90000"/>
              </a:lnSpc>
              <a:spcBef>
                <a:spcPts val="1000"/>
              </a:spcBef>
              <a:spcAft>
                <a:spcPts val="0"/>
              </a:spcAft>
              <a:buClr>
                <a:schemeClr val="accent1"/>
              </a:buClr>
              <a:buSzPct val="80000"/>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endParaRPr lang="ru-RU" sz="3200" dirty="0" smtClean="0"/>
          </a:p>
          <a:p>
            <a:pPr marL="171450" marR="0" lvl="0" indent="-137160" algn="l" defTabSz="685800" rtl="0" eaLnBrk="1" fontAlgn="auto" latinLnBrk="0" hangingPunct="1">
              <a:lnSpc>
                <a:spcPct val="90000"/>
              </a:lnSpc>
              <a:spcBef>
                <a:spcPts val="1000"/>
              </a:spcBef>
              <a:spcAft>
                <a:spcPts val="0"/>
              </a:spcAft>
              <a:buClr>
                <a:schemeClr val="accent1"/>
              </a:buClr>
              <a:buSzPct val="80000"/>
              <a:buFont typeface="Corbel" pitchFamily="34" charset="0"/>
              <a:buNone/>
              <a:tabLst/>
              <a:defRPr/>
            </a:pPr>
            <a:endParaRPr kumimoji="0" lang="ru-RU"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Заголовок 1"/>
          <p:cNvSpPr txBox="1">
            <a:spLocks/>
          </p:cNvSpPr>
          <p:nvPr/>
        </p:nvSpPr>
        <p:spPr>
          <a:xfrm>
            <a:off x="1043608" y="3068960"/>
            <a:ext cx="6984776" cy="504056"/>
          </a:xfrm>
          <a:prstGeom prst="rect">
            <a:avLst/>
          </a:prstGeom>
        </p:spPr>
        <p:txBody>
          <a:bodyPr vert="horz" lIns="91440" tIns="45720" rIns="91440" bIns="4572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u-RU" sz="2400" b="1" i="0" u="none" strike="noStrike" kern="1200" cap="none" spc="0" normalizeH="0" baseline="0" noProof="0" dirty="0">
              <a:ln>
                <a:noFill/>
              </a:ln>
              <a:solidFill>
                <a:schemeClr val="accent1"/>
              </a:solidFill>
              <a:effectLst/>
              <a:uLnTx/>
              <a:uFillTx/>
              <a:latin typeface="+mn-lt"/>
              <a:ea typeface="+mj-ea"/>
              <a:cs typeface="+mj-cs"/>
            </a:endParaRPr>
          </a:p>
        </p:txBody>
      </p:sp>
      <p:sp>
        <p:nvSpPr>
          <p:cNvPr id="8" name="TextBox 7"/>
          <p:cNvSpPr txBox="1"/>
          <p:nvPr/>
        </p:nvSpPr>
        <p:spPr>
          <a:xfrm>
            <a:off x="1043934" y="3501008"/>
            <a:ext cx="7113422" cy="923330"/>
          </a:xfrm>
          <a:prstGeom prst="rect">
            <a:avLst/>
          </a:prstGeom>
          <a:noFill/>
        </p:spPr>
        <p:txBody>
          <a:bodyPr wrap="none" rtlCol="0">
            <a:spAutoFit/>
          </a:bodyPr>
          <a:lstStyle/>
          <a:p>
            <a:pPr algn="ctr"/>
            <a:r>
              <a:rPr lang="ru-RU" sz="5400" b="1" dirty="0" smtClean="0"/>
              <a:t>Спасибо за внимание!</a:t>
            </a:r>
            <a:endParaRPr lang="ru-RU" sz="5400" b="1" dirty="0"/>
          </a:p>
        </p:txBody>
      </p:sp>
    </p:spTree>
    <p:extLst>
      <p:ext uri="{BB962C8B-B14F-4D97-AF65-F5344CB8AC3E}">
        <p14:creationId xmlns:p14="http://schemas.microsoft.com/office/powerpoint/2010/main" xmlns="" val="3081918265"/>
      </p:ext>
    </p:extLst>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292290" cy="648072"/>
          </a:xfrm>
        </p:spPr>
        <p:txBody>
          <a:bodyPr>
            <a:noAutofit/>
          </a:bodyPr>
          <a:lstStyle/>
          <a:p>
            <a:pPr algn="ctr">
              <a:lnSpc>
                <a:spcPct val="100000"/>
              </a:lnSpc>
            </a:pPr>
            <a:r>
              <a:rPr lang="ru-RU" sz="2000" b="1" dirty="0" smtClean="0">
                <a:latin typeface="+mn-lt"/>
              </a:rPr>
              <a:t/>
            </a:r>
            <a:br>
              <a:rPr lang="ru-RU" sz="2000" b="1" dirty="0" smtClean="0">
                <a:latin typeface="+mn-lt"/>
              </a:rPr>
            </a:br>
            <a:r>
              <a:rPr lang="ru-RU" sz="2000" b="1" dirty="0" smtClean="0">
                <a:latin typeface="+mn-lt"/>
              </a:rPr>
              <a:t/>
            </a:r>
            <a:br>
              <a:rPr lang="ru-RU" sz="2000" b="1" dirty="0" smtClean="0">
                <a:latin typeface="+mn-lt"/>
              </a:rPr>
            </a:br>
            <a:r>
              <a:rPr lang="ru-RU" sz="3200" b="1" dirty="0" smtClean="0">
                <a:latin typeface="+mn-lt"/>
              </a:rPr>
              <a:t> </a:t>
            </a:r>
            <a:r>
              <a:rPr lang="ru-RU" sz="2000" dirty="0" smtClean="0">
                <a:latin typeface="+mn-lt"/>
              </a:rPr>
              <a:t/>
            </a:r>
            <a:br>
              <a:rPr lang="ru-RU" sz="2000" dirty="0" smtClean="0">
                <a:latin typeface="+mn-lt"/>
              </a:rPr>
            </a:br>
            <a:r>
              <a:rPr lang="ru-RU" sz="2000" b="1" dirty="0" smtClean="0">
                <a:latin typeface="+mn-lt"/>
              </a:rPr>
              <a:t/>
            </a:r>
            <a:br>
              <a:rPr lang="ru-RU" sz="2000" b="1" dirty="0" smtClean="0">
                <a:latin typeface="+mn-lt"/>
              </a:rPr>
            </a:br>
            <a:endParaRPr lang="ru-RU" sz="2000" dirty="0">
              <a:latin typeface="+mn-lt"/>
            </a:endParaRPr>
          </a:p>
        </p:txBody>
      </p:sp>
      <p:sp>
        <p:nvSpPr>
          <p:cNvPr id="4" name="Содержимое 3"/>
          <p:cNvSpPr>
            <a:spLocks noGrp="1"/>
          </p:cNvSpPr>
          <p:nvPr>
            <p:ph idx="1"/>
          </p:nvPr>
        </p:nvSpPr>
        <p:spPr>
          <a:xfrm>
            <a:off x="251521" y="404664"/>
            <a:ext cx="8496944" cy="6120680"/>
          </a:xfrm>
        </p:spPr>
        <p:txBody>
          <a:bodyPr>
            <a:noAutofit/>
          </a:bodyPr>
          <a:lstStyle/>
          <a:p>
            <a:pPr>
              <a:lnSpc>
                <a:spcPct val="100000"/>
              </a:lnSpc>
              <a:buNone/>
            </a:pPr>
            <a:r>
              <a:rPr lang="ru-RU" sz="2400" b="1" dirty="0" smtClean="0"/>
              <a:t>  </a:t>
            </a:r>
            <a:r>
              <a:rPr lang="ru-RU" sz="2400" b="1" dirty="0" smtClean="0">
                <a:solidFill>
                  <a:schemeClr val="tx1"/>
                </a:solidFill>
              </a:rPr>
              <a:t>Цель  работы:</a:t>
            </a:r>
            <a:r>
              <a:rPr lang="ru-RU" sz="2400" dirty="0" smtClean="0">
                <a:solidFill>
                  <a:schemeClr val="tx1"/>
                </a:solidFill>
              </a:rPr>
              <a:t>  повышение уровня развития музыкально-творческих способностей и эмоциональной сферы детей через постановку мюзикла.</a:t>
            </a:r>
          </a:p>
          <a:p>
            <a:pPr>
              <a:lnSpc>
                <a:spcPct val="100000"/>
              </a:lnSpc>
              <a:buNone/>
            </a:pPr>
            <a:r>
              <a:rPr lang="ru-RU" sz="2400" b="1" dirty="0" smtClean="0">
                <a:solidFill>
                  <a:schemeClr val="tx1"/>
                </a:solidFill>
              </a:rPr>
              <a:t>  Задачи :</a:t>
            </a:r>
            <a:endParaRPr lang="ru-RU" sz="2400" dirty="0" smtClean="0">
              <a:solidFill>
                <a:schemeClr val="tx1"/>
              </a:solidFill>
            </a:endParaRPr>
          </a:p>
          <a:p>
            <a:pPr>
              <a:lnSpc>
                <a:spcPct val="100000"/>
              </a:lnSpc>
              <a:buNone/>
            </a:pPr>
            <a:r>
              <a:rPr lang="ru-RU" sz="2400" dirty="0" smtClean="0">
                <a:solidFill>
                  <a:schemeClr val="tx1"/>
                </a:solidFill>
              </a:rPr>
              <a:t>- Разработать комплекс мероприятий, обеспечивающих реализацию проекта – постановку мюзикла.</a:t>
            </a:r>
          </a:p>
          <a:p>
            <a:pPr lvl="0">
              <a:lnSpc>
                <a:spcPct val="100000"/>
              </a:lnSpc>
              <a:buNone/>
            </a:pPr>
            <a:r>
              <a:rPr lang="ru-RU" sz="2400" dirty="0" smtClean="0">
                <a:solidFill>
                  <a:schemeClr val="tx1"/>
                </a:solidFill>
              </a:rPr>
              <a:t>- Расширять музыкальный кругозор воспитанников через знакомство с жанром «мюзикл» и его отличительной особенностью – синтезом нескольких видов искусств. </a:t>
            </a:r>
          </a:p>
          <a:p>
            <a:pPr lvl="0">
              <a:lnSpc>
                <a:spcPct val="100000"/>
              </a:lnSpc>
              <a:buNone/>
            </a:pPr>
            <a:r>
              <a:rPr lang="ru-RU" sz="2400" dirty="0" smtClean="0">
                <a:solidFill>
                  <a:schemeClr val="tx1"/>
                </a:solidFill>
              </a:rPr>
              <a:t>- Привлечь родителей к творческому взаимодействию с детьми и педагогами ДОУ для организации постановки мюзикла.</a:t>
            </a:r>
          </a:p>
          <a:p>
            <a:pPr lvl="0">
              <a:lnSpc>
                <a:spcPct val="100000"/>
              </a:lnSpc>
              <a:buNone/>
            </a:pPr>
            <a:r>
              <a:rPr lang="ru-RU" sz="2400" dirty="0" smtClean="0">
                <a:solidFill>
                  <a:schemeClr val="tx1"/>
                </a:solidFill>
              </a:rPr>
              <a:t>- Подготовить открытый показ мюзикла.</a:t>
            </a:r>
            <a:endParaRPr lang="ru-RU" sz="2400" dirty="0">
              <a:solidFill>
                <a:schemeClr val="tx1"/>
              </a:solidFill>
            </a:endParaRPr>
          </a:p>
        </p:txBody>
      </p:sp>
      <p:sp>
        <p:nvSpPr>
          <p:cNvPr id="6" name="Прямоугольник 5"/>
          <p:cNvSpPr/>
          <p:nvPr/>
        </p:nvSpPr>
        <p:spPr>
          <a:xfrm>
            <a:off x="971600" y="1988841"/>
            <a:ext cx="5886400" cy="400110"/>
          </a:xfrm>
          <a:prstGeom prst="rect">
            <a:avLst/>
          </a:prstGeom>
        </p:spPr>
        <p:txBody>
          <a:bodyPr wrap="square">
            <a:spAutoFit/>
          </a:bodyPr>
          <a:lstStyle/>
          <a:p>
            <a:pPr>
              <a:buFont typeface="Arial" pitchFamily="34" charset="0"/>
              <a:buChar char="•"/>
            </a:pPr>
            <a:endParaRPr lang="ru-RU" sz="2000" dirty="0">
              <a:solidFill>
                <a:schemeClr val="accent1"/>
              </a:solidFill>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496943" cy="6120680"/>
          </a:xfrm>
        </p:spPr>
        <p:txBody>
          <a:bodyPr>
            <a:noAutofit/>
          </a:bodyPr>
          <a:lstStyle/>
          <a:p>
            <a:pPr algn="just">
              <a:buNone/>
            </a:pPr>
            <a:endParaRPr lang="ru-RU" sz="2400" b="1" dirty="0" smtClean="0">
              <a:solidFill>
                <a:schemeClr val="tx1"/>
              </a:solidFill>
            </a:endParaRPr>
          </a:p>
          <a:p>
            <a:pPr algn="just">
              <a:lnSpc>
                <a:spcPct val="100000"/>
              </a:lnSpc>
              <a:buNone/>
            </a:pPr>
            <a:r>
              <a:rPr lang="ru-RU" sz="3200" b="1" dirty="0" smtClean="0">
                <a:solidFill>
                  <a:schemeClr val="tx1"/>
                </a:solidFill>
              </a:rPr>
              <a:t>	Форма реализации постановки мюзикла:</a:t>
            </a:r>
          </a:p>
          <a:p>
            <a:pPr algn="just">
              <a:lnSpc>
                <a:spcPct val="100000"/>
              </a:lnSpc>
              <a:buNone/>
            </a:pPr>
            <a:r>
              <a:rPr lang="ru-RU" sz="3200" dirty="0" smtClean="0">
                <a:solidFill>
                  <a:schemeClr val="tx1"/>
                </a:solidFill>
              </a:rPr>
              <a:t>	Постановка мюзикла в ДОО предполагается в виде краткосрочного творческого проекта. </a:t>
            </a:r>
          </a:p>
          <a:p>
            <a:pPr algn="just">
              <a:lnSpc>
                <a:spcPct val="100000"/>
              </a:lnSpc>
              <a:buNone/>
            </a:pPr>
            <a:endParaRPr lang="ru-RU" sz="3200" dirty="0" smtClean="0">
              <a:solidFill>
                <a:schemeClr val="tx1"/>
              </a:solidFill>
            </a:endParaRPr>
          </a:p>
          <a:p>
            <a:pPr algn="just">
              <a:lnSpc>
                <a:spcPct val="100000"/>
              </a:lnSpc>
            </a:pPr>
            <a:endParaRPr lang="ru-RU" sz="3200" dirty="0" smtClean="0">
              <a:solidFill>
                <a:schemeClr val="tx1"/>
              </a:solidFill>
            </a:endParaRPr>
          </a:p>
          <a:p>
            <a:pPr algn="just">
              <a:lnSpc>
                <a:spcPct val="100000"/>
              </a:lnSpc>
              <a:buNone/>
            </a:pPr>
            <a:r>
              <a:rPr lang="ru-RU" sz="3200" b="1" dirty="0" smtClean="0">
                <a:solidFill>
                  <a:schemeClr val="tx1"/>
                </a:solidFill>
              </a:rPr>
              <a:t>Сроки реализации проекта: </a:t>
            </a:r>
          </a:p>
          <a:p>
            <a:pPr algn="just">
              <a:lnSpc>
                <a:spcPct val="100000"/>
              </a:lnSpc>
              <a:buNone/>
            </a:pPr>
            <a:r>
              <a:rPr lang="ru-RU" sz="3200" dirty="0" smtClean="0">
                <a:solidFill>
                  <a:schemeClr val="tx1"/>
                </a:solidFill>
              </a:rPr>
              <a:t>февраль – апрель 2019 года.</a:t>
            </a:r>
          </a:p>
          <a:p>
            <a:endParaRPr lang="ru-RU" sz="3200" dirty="0">
              <a:solidFill>
                <a:schemeClr val="tx1"/>
              </a:solidFill>
            </a:endParaRPr>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09600"/>
            <a:ext cx="7508314" cy="1356360"/>
          </a:xfrm>
        </p:spPr>
        <p:txBody>
          <a:bodyPr>
            <a:noAutofit/>
          </a:bodyPr>
          <a:lstStyle/>
          <a:p>
            <a:pPr>
              <a:lnSpc>
                <a:spcPct val="100000"/>
              </a:lnSpc>
            </a:pPr>
            <a:r>
              <a:rPr lang="ru-RU" sz="2800" b="1" dirty="0" smtClean="0">
                <a:solidFill>
                  <a:schemeClr val="tx1"/>
                </a:solidFill>
                <a:latin typeface="+mn-lt"/>
              </a:rPr>
              <a:t>План реализации проекта</a:t>
            </a:r>
            <a:r>
              <a:rPr lang="ru-RU" sz="2800" dirty="0" smtClean="0">
                <a:solidFill>
                  <a:schemeClr val="tx1"/>
                </a:solidFill>
                <a:latin typeface="+mn-lt"/>
              </a:rPr>
              <a:t> включает в себя следующие методы работы:</a:t>
            </a:r>
            <a:br>
              <a:rPr lang="ru-RU" sz="2800" dirty="0" smtClean="0">
                <a:solidFill>
                  <a:schemeClr val="tx1"/>
                </a:solidFill>
                <a:latin typeface="+mn-lt"/>
              </a:rPr>
            </a:br>
            <a:endParaRPr lang="ru-RU" sz="2800" dirty="0">
              <a:solidFill>
                <a:schemeClr val="tx1"/>
              </a:solidFill>
              <a:latin typeface="+mn-lt"/>
            </a:endParaRPr>
          </a:p>
        </p:txBody>
      </p:sp>
      <p:sp>
        <p:nvSpPr>
          <p:cNvPr id="3" name="Содержимое 2"/>
          <p:cNvSpPr>
            <a:spLocks noGrp="1"/>
          </p:cNvSpPr>
          <p:nvPr>
            <p:ph idx="1"/>
          </p:nvPr>
        </p:nvSpPr>
        <p:spPr>
          <a:xfrm>
            <a:off x="611561" y="2057400"/>
            <a:ext cx="7650344" cy="4038600"/>
          </a:xfrm>
        </p:spPr>
        <p:txBody>
          <a:bodyPr>
            <a:noAutofit/>
          </a:bodyPr>
          <a:lstStyle/>
          <a:p>
            <a:pPr lvl="0">
              <a:lnSpc>
                <a:spcPct val="100000"/>
              </a:lnSpc>
              <a:buNone/>
            </a:pPr>
            <a:r>
              <a:rPr lang="ru-RU" sz="2800" dirty="0" smtClean="0">
                <a:solidFill>
                  <a:schemeClr val="tx1"/>
                </a:solidFill>
              </a:rPr>
              <a:t>- беседы о жанре «мюзикл». </a:t>
            </a:r>
          </a:p>
          <a:p>
            <a:pPr lvl="0">
              <a:lnSpc>
                <a:spcPct val="100000"/>
              </a:lnSpc>
              <a:buNone/>
            </a:pPr>
            <a:r>
              <a:rPr lang="ru-RU" sz="2800" dirty="0" smtClean="0">
                <a:solidFill>
                  <a:schemeClr val="tx1"/>
                </a:solidFill>
              </a:rPr>
              <a:t>- просмотр видеороликов и презентаций о мюзикле. </a:t>
            </a:r>
          </a:p>
          <a:p>
            <a:pPr lvl="0">
              <a:lnSpc>
                <a:spcPct val="100000"/>
              </a:lnSpc>
              <a:buNone/>
            </a:pPr>
            <a:r>
              <a:rPr lang="ru-RU" sz="2800" dirty="0" smtClean="0">
                <a:solidFill>
                  <a:schemeClr val="tx1"/>
                </a:solidFill>
              </a:rPr>
              <a:t>- чтение «либретто» мюзикла, беседы о характере героев, их образах.</a:t>
            </a:r>
          </a:p>
          <a:p>
            <a:pPr lvl="0">
              <a:lnSpc>
                <a:spcPct val="100000"/>
              </a:lnSpc>
              <a:buNone/>
            </a:pPr>
            <a:r>
              <a:rPr lang="ru-RU" sz="2800" dirty="0" smtClean="0">
                <a:solidFill>
                  <a:schemeClr val="tx1"/>
                </a:solidFill>
              </a:rPr>
              <a:t>- разучивание вокальных и танцевальных партий, дуэтов, линий героя.</a:t>
            </a:r>
          </a:p>
          <a:p>
            <a:pPr lvl="0">
              <a:lnSpc>
                <a:spcPct val="100000"/>
              </a:lnSpc>
              <a:buNone/>
            </a:pPr>
            <a:r>
              <a:rPr lang="ru-RU" sz="2800" dirty="0" smtClean="0">
                <a:solidFill>
                  <a:schemeClr val="tx1"/>
                </a:solidFill>
              </a:rPr>
              <a:t>- совместная работа с родителями над созданием декораций и костюмов для мюзикла. </a:t>
            </a:r>
            <a:endParaRPr lang="ru-RU" sz="2800" dirty="0">
              <a:solidFill>
                <a:schemeClr val="tx1"/>
              </a:solidFill>
            </a:endParaRPr>
          </a:p>
        </p:txBody>
      </p:sp>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9" y="404664"/>
            <a:ext cx="7938376" cy="5691336"/>
          </a:xfrm>
        </p:spPr>
        <p:txBody>
          <a:bodyPr>
            <a:normAutofit lnSpcReduction="10000"/>
          </a:bodyPr>
          <a:lstStyle/>
          <a:p>
            <a:pPr>
              <a:buNone/>
            </a:pPr>
            <a:r>
              <a:rPr lang="ru-RU" dirty="0" smtClean="0"/>
              <a:t>  </a:t>
            </a:r>
            <a:r>
              <a:rPr lang="ru-RU" sz="2800" b="1" dirty="0" smtClean="0">
                <a:solidFill>
                  <a:schemeClr val="tx1"/>
                </a:solidFill>
              </a:rPr>
              <a:t>Этапы проекта</a:t>
            </a:r>
            <a:r>
              <a:rPr lang="ru-RU" sz="2800" dirty="0" smtClean="0">
                <a:solidFill>
                  <a:schemeClr val="tx1"/>
                </a:solidFill>
              </a:rPr>
              <a:t>:</a:t>
            </a:r>
            <a:r>
              <a:rPr lang="ru-RU" sz="2800" i="1" dirty="0" smtClean="0">
                <a:solidFill>
                  <a:schemeClr val="tx1"/>
                </a:solidFill>
              </a:rPr>
              <a:t> </a:t>
            </a:r>
          </a:p>
          <a:p>
            <a:pPr>
              <a:buNone/>
            </a:pPr>
            <a:endParaRPr lang="ru-RU" sz="2800" dirty="0" smtClean="0">
              <a:solidFill>
                <a:schemeClr val="tx1"/>
              </a:solidFill>
            </a:endParaRPr>
          </a:p>
          <a:p>
            <a:pPr lvl="0" algn="just">
              <a:buNone/>
            </a:pPr>
            <a:r>
              <a:rPr lang="ru-RU" sz="2800" dirty="0" smtClean="0">
                <a:solidFill>
                  <a:schemeClr val="tx1"/>
                </a:solidFill>
              </a:rPr>
              <a:t>1. </a:t>
            </a:r>
            <a:r>
              <a:rPr lang="ru-RU" sz="2800" b="1" dirty="0" smtClean="0">
                <a:solidFill>
                  <a:schemeClr val="tx1"/>
                </a:solidFill>
              </a:rPr>
              <a:t>Организационный этап.</a:t>
            </a:r>
          </a:p>
          <a:p>
            <a:pPr algn="just">
              <a:buNone/>
            </a:pPr>
            <a:r>
              <a:rPr lang="ru-RU" sz="2400" dirty="0" smtClean="0">
                <a:solidFill>
                  <a:schemeClr val="tx1"/>
                </a:solidFill>
              </a:rPr>
              <a:t>- определение с сюжетом постановки, разработка сценария;</a:t>
            </a:r>
          </a:p>
          <a:p>
            <a:pPr algn="just">
              <a:buNone/>
            </a:pPr>
            <a:r>
              <a:rPr lang="ru-RU" sz="2400" dirty="0" smtClean="0">
                <a:solidFill>
                  <a:schemeClr val="tx1"/>
                </a:solidFill>
              </a:rPr>
              <a:t>- выявление имеющегося уровня знаний у детей по теме проекта; </a:t>
            </a:r>
          </a:p>
          <a:p>
            <a:pPr algn="just">
              <a:buNone/>
            </a:pPr>
            <a:r>
              <a:rPr lang="ru-RU" sz="2400" dirty="0" smtClean="0">
                <a:solidFill>
                  <a:schemeClr val="tx1"/>
                </a:solidFill>
              </a:rPr>
              <a:t>- накопление методических материалов по теме, форм для реализации проекта: подбор иллюстраций, видеороликов по теме «мюзикл»; </a:t>
            </a:r>
          </a:p>
          <a:p>
            <a:pPr algn="just">
              <a:buNone/>
            </a:pPr>
            <a:r>
              <a:rPr lang="ru-RU" sz="2400" dirty="0" smtClean="0">
                <a:solidFill>
                  <a:schemeClr val="tx1"/>
                </a:solidFill>
              </a:rPr>
              <a:t>- подбор музыкального оформления мюзикла (вокальных и хореографических партий, фоновые заставки);</a:t>
            </a:r>
          </a:p>
          <a:p>
            <a:pPr algn="just">
              <a:buFontTx/>
              <a:buChar char="-"/>
            </a:pPr>
            <a:r>
              <a:rPr lang="ru-RU" sz="2400" dirty="0" smtClean="0">
                <a:solidFill>
                  <a:schemeClr val="tx1"/>
                </a:solidFill>
              </a:rPr>
              <a:t>подбор детей на роли героев в мюзикле; </a:t>
            </a:r>
          </a:p>
          <a:p>
            <a:pPr algn="just">
              <a:buFontTx/>
              <a:buChar char="-"/>
            </a:pPr>
            <a:r>
              <a:rPr lang="ru-RU" sz="2400" dirty="0" smtClean="0">
                <a:solidFill>
                  <a:schemeClr val="tx1"/>
                </a:solidFill>
              </a:rPr>
              <a:t>ознакомление родителей с планом работы над постановкой.</a:t>
            </a:r>
          </a:p>
          <a:p>
            <a:endParaRPr lang="ru-RU" dirty="0"/>
          </a:p>
        </p:txBody>
      </p:sp>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424936" cy="5832648"/>
          </a:xfrm>
        </p:spPr>
        <p:txBody>
          <a:bodyPr>
            <a:normAutofit lnSpcReduction="10000"/>
          </a:bodyPr>
          <a:lstStyle/>
          <a:p>
            <a:pPr algn="just">
              <a:buNone/>
            </a:pPr>
            <a:r>
              <a:rPr lang="ru-RU" sz="2800" b="1" dirty="0" smtClean="0"/>
              <a:t>  </a:t>
            </a:r>
            <a:r>
              <a:rPr lang="ru-RU" sz="2800" b="1" dirty="0" smtClean="0">
                <a:solidFill>
                  <a:schemeClr val="tx1"/>
                </a:solidFill>
              </a:rPr>
              <a:t>2.Основной этап.</a:t>
            </a:r>
          </a:p>
          <a:p>
            <a:pPr algn="just">
              <a:buNone/>
            </a:pPr>
            <a:endParaRPr lang="ru-RU" sz="2800" b="1" dirty="0" smtClean="0">
              <a:solidFill>
                <a:schemeClr val="tx1"/>
              </a:solidFill>
            </a:endParaRPr>
          </a:p>
          <a:p>
            <a:pPr algn="just">
              <a:buNone/>
            </a:pPr>
            <a:r>
              <a:rPr lang="ru-RU" sz="2400" dirty="0" smtClean="0">
                <a:solidFill>
                  <a:schemeClr val="tx1"/>
                </a:solidFill>
              </a:rPr>
              <a:t>  - подготовка мюзикла, включающая в себя три направления:</a:t>
            </a:r>
          </a:p>
          <a:p>
            <a:pPr algn="just">
              <a:buNone/>
            </a:pPr>
            <a:r>
              <a:rPr lang="ru-RU" sz="2400" dirty="0" smtClean="0">
                <a:solidFill>
                  <a:schemeClr val="tx1"/>
                </a:solidFill>
              </a:rPr>
              <a:t>  вокально-хоровые занятия (разучивание и освоение вокальных партий, развитие вокально-исполнительных умений - дыхания, интонации, дикции).</a:t>
            </a:r>
          </a:p>
          <a:p>
            <a:pPr algn="just">
              <a:buNone/>
            </a:pPr>
            <a:r>
              <a:rPr lang="ru-RU" sz="2400" dirty="0" smtClean="0">
                <a:solidFill>
                  <a:schemeClr val="tx1"/>
                </a:solidFill>
              </a:rPr>
              <a:t>  театральные занятия (сценическая речь, развитие творческого воображения, фантазии, развитие эмоциональности подачи текста, речевого аппарата).</a:t>
            </a:r>
          </a:p>
          <a:p>
            <a:pPr algn="just">
              <a:buNone/>
            </a:pPr>
            <a:r>
              <a:rPr lang="ru-RU" sz="2400" dirty="0" smtClean="0">
                <a:solidFill>
                  <a:schemeClr val="tx1"/>
                </a:solidFill>
              </a:rPr>
              <a:t>  танцевальные занятия (постановка корпуса, рук, ног, навыки исполнения основных танцев, движений, формирование чувства ритма).</a:t>
            </a:r>
          </a:p>
          <a:p>
            <a:pPr algn="just">
              <a:buNone/>
            </a:pPr>
            <a:r>
              <a:rPr lang="ru-RU" sz="2400" dirty="0" smtClean="0">
                <a:solidFill>
                  <a:schemeClr val="tx1"/>
                </a:solidFill>
              </a:rPr>
              <a:t>   - привлечение родителей к изготовлению декораций, костюмов    героев, домашней работе над текстом и образом героя.</a:t>
            </a:r>
          </a:p>
          <a:p>
            <a:pPr algn="just">
              <a:buNone/>
            </a:pPr>
            <a:r>
              <a:rPr lang="ru-RU" sz="2400" dirty="0" smtClean="0">
                <a:solidFill>
                  <a:schemeClr val="tx1"/>
                </a:solidFill>
              </a:rPr>
              <a:t>   - генеральная репетиция постановки.</a:t>
            </a:r>
          </a:p>
          <a:p>
            <a:endParaRPr lang="ru-RU" dirty="0"/>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5\Desktop\Золушка\IMG_0491.JPG"/>
          <p:cNvPicPr>
            <a:picLocks noChangeAspect="1" noChangeArrowheads="1"/>
          </p:cNvPicPr>
          <p:nvPr/>
        </p:nvPicPr>
        <p:blipFill>
          <a:blip r:embed="rId2" cstate="print"/>
          <a:srcRect/>
          <a:stretch>
            <a:fillRect/>
          </a:stretch>
        </p:blipFill>
        <p:spPr bwMode="auto">
          <a:xfrm>
            <a:off x="179512" y="2348880"/>
            <a:ext cx="4320480" cy="4320480"/>
          </a:xfrm>
          <a:prstGeom prst="rect">
            <a:avLst/>
          </a:prstGeom>
          <a:noFill/>
        </p:spPr>
      </p:pic>
      <p:pic>
        <p:nvPicPr>
          <p:cNvPr id="1029" name="Picture 5" descr="C:\Users\5\Desktop\Золушка\IMG_0525.JPG"/>
          <p:cNvPicPr>
            <a:picLocks noChangeAspect="1" noChangeArrowheads="1"/>
          </p:cNvPicPr>
          <p:nvPr/>
        </p:nvPicPr>
        <p:blipFill>
          <a:blip r:embed="rId3" cstate="print"/>
          <a:srcRect/>
          <a:stretch>
            <a:fillRect/>
          </a:stretch>
        </p:blipFill>
        <p:spPr bwMode="auto">
          <a:xfrm>
            <a:off x="4644008" y="2348880"/>
            <a:ext cx="4320480" cy="4320480"/>
          </a:xfrm>
          <a:prstGeom prst="rect">
            <a:avLst/>
          </a:prstGeom>
          <a:noFill/>
        </p:spPr>
      </p:pic>
      <p:sp>
        <p:nvSpPr>
          <p:cNvPr id="5" name="Прямоугольник 4"/>
          <p:cNvSpPr/>
          <p:nvPr/>
        </p:nvSpPr>
        <p:spPr>
          <a:xfrm>
            <a:off x="1043608" y="260648"/>
            <a:ext cx="6696744" cy="1255728"/>
          </a:xfrm>
          <a:prstGeom prst="rect">
            <a:avLst/>
          </a:prstGeom>
        </p:spPr>
        <p:txBody>
          <a:bodyPr wrap="square">
            <a:spAutoFit/>
          </a:bodyPr>
          <a:lstStyle/>
          <a:p>
            <a:pPr lvl="0" algn="ctr" defTabSz="685800">
              <a:lnSpc>
                <a:spcPct val="90000"/>
              </a:lnSpc>
              <a:spcBef>
                <a:spcPct val="0"/>
              </a:spcBef>
            </a:pPr>
            <a:r>
              <a:rPr lang="ru-RU" sz="2800" b="1" dirty="0" smtClean="0">
                <a:solidFill>
                  <a:prstClr val="black"/>
                </a:solidFill>
                <a:ea typeface="+mj-ea"/>
                <a:cs typeface="+mj-cs"/>
              </a:rPr>
              <a:t>Основной этап.</a:t>
            </a:r>
            <a:br>
              <a:rPr lang="ru-RU" sz="2800" b="1" dirty="0" smtClean="0">
                <a:solidFill>
                  <a:prstClr val="black"/>
                </a:solidFill>
                <a:ea typeface="+mj-ea"/>
                <a:cs typeface="+mj-cs"/>
              </a:rPr>
            </a:br>
            <a:r>
              <a:rPr lang="ru-RU" sz="2800" b="1" dirty="0" smtClean="0">
                <a:solidFill>
                  <a:prstClr val="black"/>
                </a:solidFill>
                <a:ea typeface="+mj-ea"/>
                <a:cs typeface="+mj-cs"/>
              </a:rPr>
              <a:t>Мачеха и дочки в домашних платьях  и платьях для бала.</a:t>
            </a:r>
            <a:endParaRPr lang="ru-RU" sz="2800" b="1" dirty="0">
              <a:solidFill>
                <a:prstClr val="black"/>
              </a:solidFill>
              <a:ea typeface="+mj-ea"/>
              <a:cs typeface="+mj-cs"/>
            </a:endParaRPr>
          </a:p>
        </p:txBody>
      </p:sp>
    </p:spTree>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406640" cy="1356360"/>
          </a:xfrm>
        </p:spPr>
        <p:txBody>
          <a:bodyPr>
            <a:normAutofit/>
          </a:bodyPr>
          <a:lstStyle/>
          <a:p>
            <a:pPr algn="ctr"/>
            <a:r>
              <a:rPr lang="ru-RU" sz="2800" b="1" dirty="0" smtClean="0">
                <a:solidFill>
                  <a:schemeClr val="tx1"/>
                </a:solidFill>
                <a:latin typeface="+mn-lt"/>
              </a:rPr>
              <a:t>Основной этап. Костюмы  героев.</a:t>
            </a:r>
            <a:endParaRPr lang="ru-RU" sz="2800" b="1" dirty="0">
              <a:solidFill>
                <a:schemeClr val="tx1"/>
              </a:solidFill>
              <a:latin typeface="+mn-lt"/>
            </a:endParaRPr>
          </a:p>
        </p:txBody>
      </p:sp>
      <p:pic>
        <p:nvPicPr>
          <p:cNvPr id="5" name="Picture 2" descr="C:\Users\5\Desktop\Золушка\IMG_0527.JPG"/>
          <p:cNvPicPr>
            <a:picLocks noChangeAspect="1" noChangeArrowheads="1"/>
          </p:cNvPicPr>
          <p:nvPr/>
        </p:nvPicPr>
        <p:blipFill>
          <a:blip r:embed="rId2" cstate="print"/>
          <a:srcRect/>
          <a:stretch>
            <a:fillRect/>
          </a:stretch>
        </p:blipFill>
        <p:spPr bwMode="auto">
          <a:xfrm>
            <a:off x="251520" y="1412776"/>
            <a:ext cx="4032448" cy="4032448"/>
          </a:xfrm>
          <a:prstGeom prst="rect">
            <a:avLst/>
          </a:prstGeom>
          <a:noFill/>
        </p:spPr>
      </p:pic>
      <p:pic>
        <p:nvPicPr>
          <p:cNvPr id="3075" name="Picture 3" descr="C:\Users\5\Desktop\Золушка\IMG_0512 - копия.JPG"/>
          <p:cNvPicPr>
            <a:picLocks noChangeAspect="1" noChangeArrowheads="1"/>
          </p:cNvPicPr>
          <p:nvPr/>
        </p:nvPicPr>
        <p:blipFill>
          <a:blip r:embed="rId3" cstate="print"/>
          <a:srcRect/>
          <a:stretch>
            <a:fillRect/>
          </a:stretch>
        </p:blipFill>
        <p:spPr bwMode="auto">
          <a:xfrm>
            <a:off x="3995936" y="3717032"/>
            <a:ext cx="4932040" cy="2824289"/>
          </a:xfrm>
          <a:prstGeom prst="rect">
            <a:avLst/>
          </a:prstGeom>
          <a:noFill/>
        </p:spPr>
      </p:pic>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Базис">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446C221D-F63F-4DD8-B509-CFE168687BF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TM03457444[[fn=Основа]]</Template>
  <TotalTime>2747</TotalTime>
  <Words>395</Words>
  <Application>Microsoft Office PowerPoint</Application>
  <PresentationFormat>Экран (4:3)</PresentationFormat>
  <Paragraphs>67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Базис</vt:lpstr>
      <vt:lpstr>Слайд 1</vt:lpstr>
      <vt:lpstr>   .   </vt:lpstr>
      <vt:lpstr>     </vt:lpstr>
      <vt:lpstr>Слайд 4</vt:lpstr>
      <vt:lpstr>План реализации проекта включает в себя следующие методы работы: </vt:lpstr>
      <vt:lpstr>Слайд 6</vt:lpstr>
      <vt:lpstr>Слайд 7</vt:lpstr>
      <vt:lpstr>Слайд 8</vt:lpstr>
      <vt:lpstr>Основной этап. Костюмы  героев.</vt:lpstr>
      <vt:lpstr>Слайд 10</vt:lpstr>
      <vt:lpstr>Основной этап. Декорации «Во дворце у короля».</vt:lpstr>
      <vt:lpstr>Слайд 12</vt:lpstr>
      <vt:lpstr>Слайд 13</vt:lpstr>
      <vt:lpstr>Заключительный этап. Финальное построение.</vt:lpstr>
      <vt:lpstr>Постановка мюзикла «Мама».</vt:lpstr>
      <vt:lpstr>Мама Коза и Волки.</vt:lpstr>
      <vt:lpstr>Лесные жители на ярмарке.</vt:lpstr>
      <vt:lpstr>Лесные жители на ярмарке.</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5</cp:lastModifiedBy>
  <cp:revision>263</cp:revision>
  <dcterms:created xsi:type="dcterms:W3CDTF">2012-01-29T07:40:31Z</dcterms:created>
  <dcterms:modified xsi:type="dcterms:W3CDTF">2020-11-30T03:16:05Z</dcterms:modified>
</cp:coreProperties>
</file>