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1"/>
  </p:notesMasterIdLst>
  <p:sldIdLst>
    <p:sldId id="256" r:id="rId2"/>
    <p:sldId id="273" r:id="rId3"/>
    <p:sldId id="275" r:id="rId4"/>
    <p:sldId id="274" r:id="rId5"/>
    <p:sldId id="276" r:id="rId6"/>
    <p:sldId id="290" r:id="rId7"/>
    <p:sldId id="259" r:id="rId8"/>
    <p:sldId id="277" r:id="rId9"/>
    <p:sldId id="278" r:id="rId10"/>
    <p:sldId id="279" r:id="rId11"/>
    <p:sldId id="292" r:id="rId12"/>
    <p:sldId id="265" r:id="rId13"/>
    <p:sldId id="297" r:id="rId14"/>
    <p:sldId id="293" r:id="rId15"/>
    <p:sldId id="294" r:id="rId16"/>
    <p:sldId id="295" r:id="rId17"/>
    <p:sldId id="296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7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9" autoAdjust="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71</c:v>
                </c:pt>
                <c:pt idx="2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287</c:v>
                </c:pt>
                <c:pt idx="1">
                  <c:v>278</c:v>
                </c:pt>
                <c:pt idx="2">
                  <c:v>257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 гр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16032"/>
        <c:axId val="63521920"/>
      </c:barChart>
      <c:catAx>
        <c:axId val="6351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521920"/>
        <c:crosses val="autoZero"/>
        <c:auto val="1"/>
        <c:lblAlgn val="ctr"/>
        <c:lblOffset val="100"/>
        <c:noMultiLvlLbl val="0"/>
      </c:catAx>
      <c:valAx>
        <c:axId val="635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16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265553-4080-4CE6-BEC1-7F1FB8ED2A30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D750EF-B319-4D04-A248-9FF8EEF9A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0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312C-8E6B-40E4-BFF7-857B224BEFD9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0E96-2C25-4C03-B9A7-57E81CF2A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43D9-ECCF-4C2B-99AC-97A360A2E655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C647-8FD6-486C-B148-C0286039F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679C-EF36-43B1-9771-2274E516EC52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F8F2-8F87-4DC8-A2DC-6400B0F7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DC1-70C2-496F-B091-7AADAE2F5ADA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5C14-66B4-440B-9CE6-DB1BC1469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EE42-0353-4113-A04D-652E3BB39EBE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B741-B1CF-471E-854C-ED203597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E35D-7277-4415-B9BD-C1FB0F5E6E3B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A5A5-68B5-46D9-A0A4-C5D6A8C70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7EDC-923D-4EBE-83A2-D8FD74AD654B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27EA-9DF9-45F2-B96B-A7705EA1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1D61-17A8-46A8-99FB-084748325F7F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1BCB-4E04-4A08-8A94-B84AE972E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442E-B4F3-45DC-B56A-81C96F431EAF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FF22-C14F-4028-B51E-2ECA7767E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491-55DC-421E-A9E3-CFE4E8E0647D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092B-3B2A-48E7-A1CF-C770BBE3C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BDA8-9542-44ED-A2D9-405B02F73811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95BD-0298-4A51-A22A-0750628A1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8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27831F-BC06-4771-B9B3-8EF3AC090DF8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CCC2D6-C1EC-497D-BE98-A32DBA267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VID_20201116_151930%20(1)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VID_20201116_153035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&#1055;&#1077;&#1090;&#1088;&#1086;&#1074;&#1072;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3"/>
            <a:ext cx="7920880" cy="502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6322436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 №3»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653136"/>
            <a:ext cx="500404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Будникова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Анатольевна, заместитель директора МБОУ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ООШ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№3»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Петрова Татьяна Сергеевна, учитель физической культуры МБОУ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ООШ 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80041" cy="175432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Информационная карта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1879956"/>
            <a:ext cx="8580041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Методический совет, социально- психологическая служба, </a:t>
            </a: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 физической культуры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ООШ 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программы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2019-2024 годы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создания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худшение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изменениями экологической обстановки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отношения к своему здоровью,</a:t>
            </a: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социального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благополучия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83584" y="467380"/>
            <a:ext cx="756084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основных </a:t>
            </a:r>
            <a:r>
              <a:rPr kumimoji="0" lang="ru-RU" sz="4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блоков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(работа классного руководителя, учителя физической культуры, учителей-предметников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психологический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(работа социального педагога, педагога-психолога, логопеда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(взаимодействие с родителями, учреждениями дополнительного образования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двигательной активности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(физическое развитие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1" eaLnBrk="0" hangingPunct="0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Ожидаемые </a:t>
            </a: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437"/>
          </a:xfrm>
        </p:spPr>
        <p:txBody>
          <a:bodyPr/>
          <a:lstStyle/>
          <a:p>
            <a:r>
              <a:rPr lang="ru-RU" sz="2000" dirty="0" smtClean="0"/>
              <a:t>Разработка </a:t>
            </a:r>
            <a:r>
              <a:rPr lang="ru-RU" sz="2000" dirty="0"/>
              <a:t>системы физкультурно-оздоровительной работы </a:t>
            </a:r>
            <a:r>
              <a:rPr lang="ru-RU" sz="2000" dirty="0" smtClean="0"/>
              <a:t>школы через </a:t>
            </a:r>
            <a:r>
              <a:rPr lang="ru-RU" sz="2000" dirty="0"/>
              <a:t>совместную деятельность медицинских работников и </a:t>
            </a:r>
            <a:r>
              <a:rPr lang="ru-RU" sz="2000" dirty="0" smtClean="0"/>
              <a:t>педагогов </a:t>
            </a:r>
            <a:r>
              <a:rPr lang="ru-RU" sz="2000" dirty="0"/>
              <a:t>по предупреждению заболеваний детей и подростков, </a:t>
            </a:r>
            <a:r>
              <a:rPr lang="ru-RU" sz="2000" dirty="0" smtClean="0"/>
              <a:t>сохранению </a:t>
            </a:r>
            <a:r>
              <a:rPr lang="ru-RU" sz="2000" dirty="0"/>
              <a:t>и своевременной коррекции здоровья школьников </a:t>
            </a:r>
            <a:r>
              <a:rPr lang="ru-RU" sz="2000" dirty="0" smtClean="0"/>
              <a:t>для достижения </a:t>
            </a:r>
            <a:r>
              <a:rPr lang="ru-RU" sz="2000" dirty="0"/>
              <a:t>оптимальных результатов в учебной деятельности каждого школьника.</a:t>
            </a:r>
          </a:p>
          <a:p>
            <a:r>
              <a:rPr lang="ru-RU" sz="2000" dirty="0"/>
              <a:t>Организация систематического контроля состояния здоровья учащихся </a:t>
            </a:r>
            <a:r>
              <a:rPr lang="ru-RU" sz="2000" dirty="0" smtClean="0"/>
              <a:t>и </a:t>
            </a:r>
            <a:r>
              <a:rPr lang="ru-RU" sz="2000" dirty="0"/>
              <a:t>учителей на основе организации профилактических осмотров.</a:t>
            </a:r>
          </a:p>
          <a:p>
            <a:r>
              <a:rPr lang="ru-RU" sz="2000" dirty="0"/>
              <a:t>Снижение заболеваемости всех участников образовательной деятельности.</a:t>
            </a:r>
          </a:p>
          <a:p>
            <a:r>
              <a:rPr lang="ru-RU" sz="2000" dirty="0"/>
              <a:t>Создание компьютерного банка данных о состоянии здоровья каждого </a:t>
            </a:r>
            <a:r>
              <a:rPr lang="ru-RU" sz="2000" dirty="0" smtClean="0"/>
              <a:t>учащегося </a:t>
            </a:r>
            <a:r>
              <a:rPr lang="ru-RU" sz="2000" dirty="0"/>
              <a:t>на всех ступенях образования, который будет пользоваться для </a:t>
            </a:r>
            <a:r>
              <a:rPr lang="ru-RU" sz="2000" dirty="0" smtClean="0"/>
              <a:t>совершенствования </a:t>
            </a:r>
            <a:r>
              <a:rPr lang="ru-RU" sz="2000" dirty="0"/>
              <a:t>модели медико – психолого - педагогического </a:t>
            </a:r>
            <a:r>
              <a:rPr lang="ru-RU" sz="2000" dirty="0" smtClean="0"/>
              <a:t>сопровождения </a:t>
            </a:r>
            <a:r>
              <a:rPr lang="ru-RU" sz="2000" dirty="0"/>
              <a:t>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Повышение </a:t>
            </a:r>
            <a:r>
              <a:rPr lang="ru-RU" sz="2000" dirty="0"/>
              <a:t>уровня знаний по вопросам здоровья и его сохранения.</a:t>
            </a:r>
          </a:p>
          <a:p>
            <a:r>
              <a:rPr lang="ru-RU" sz="2000" dirty="0"/>
              <a:t>Повышение качества обучения за счет уменьшения негативного </a:t>
            </a:r>
            <a:r>
              <a:rPr lang="ru-RU" sz="2000" dirty="0" smtClean="0"/>
              <a:t>воздействия процесса </a:t>
            </a:r>
            <a:r>
              <a:rPr lang="ru-RU" sz="2000" dirty="0"/>
              <a:t>обучения и воспитания на психофизиологический статус детей и подростков.</a:t>
            </a:r>
          </a:p>
          <a:p>
            <a:r>
              <a:rPr lang="ru-RU" sz="2000" dirty="0"/>
              <a:t>Разработка рекомендаций для родителей, администрации школы, </a:t>
            </a:r>
            <a:r>
              <a:rPr lang="ru-RU" sz="2000" dirty="0" smtClean="0"/>
              <a:t>учителей </a:t>
            </a:r>
            <a:r>
              <a:rPr lang="ru-RU" sz="2000" dirty="0"/>
              <a:t>- предметников, позволяющие систематизировать работу по </a:t>
            </a:r>
            <a:r>
              <a:rPr lang="ru-RU" sz="2000" dirty="0" smtClean="0"/>
              <a:t>проблеме </a:t>
            </a:r>
            <a:r>
              <a:rPr lang="ru-RU" sz="2000" dirty="0" err="1" smtClean="0"/>
              <a:t>здоровьесбережения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Создание комнаты психологической разгрузки для </a:t>
            </a:r>
            <a:r>
              <a:rPr lang="ru-RU" sz="2000" dirty="0" smtClean="0"/>
              <a:t>учащихся.</a:t>
            </a:r>
            <a:endParaRPr lang="ru-RU" sz="2000" dirty="0"/>
          </a:p>
          <a:p>
            <a:r>
              <a:rPr lang="ru-RU" sz="2000" dirty="0"/>
              <a:t>Организация системы кружковых и факультативных занятий по формированию ЗОЖ.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411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36464" y="1308248"/>
            <a:ext cx="74805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этапы реализации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этап - 2019 – 2020 гг.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 этап - 2020 – 2022 гг.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ІІІ этап - 2023– 2024 гг.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Аспекты существования </a:t>
            </a:r>
            <a:br>
              <a:rPr lang="ru-RU" sz="4000" dirty="0"/>
            </a:br>
            <a:r>
              <a:rPr lang="ru-RU" sz="4000" dirty="0"/>
              <a:t>образовательного </a:t>
            </a:r>
            <a:r>
              <a:rPr lang="ru-RU" sz="4000" dirty="0" smtClean="0"/>
              <a:t>учреждения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ru-RU" dirty="0" smtClean="0"/>
              <a:t>Учет </a:t>
            </a:r>
            <a:r>
              <a:rPr lang="ru-RU" dirty="0"/>
              <a:t>возрастных особенностей </a:t>
            </a:r>
            <a:r>
              <a:rPr lang="ru-RU" dirty="0" smtClean="0"/>
              <a:t>обучающихся</a:t>
            </a:r>
            <a:endParaRPr lang="ru-RU" dirty="0"/>
          </a:p>
          <a:p>
            <a:r>
              <a:rPr lang="ru-RU" dirty="0"/>
              <a:t>Режим учебно-познавательной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dirty="0"/>
              <a:t>Организация </a:t>
            </a:r>
            <a:r>
              <a:rPr lang="ru-RU" dirty="0" smtClean="0"/>
              <a:t>питания</a:t>
            </a:r>
            <a:endParaRPr lang="ru-RU" dirty="0"/>
          </a:p>
          <a:p>
            <a:r>
              <a:rPr lang="ru-RU" dirty="0"/>
              <a:t>Социально-педагогические условия </a:t>
            </a:r>
            <a:r>
              <a:rPr lang="ru-RU" dirty="0" smtClean="0"/>
              <a:t>обучения</a:t>
            </a:r>
            <a:endParaRPr lang="ru-RU" dirty="0"/>
          </a:p>
          <a:p>
            <a:r>
              <a:rPr lang="ru-RU" dirty="0"/>
              <a:t>Соблюдение </a:t>
            </a:r>
            <a:r>
              <a:rPr lang="ru-RU" dirty="0" smtClean="0"/>
              <a:t>санитарно-гигиенических правил </a:t>
            </a:r>
            <a:r>
              <a:rPr lang="ru-RU" dirty="0"/>
              <a:t>и </a:t>
            </a:r>
            <a:r>
              <a:rPr lang="ru-RU" dirty="0" smtClean="0"/>
              <a:t>норм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00462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58394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9513" y="2996952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Здоровое поколение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589240"/>
            <a:ext cx="51125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логопедическая неделя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1950854" cy="254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 t="21000"/>
          <a:stretch>
            <a:fillRect/>
          </a:stretch>
        </p:blipFill>
        <p:spPr bwMode="auto">
          <a:xfrm>
            <a:off x="7429500" y="2348880"/>
            <a:ext cx="17145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348880"/>
            <a:ext cx="2088232" cy="27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77072"/>
            <a:ext cx="1818483" cy="24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5133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Отличники ГТО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221088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ЗОЖ\blobid157978831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08912" cy="46531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55710" y="404664"/>
            <a:ext cx="9181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Дистанционное обучение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вреда для здоровья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\Desktop\ЗОЖ\Безопасная работа за компьютером Для школьник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20472" cy="6302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604002" cy="64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\Desktop\ЗОЖ\Как следить за здоровьем во время Д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63899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ЗОЖ\Гимнастика для гл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0052"/>
            <a:ext cx="5544616" cy="6657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\Desktop\ЗОЖ\Организация УП в домашней обстановк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1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201116_151930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28092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201116_1530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60648"/>
            <a:ext cx="4824536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ЗОЖ\Как правильно сидеть за компьютер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3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337" y="404664"/>
            <a:ext cx="55471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Памятка для родителей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(сохранение и укрепление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здоровья детей при ДО)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3569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7544" y="2204864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Постарайтесь организовать жизнь ребенка таким образом, чтобы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игры на телефоне или планшете оставалось меньше времени, чем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настольные игры, чтение книг, рисование и художественное творчество.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Просмотр телевизионных программ также следует ограничить.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Рисунок 1" descr="img26"/>
          <p:cNvPicPr>
            <a:picLocks noChangeAspect="1" noChangeArrowheads="1"/>
          </p:cNvPicPr>
          <p:nvPr/>
        </p:nvPicPr>
        <p:blipFill>
          <a:blip r:embed="rId2" cstate="print"/>
          <a:srcRect l="4549" t="3896" r="22520" b="3366"/>
          <a:stretch>
            <a:fillRect/>
          </a:stretch>
        </p:blipFill>
        <p:spPr bwMode="auto">
          <a:xfrm>
            <a:off x="6732240" y="4581128"/>
            <a:ext cx="1979993" cy="1894079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7544" y="3356992"/>
            <a:ext cx="78488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При организации досуга ребенка, учитывая проблему гиподинамии,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рекомендуется предусмотреть в режиме дня занятия физкультурой.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Достаточно делать небольшие перерывы по 10 минут между занятиями,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время которых проводить несколько упражнений на снятие напряжения с мышц или гимнастику для глаз.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6604" t="14041" r="943" b="5416"/>
          <a:stretch>
            <a:fillRect/>
          </a:stretch>
        </p:blipFill>
        <p:spPr bwMode="auto">
          <a:xfrm>
            <a:off x="467544" y="836712"/>
            <a:ext cx="5751639" cy="281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31576" t="9327" r="20069" b="4861"/>
          <a:stretch/>
        </p:blipFill>
        <p:spPr bwMode="auto">
          <a:xfrm>
            <a:off x="4644008" y="2708920"/>
            <a:ext cx="4051856" cy="404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19672" y="26064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Сайт МБОУ «</a:t>
            </a:r>
            <a:r>
              <a:rPr lang="ru-RU" dirty="0" err="1" smtClean="0"/>
              <a:t>Яйская</a:t>
            </a:r>
            <a:r>
              <a:rPr lang="ru-RU" dirty="0" smtClean="0"/>
              <a:t> </a:t>
            </a:r>
            <a:r>
              <a:rPr lang="ru-RU" dirty="0" smtClean="0"/>
              <a:t>ООШ №</a:t>
            </a:r>
            <a:r>
              <a:rPr lang="ru-RU" dirty="0" smtClean="0"/>
              <a:t>3»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тро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47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535257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48111"/>
            <a:ext cx="7620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260648"/>
            <a:ext cx="8380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Мониторинг групп здоровья обучающихся за 3 года</a:t>
            </a:r>
            <a:endParaRPr lang="ru-RU" sz="3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84398277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072" t="24967" r="-1122"/>
          <a:stretch>
            <a:fillRect/>
          </a:stretch>
        </p:blipFill>
        <p:spPr bwMode="auto">
          <a:xfrm rot="5400000">
            <a:off x="-616422" y="1056582"/>
            <a:ext cx="4095876" cy="25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024" t="17345"/>
          <a:stretch>
            <a:fillRect/>
          </a:stretch>
        </p:blipFill>
        <p:spPr bwMode="auto">
          <a:xfrm rot="5400000">
            <a:off x="1710241" y="1682247"/>
            <a:ext cx="3889135" cy="248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83768" y="4293096"/>
            <a:ext cx="2808312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ОБЖ 7 класс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61048"/>
            <a:ext cx="2664296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ОБЖ 9 класс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6399" t="5553" b="9139"/>
          <a:stretch>
            <a:fillRect/>
          </a:stretch>
        </p:blipFill>
        <p:spPr bwMode="auto">
          <a:xfrm rot="5400000">
            <a:off x="4345047" y="2431817"/>
            <a:ext cx="3709764" cy="25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512" t="7265" r="3233" b="6048"/>
          <a:stretch>
            <a:fillRect/>
          </a:stretch>
        </p:blipFill>
        <p:spPr bwMode="auto">
          <a:xfrm rot="5400000">
            <a:off x="5941827" y="3052215"/>
            <a:ext cx="31650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08104" y="5157192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Окр</a:t>
            </a:r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мир  2 класс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5402" y="476672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Georgia" pitchFamily="18" charset="0"/>
              </a:rPr>
              <a:t>Модель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88" y="2000241"/>
            <a:ext cx="3286125" cy="2071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Педагоги</a:t>
            </a:r>
            <a:endParaRPr 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Педагогический </a:t>
            </a:r>
            <a:r>
              <a:rPr lang="ru-RU" dirty="0" smtClean="0"/>
              <a:t>мониторинг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Психодиагностика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Реализация образовательных 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Просвещение </a:t>
            </a:r>
            <a:r>
              <a:rPr lang="ru-RU" dirty="0" smtClean="0"/>
              <a:t>родителей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571750" y="4500563"/>
            <a:ext cx="3359150" cy="132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kern="1200" dirty="0"/>
              <a:t>Ребенок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3500438"/>
            <a:ext cx="1928812" cy="250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Врач, медсестра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Мониторинг здоровья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Контроль и выполнение </a:t>
            </a:r>
            <a:r>
              <a:rPr lang="ru-RU" dirty="0" err="1" smtClean="0"/>
              <a:t>СанПиН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Профилактика, лечение и закаливание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3357563"/>
            <a:ext cx="2392238" cy="2643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Семья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Заинтересованность родителей в оздоровлении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Активное участие  в мероприятиях и встречах со специалистами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929313" y="4786313"/>
            <a:ext cx="642937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07656" y="4129229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86000" y="5000625"/>
            <a:ext cx="2857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80041" cy="175432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Информационная карта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2492896"/>
            <a:ext cx="8580041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условий, гарантирующих охрану и укрепление физического, психологического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 обучающихся и формирование у них знаний, умений,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навыков, мотивов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вести здоровый и безопасный образ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80041" cy="175432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Информационная карта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1844824"/>
            <a:ext cx="8580041" cy="45858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tabLst>
                <a:tab pos="457200" algn="l"/>
              </a:tabLs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привить навыки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отработать систему выявления уровня здоровья учащихся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целенаправленного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отслеживания в течение периода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информационный банк показателей здоровья и образа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систему профилактической работы по формированию ЗОЖ,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просветительскую  работу с обучающимися, родителями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учителями-предметниками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учащихся потребности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ЗОЖ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урочную и внеурочную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медико-физиологический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диагностики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состоянием здоровья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</a:t>
            </a:r>
          </a:p>
          <a:p>
            <a:pPr lvl="1" eaLnBrk="0" hangingPunct="0"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оток">
  <a:themeElements>
    <a:clrScheme name="1_Поток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оток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615</Words>
  <Application>Microsoft Office PowerPoint</Application>
  <PresentationFormat>Экран (4:3)</PresentationFormat>
  <Paragraphs>100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</vt:lpstr>
      <vt:lpstr>Ожидаемые результаты</vt:lpstr>
      <vt:lpstr>Презентация PowerPoint</vt:lpstr>
      <vt:lpstr>Аспекты существования  образовательного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здоровья»</dc:title>
  <dc:creator>User</dc:creator>
  <cp:lastModifiedBy>Рамиль</cp:lastModifiedBy>
  <cp:revision>66</cp:revision>
  <dcterms:created xsi:type="dcterms:W3CDTF">2009-12-14T12:17:09Z</dcterms:created>
  <dcterms:modified xsi:type="dcterms:W3CDTF">2020-11-17T08:27:04Z</dcterms:modified>
</cp:coreProperties>
</file>