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690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5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98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8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19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2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6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85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8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2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6350">
            <a:solidFill>
              <a:srgbClr val="5A4012"/>
            </a:solidFill>
          </a:ln>
          <a:solidFill>
            <a:schemeClr val="accent4">
              <a:lumMod val="75000"/>
            </a:schemeClr>
          </a:solidFill>
          <a:effectLst/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20806" y="1020763"/>
            <a:ext cx="5537093" cy="23876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 как способ формирования функциональной грамотности у младших школьников на уроке литературного чтения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903576" y="3741738"/>
            <a:ext cx="4708161" cy="165576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Выполнила</a:t>
            </a:r>
          </a:p>
          <a:p>
            <a:pPr algn="l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учитель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начальных классов</a:t>
            </a:r>
          </a:p>
          <a:p>
            <a:pPr algn="l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Моховская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 algn="l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Шерина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pPr algn="just"/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            2020</a:t>
            </a:r>
            <a:endParaRPr lang="ru-RU" sz="6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23001" y="1654037"/>
            <a:ext cx="5321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В.А. Осеева «До первого дождя»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читательской грамотности через работу с текстом на уроке литературного чтения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9601" y="1020763"/>
            <a:ext cx="4140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класс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38388" y="1546226"/>
            <a:ext cx="5016137" cy="17958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Педагогический прием 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пометки на полях 	                                            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понравилось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знаю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Объект 4"/>
          <p:cNvPicPr>
            <a:picLocks noGrp="1" noChangeAspect="1"/>
          </p:cNvPicPr>
          <p:nvPr>
            <p:ph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8" y="399834"/>
            <a:ext cx="4846961" cy="5899366"/>
          </a:xfrm>
          <a:prstGeom prst="rect">
            <a:avLst/>
          </a:prstGeom>
        </p:spPr>
      </p:pic>
      <p:pic>
        <p:nvPicPr>
          <p:cNvPr id="1026" name="Picture 2" descr="https://img2.freepng.ru/20180418/fse/kisspng-drawing-pencil-clip-art-cartoon-pencil-5ad7b83e75dfe2.0985180415240868464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62" y="4064000"/>
            <a:ext cx="1903188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-20200514-WA00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1897" y="2311400"/>
            <a:ext cx="2358002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zen_doc/964926/pub_5d8a865e3d008800acac7ed0_5d8a8a453d873600b2d96bd4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292100"/>
            <a:ext cx="1333499" cy="17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1200" y="487918"/>
            <a:ext cx="38289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Извлечение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из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7702" y="2214105"/>
            <a:ext cx="5162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Соотнеси иллюстрацию со словом, соединив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стрелкой. Соедини слово с его лексическим значением.</a:t>
            </a:r>
          </a:p>
        </p:txBody>
      </p:sp>
      <p:pic>
        <p:nvPicPr>
          <p:cNvPr id="9" name="Picture 4" descr="https://cdn1.ozone.ru/multimedia/1027247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2" y="3293343"/>
            <a:ext cx="1229518" cy="122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13.styapokupayu.ru/images/product/012/676/085_zo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6" y="4732403"/>
            <a:ext cx="1095583" cy="108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6383" y="4059885"/>
            <a:ext cx="1413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КАПЮШОН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97950" y="4857973"/>
            <a:ext cx="8707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ПЛАЩ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90232" y="3490934"/>
            <a:ext cx="328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Лёгкое, обычно непромокаемое пальто.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11741" y="4568547"/>
            <a:ext cx="3009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Откидной головной убор, пришитый или пристегиваемый к вороту верхней одежды.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909305" y="4267200"/>
            <a:ext cx="490995" cy="590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0" idx="3"/>
          </p:cNvCxnSpPr>
          <p:nvPr/>
        </p:nvCxnSpPr>
        <p:spPr>
          <a:xfrm flipV="1">
            <a:off x="1962479" y="4315176"/>
            <a:ext cx="524869" cy="958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023609" y="4120693"/>
            <a:ext cx="802094" cy="802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3228950" y="4267200"/>
            <a:ext cx="596753" cy="465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ttp://images.myshared.ru/77/1378631/slide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67" y="470252"/>
            <a:ext cx="4959378" cy="56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6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5500" y="443637"/>
            <a:ext cx="507916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группа ЧУ (поиск и извлечения информации)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ГРАНЬ  «НАЗОВИ»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383838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38383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Назови  имена девочек?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383838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38383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Оля и Маша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38383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Тани и Оля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383838"/>
                </a:solidFill>
                <a:latin typeface="Times New Roman" pitchFamily="18" charset="0"/>
                <a:cs typeface="Times New Roman" pitchFamily="18" charset="0"/>
              </a:rPr>
              <a:t>В) Таня и Маша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383838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383838"/>
                </a:solidFill>
                <a:latin typeface="Times New Roman" pitchFamily="18" charset="0"/>
                <a:cs typeface="Times New Roman" pitchFamily="18" charset="0"/>
              </a:rPr>
              <a:t>Куда ходили девочки?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383838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383838"/>
                </a:solidFill>
                <a:latin typeface="Times New Roman" pitchFamily="18" charset="0"/>
                <a:cs typeface="Times New Roman" pitchFamily="18" charset="0"/>
              </a:rPr>
              <a:t>Найди в тексте,  во что были одеты девочки, когда начался дождь?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97600" y="443637"/>
            <a:ext cx="515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 ЧУ (интегрирование и интерпретация прочитанного)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 «ПОЧЕМУ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ОБЪЯСНИ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38383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38383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21400" y="2072839"/>
            <a:ext cx="5257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они ходили в детский сад вместе? Объясни свой выбор.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Жили рядом Б) были подружками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в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просто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Объясни, почему Таня попросила Машу поделиться плащом во время дождя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Маша не поделилась  с Таней плащом? Подтверди словами из текста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воспитательница посчитала странным , что у Маши платье сухое, а у Тани совершенно мокрое?</a:t>
            </a:r>
          </a:p>
        </p:txBody>
      </p:sp>
    </p:spTree>
    <p:extLst>
      <p:ext uri="{BB962C8B-B14F-4D97-AF65-F5344CB8AC3E}">
        <p14:creationId xmlns:p14="http://schemas.microsoft.com/office/powerpoint/2010/main" val="109548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0" y="2213739"/>
            <a:ext cx="5461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понимаете слова воспитательницы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«Видно, ваша дружба до первого дождя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обе девочки покраснели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 помогли ли слова воспитательницы Маше понять свою ошибку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поступили бы вы на месте Маши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 </a:t>
            </a:r>
            <a:b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бы ты закончил этот рассказ?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266700"/>
            <a:ext cx="5410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группа ЧУ (осмысление и оценивание )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 «ПРЕДЛОЖИ», «ПРИДУМАЙ», «ПОДЕЛИСЬ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91300" y="1043226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ГРАНЬ 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«ПРЕДЛОЖИ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/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Работа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парах.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Собери </a:t>
            </a:r>
            <a:r>
              <a:rPr lang="ru-RU" altLang="ru-RU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пословицы, объясни их смысл. </a:t>
            </a:r>
            <a:br>
              <a:rPr lang="ru-RU" altLang="ru-RU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пословицу, которая соответствует содержанию текста. Объясни свой выбор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 descr="https://avatars.mds.yandex.net/get-pdb/1779909/cb683b85-bebb-4657-9f57-b73370a2522d/s1200?webp=fal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17357"/>
            <a:ext cx="1397000" cy="14225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045200" y="3456056"/>
            <a:ext cx="566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Не имей сто рублей, …       </a:t>
            </a:r>
            <a:r>
              <a:rPr lang="ru-RU" alt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и все за одного. 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Нет друга ищи, …                 </a:t>
            </a:r>
            <a:r>
              <a:rPr lang="ru-RU" alt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в </a:t>
            </a: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беде.          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Друг познается…                  </a:t>
            </a:r>
            <a:r>
              <a:rPr lang="ru-RU" alt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а </a:t>
            </a: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имей сто друзей.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Один за всех…                     </a:t>
            </a:r>
            <a:r>
              <a:rPr lang="ru-RU" alt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alt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а нашёл береги</a:t>
            </a:r>
            <a:r>
              <a:rPr lang="ru-RU" alt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alt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Друг познается в беде.</a:t>
            </a:r>
            <a:endParaRPr lang="ru-RU" alt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8432800" y="3695700"/>
            <a:ext cx="939800" cy="504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153400" y="3987800"/>
            <a:ext cx="1219200" cy="519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7924800" y="3695700"/>
            <a:ext cx="1282700" cy="851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8089900" y="3948157"/>
            <a:ext cx="1117600" cy="366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33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300" y="482938"/>
            <a:ext cx="53467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ГРАНЬ  «ПОДЕЛИСЬ»</a:t>
            </a:r>
            <a:b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вы чувствовали, когда читали этот рассказ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предлагаю вам инсценировать диалог Маши и Тани во время дождя?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Объект 3" descr="Девочки попали под дождь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870200"/>
            <a:ext cx="3060700" cy="3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112274" y="343238"/>
            <a:ext cx="3424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ГРАНЬ  «ПОДЕЛИСЬ»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21230" y="804650"/>
            <a:ext cx="5207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хотела научить нас В. А. Осеева, которая написала для нас этот рассказ?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делать друзьям, чтобы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была крепкой?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6" name="Picture 2" descr="https://ds04.infourok.ru/uploads/ex/093b/0011a8f2-58776f0d/hello_html_m590c04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r="13489"/>
          <a:stretch>
            <a:fillRect/>
          </a:stretch>
        </p:blipFill>
        <p:spPr bwMode="auto">
          <a:xfrm>
            <a:off x="7290262" y="2870200"/>
            <a:ext cx="3246924" cy="33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64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7986" y="499952"/>
            <a:ext cx="5448300" cy="56437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Picture 2" descr="https://storage.myseldon.com/news_pict_06/06D9B079BBA53622A7EA60CDE904F9F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31" y="2732346"/>
            <a:ext cx="4267500" cy="28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2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листание 6" id="{F508BB08-7BFF-4193-8876-0BA6A9E7B10A}" vid="{47069512-C618-486E-9F48-01ABEFCDE3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7</Template>
  <TotalTime>178</TotalTime>
  <Words>380</Words>
  <Application>Microsoft Office PowerPoint</Application>
  <PresentationFormat>Широкоэкранный</PresentationFormat>
  <Paragraphs>75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Georgia</vt:lpstr>
      <vt:lpstr>Times New Roman</vt:lpstr>
      <vt:lpstr>листание 7</vt:lpstr>
      <vt:lpstr>Работа с текстом как способ формирования функциональной грамотности у младших школьников на уроке литературного чтения </vt:lpstr>
      <vt:lpstr>          Педагогический прием  «INSERT» - пометки на полях                                               ! – понравилось  ? – не знаю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27</cp:revision>
  <dcterms:created xsi:type="dcterms:W3CDTF">2016-11-15T09:14:47Z</dcterms:created>
  <dcterms:modified xsi:type="dcterms:W3CDTF">2020-05-15T03:16:13Z</dcterms:modified>
</cp:coreProperties>
</file>