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04" autoAdjust="0"/>
  </p:normalViewPr>
  <p:slideViewPr>
    <p:cSldViewPr snapToGrid="0">
      <p:cViewPr>
        <p:scale>
          <a:sx n="99" d="100"/>
          <a:sy n="99" d="100"/>
        </p:scale>
        <p:origin x="-19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CF8B-96CD-459F-B5B5-43A60FE11F9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958A-B250-4BB1-B453-7FCAA1A4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CF8B-96CD-459F-B5B5-43A60FE11F9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958A-B250-4BB1-B453-7FCAA1A4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7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CF8B-96CD-459F-B5B5-43A60FE11F9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958A-B250-4BB1-B453-7FCAA1A4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0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CF8B-96CD-459F-B5B5-43A60FE11F9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958A-B250-4BB1-B453-7FCAA1A4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55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CF8B-96CD-459F-B5B5-43A60FE11F9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958A-B250-4BB1-B453-7FCAA1A4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2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CF8B-96CD-459F-B5B5-43A60FE11F9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958A-B250-4BB1-B453-7FCAA1A4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6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CF8B-96CD-459F-B5B5-43A60FE11F9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958A-B250-4BB1-B453-7FCAA1A4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55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CF8B-96CD-459F-B5B5-43A60FE11F9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958A-B250-4BB1-B453-7FCAA1A4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9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CF8B-96CD-459F-B5B5-43A60FE11F9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958A-B250-4BB1-B453-7FCAA1A4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5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CF8B-96CD-459F-B5B5-43A60FE11F9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958A-B250-4BB1-B453-7FCAA1A4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06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CF8B-96CD-459F-B5B5-43A60FE11F9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958A-B250-4BB1-B453-7FCAA1A4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3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0CF8B-96CD-459F-B5B5-43A60FE11F9A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3958A-B250-4BB1-B453-7FCAA1A4B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961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Контекстная задача как одно из средств формирования функциональной грамотности школьников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3727" y="5368705"/>
            <a:ext cx="6835366" cy="1120366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 П. Лебедева, доцент кафедры НОО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КРИПКиПРО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канд. 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наук, доцент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9326"/>
            <a:ext cx="4237022" cy="273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3868"/>
            <a:ext cx="1725318" cy="1524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разработки контекстных задач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18602"/>
            <a:ext cx="11100275" cy="4758361"/>
          </a:xfrm>
        </p:spPr>
        <p:txBody>
          <a:bodyPr>
            <a:normAutofit lnSpcReduction="10000"/>
          </a:bodyPr>
          <a:lstStyle/>
          <a:p>
            <a:pPr lvl="0"/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доступности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dirty="0"/>
              <a:t> подразумевающий, что для выполнения таких заданий не требуется фактических знаний за пределами программного материала. Необходимо оценить уровень развития ключевых компетенций школьников на основе той базы знаний, которая заложена в образовательный стандарт.</a:t>
            </a:r>
          </a:p>
          <a:p>
            <a:pPr lvl="0"/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актуальности</a:t>
            </a:r>
            <a:r>
              <a:rPr lang="ru-RU" dirty="0"/>
              <a:t> практически реализуется при использовании материалов СМИ или научно-познавательной литературы, что существенно влияет на рост мотивации при работе над ними.</a:t>
            </a:r>
          </a:p>
          <a:p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учета возрастных особенностей учащихся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/>
              <a:t>Предполагаемое задание должно быть интересно школьнику, актуализировать имеющий у него личностный опыт, а не вызывать скуку, описывая надуманную ситуацию </a:t>
            </a:r>
          </a:p>
        </p:txBody>
      </p:sp>
    </p:spTree>
    <p:extLst>
      <p:ext uri="{BB962C8B-B14F-4D97-AF65-F5344CB8AC3E}">
        <p14:creationId xmlns:p14="http://schemas.microsoft.com/office/powerpoint/2010/main" val="1316382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787" y="3691782"/>
            <a:ext cx="3834213" cy="31662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оценки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 контекстных задач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Соответствие выявленной проблемы </a:t>
            </a:r>
            <a:r>
              <a:rPr lang="ru-RU" dirty="0" smtClean="0"/>
              <a:t>поставленной</a:t>
            </a:r>
          </a:p>
          <a:p>
            <a:r>
              <a:rPr lang="ru-RU" dirty="0"/>
              <a:t>Определение достаточности </a:t>
            </a:r>
            <a:r>
              <a:rPr lang="ru-RU" dirty="0" smtClean="0"/>
              <a:t>данных</a:t>
            </a:r>
          </a:p>
          <a:p>
            <a:r>
              <a:rPr lang="ru-RU" dirty="0"/>
              <a:t>Последовательность и правильность выполнения </a:t>
            </a:r>
            <a:r>
              <a:rPr lang="ru-RU" dirty="0" smtClean="0"/>
              <a:t>задания</a:t>
            </a:r>
          </a:p>
          <a:p>
            <a:r>
              <a:rPr lang="ru-RU" dirty="0"/>
              <a:t>Умение обосновать и аргументировать свой </a:t>
            </a:r>
            <a:r>
              <a:rPr lang="ru-RU" dirty="0" smtClean="0"/>
              <a:t>выбор</a:t>
            </a:r>
          </a:p>
          <a:p>
            <a:r>
              <a:rPr lang="ru-RU" dirty="0"/>
              <a:t>Оформление исходных </a:t>
            </a:r>
            <a:r>
              <a:rPr lang="ru-RU" dirty="0" smtClean="0"/>
              <a:t>данных</a:t>
            </a:r>
          </a:p>
          <a:p>
            <a:r>
              <a:rPr lang="ru-RU" dirty="0"/>
              <a:t>Умение находить недостающие </a:t>
            </a:r>
            <a:r>
              <a:rPr lang="ru-RU" dirty="0" smtClean="0"/>
              <a:t>данные</a:t>
            </a:r>
          </a:p>
          <a:p>
            <a:r>
              <a:rPr lang="ru-RU" dirty="0"/>
              <a:t>Правильность и полнота выполнения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134772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35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sz="7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41" y="1444240"/>
            <a:ext cx="10118221" cy="51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3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Контекстная задача (задание)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задача мотивационного характера, в условии которой описана конкретная жизненная ситуация, коррелирующая с имеющимся социокультурным опытом учащихся. В процессе решения задачи от учащихся требуется осуществить анализ, осмысление и объяснение этой ситуации и/или выбор способа действия в ней, а ответом к задаче является разработанный способ решения проблемы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6004"/>
            <a:ext cx="1790299" cy="213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55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Контекстное обучение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обучение, в котором с помощью всей системы форм, методов и средств моделируется общекультурное, духовное, интеллектуальное, предметно-практическое и социальное содержание жизни и деятельности человека, осуществляется трансформация учебно-познавательной деятельности школьника в социально-практическую в процессе формирования и развития системы его ключевых компетенций </a:t>
            </a:r>
            <a:endParaRPr lang="ru-RU" dirty="0" smtClean="0"/>
          </a:p>
          <a:p>
            <a:pPr marL="0" indent="0" algn="r">
              <a:buNone/>
            </a:pPr>
            <a:r>
              <a:rPr lang="ru-RU" i="1" dirty="0" smtClean="0"/>
              <a:t>Вербицкий А. А.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1250"/>
            <a:ext cx="2396691" cy="212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73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Компетентностно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-ориентированная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оценки качества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1116377" cy="435133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контекстное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</a:t>
            </a:r>
            <a:r>
              <a:rPr lang="ru-RU" sz="3200" b="1" dirty="0"/>
              <a:t>– средство реализации</a:t>
            </a:r>
            <a:r>
              <a:rPr lang="ru-RU" sz="3200" dirty="0"/>
              <a:t> </a:t>
            </a:r>
            <a:r>
              <a:rPr lang="ru-RU" sz="3200" dirty="0" err="1"/>
              <a:t>компетентностного</a:t>
            </a:r>
            <a:r>
              <a:rPr lang="ru-RU" sz="3200" dirty="0"/>
              <a:t> подхода в </a:t>
            </a:r>
            <a:r>
              <a:rPr lang="ru-RU" sz="3200" dirty="0" smtClean="0"/>
              <a:t>обучении</a:t>
            </a:r>
            <a:endParaRPr lang="ru-RU" sz="3200" dirty="0"/>
          </a:p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контекстная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</a:t>
            </a:r>
            <a:r>
              <a:rPr lang="ru-RU" sz="3200" b="1" dirty="0"/>
              <a:t>– средство применения</a:t>
            </a:r>
            <a:r>
              <a:rPr lang="ru-RU" sz="3200" dirty="0"/>
              <a:t> </a:t>
            </a:r>
            <a:r>
              <a:rPr lang="ru-RU" sz="3200" dirty="0" err="1"/>
              <a:t>компетентностного</a:t>
            </a:r>
            <a:r>
              <a:rPr lang="ru-RU" sz="3200" dirty="0"/>
              <a:t> подхода к оценке качества </a:t>
            </a:r>
            <a:r>
              <a:rPr lang="ru-RU" sz="3200" dirty="0" smtClean="0"/>
              <a:t>образования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38863"/>
            <a:ext cx="3288431" cy="2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91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3039"/>
            <a:ext cx="1888621" cy="35849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0236" y="1174282"/>
            <a:ext cx="10565840" cy="500268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Контекстная задача «Кислород»</a:t>
            </a:r>
            <a:endParaRPr lang="ru-RU" dirty="0"/>
          </a:p>
          <a:p>
            <a:pPr marL="0" indent="452438">
              <a:buNone/>
            </a:pPr>
            <a:r>
              <a:rPr lang="ru-RU" dirty="0"/>
              <a:t>Известно, что все живые организмы на Земле – бактерии, грибы, растения и животные – дышат. Источником кислорода, который необходим для дыхания, является воздух, доля кислорода в котором составляет 21 %.</a:t>
            </a:r>
          </a:p>
          <a:p>
            <a:pPr marL="0" indent="452438">
              <a:buNone/>
            </a:pPr>
            <a:r>
              <a:rPr lang="ru-RU" dirty="0"/>
              <a:t>Поступающий в организм человека кислород, выполняет очень важную роль: благодаря ему происходит окисление сложных органических веществ. Этот процесс сопровождается выделением энергии, необходимой для обеспечения процессов жизнедеятельности: умственной деятельности, пищеварения, физической активности. Похожие процессы происходят и в растениях. При этом необходимо вспомнить, что и сами растения способны вырабатывать кислород.</a:t>
            </a:r>
          </a:p>
          <a:p>
            <a:pPr marL="0" indent="452438">
              <a:buNone/>
            </a:pPr>
            <a:r>
              <a:rPr lang="ru-RU" dirty="0"/>
              <a:t>Какими опытами можно доказать, что растения и вырабатывают кислород, и дышат, т.е. его потребляют? Предложите описание опытов и план их проведения. Одинаково ли среагируют организмы человека и растений при прекращении поступления кислорода? Объясните ответ.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584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1368"/>
            <a:ext cx="1461331" cy="44566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задания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0415" y="1325563"/>
            <a:ext cx="10630967" cy="4851400"/>
          </a:xfrm>
        </p:spPr>
        <p:txBody>
          <a:bodyPr>
            <a:normAutofit fontScale="85000" lnSpcReduction="10000"/>
          </a:bodyPr>
          <a:lstStyle/>
          <a:p>
            <a:pPr marL="0" indent="444500">
              <a:buNone/>
            </a:pPr>
            <a:r>
              <a:rPr lang="ru-RU" dirty="0"/>
              <a:t>Прочитайте текст и ответьте на два вопроса.</a:t>
            </a:r>
          </a:p>
          <a:p>
            <a:pPr marL="0" indent="444500">
              <a:buNone/>
            </a:pPr>
            <a:r>
              <a:rPr lang="ru-RU" dirty="0"/>
              <a:t>В XI веке, китайские врачи пытались управлять иммунной системой. Вдувая в ноздри пациентов размельченную сухую корочку, образующуюся на язве, взятый у больного оспой (струп): они вызывали у них заболевание в легкой форме. Впоследствии эти пациенты не заболевали оспой. В 1700 г. люди втирали себе в кожу сухой струп, чтобы защититься от оспы. Эти примитивные методы использовались в английских и американских колониях. В 1771 и 1772 гг., во время эпидемии оспы, врач </a:t>
            </a:r>
            <a:r>
              <a:rPr lang="ru-RU" dirty="0" err="1"/>
              <a:t>Забдиэл</a:t>
            </a:r>
            <a:r>
              <a:rPr lang="ru-RU" dirty="0"/>
              <a:t> </a:t>
            </a:r>
            <a:r>
              <a:rPr lang="ru-RU" dirty="0" err="1"/>
              <a:t>Бойлстон</a:t>
            </a:r>
            <a:r>
              <a:rPr lang="ru-RU" dirty="0"/>
              <a:t> в ранку на коже своего шестилетнего сына и еще 285 других пациентов втер жидкость (гной) от оспенного струпа. В результате чего умерли только шесть пациентов, все остальные выжили.</a:t>
            </a:r>
          </a:p>
          <a:p>
            <a:pPr marL="0" indent="444500">
              <a:buNone/>
            </a:pPr>
            <a:r>
              <a:rPr lang="ru-RU" dirty="0"/>
              <a:t>Вопрос 1. Какую идею мог бы проверять </a:t>
            </a:r>
            <a:r>
              <a:rPr lang="ru-RU" dirty="0" err="1"/>
              <a:t>Забдиэл</a:t>
            </a:r>
            <a:r>
              <a:rPr lang="ru-RU" dirty="0"/>
              <a:t> </a:t>
            </a:r>
            <a:r>
              <a:rPr lang="ru-RU" dirty="0" err="1"/>
              <a:t>Бойлстон</a:t>
            </a:r>
            <a:r>
              <a:rPr lang="ru-RU" dirty="0"/>
              <a:t>?</a:t>
            </a:r>
          </a:p>
          <a:p>
            <a:pPr marL="0" indent="444500">
              <a:buNone/>
            </a:pPr>
            <a:r>
              <a:rPr lang="ru-RU" dirty="0"/>
              <a:t>Вопрос 2. Приведите два примера дополнительной информации, которая вам понадобится, чтобы решить, насколько успешным был подход </a:t>
            </a:r>
            <a:r>
              <a:rPr lang="ru-RU" dirty="0" err="1"/>
              <a:t>Бойлстона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560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использования педагогами контекстных задач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68354"/>
            <a:ext cx="10972088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Недостаточная </a:t>
            </a:r>
            <a:r>
              <a:rPr lang="ru-RU" dirty="0" err="1"/>
              <a:t>сформированность</a:t>
            </a:r>
            <a:r>
              <a:rPr lang="ru-RU" dirty="0"/>
              <a:t> </a:t>
            </a:r>
            <a:r>
              <a:rPr lang="ru-RU" dirty="0" smtClean="0"/>
              <a:t>у части педагогов</a:t>
            </a:r>
          </a:p>
          <a:p>
            <a:pPr marL="717550" indent="-452438">
              <a:buFont typeface="Wingdings" panose="05000000000000000000" pitchFamily="2" charset="2"/>
              <a:buChar char="ü"/>
            </a:pPr>
            <a:r>
              <a:rPr lang="ru-RU" dirty="0" smtClean="0"/>
              <a:t>навыков </a:t>
            </a:r>
            <a:r>
              <a:rPr lang="ru-RU" dirty="0"/>
              <a:t>решения контекстных </a:t>
            </a:r>
            <a:r>
              <a:rPr lang="ru-RU" dirty="0" smtClean="0"/>
              <a:t>задач</a:t>
            </a:r>
            <a:endParaRPr lang="ru-RU" dirty="0"/>
          </a:p>
          <a:p>
            <a:pPr marL="717550" indent="-452438">
              <a:buFont typeface="Wingdings" panose="05000000000000000000" pitchFamily="2" charset="2"/>
              <a:buChar char="ü"/>
            </a:pPr>
            <a:r>
              <a:rPr lang="ru-RU" dirty="0" smtClean="0"/>
              <a:t>умений </a:t>
            </a:r>
            <a:r>
              <a:rPr lang="ru-RU" dirty="0"/>
              <a:t>разрабатывать контекстные </a:t>
            </a:r>
            <a:r>
              <a:rPr lang="ru-RU" dirty="0" smtClean="0"/>
              <a:t>задачи</a:t>
            </a:r>
            <a:endParaRPr lang="ru-RU" dirty="0"/>
          </a:p>
          <a:p>
            <a:pPr marL="717550" indent="-452438">
              <a:buFont typeface="Wingdings" panose="05000000000000000000" pitchFamily="2" charset="2"/>
              <a:buChar char="ü"/>
            </a:pPr>
            <a:r>
              <a:rPr lang="ru-RU" dirty="0" smtClean="0"/>
              <a:t>навыков </a:t>
            </a:r>
            <a:r>
              <a:rPr lang="ru-RU" dirty="0"/>
              <a:t>использования контекстных задач как средств </a:t>
            </a:r>
            <a:r>
              <a:rPr lang="ru-RU" dirty="0" smtClean="0"/>
              <a:t>оценивания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1443"/>
            <a:ext cx="2444097" cy="2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14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332576"/>
            <a:ext cx="1726250" cy="1525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206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составить контекстную задачу?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019" y="1180078"/>
            <a:ext cx="11613734" cy="4956293"/>
          </a:xfrm>
        </p:spPr>
        <p:txBody>
          <a:bodyPr>
            <a:normAutofit fontScale="77500" lnSpcReduction="20000"/>
          </a:bodyPr>
          <a:lstStyle/>
          <a:p>
            <a:pPr marL="0" lvl="0" indent="358775">
              <a:buFont typeface="+mj-lt"/>
              <a:buAutoNum type="arabicPeriod"/>
            </a:pPr>
            <a:r>
              <a:rPr lang="ru-RU" dirty="0"/>
              <a:t>Определив тему предстоящего урока, подумайте, что в этой теме ученикам уже может быть известно.</a:t>
            </a:r>
          </a:p>
          <a:p>
            <a:pPr marL="0" lvl="0" indent="358775">
              <a:buFont typeface="+mj-lt"/>
              <a:buAutoNum type="arabicPeriod"/>
            </a:pPr>
            <a:r>
              <a:rPr lang="ru-RU" dirty="0"/>
              <a:t>Определите, что в содержании темы будет для учеников новым.</a:t>
            </a:r>
          </a:p>
          <a:p>
            <a:pPr marL="0" lvl="0" indent="358775">
              <a:buFont typeface="+mj-lt"/>
              <a:buAutoNum type="arabicPeriod"/>
            </a:pPr>
            <a:r>
              <a:rPr lang="ru-RU" dirty="0"/>
              <a:t>Подумайте, в чем может заключаться личностная значимость тех новых знаний, которые приобретут ученики на предстоящем </a:t>
            </a:r>
            <a:r>
              <a:rPr lang="ru-RU" dirty="0" smtClean="0"/>
              <a:t>уроке. </a:t>
            </a:r>
          </a:p>
          <a:p>
            <a:pPr marL="0" lvl="0" indent="358775">
              <a:buFont typeface="+mj-lt"/>
              <a:buAutoNum type="arabicPeriod"/>
            </a:pPr>
            <a:r>
              <a:rPr lang="ru-RU" dirty="0" smtClean="0"/>
              <a:t>Вспомните </a:t>
            </a:r>
            <a:r>
              <a:rPr lang="ru-RU" dirty="0"/>
              <a:t>или придумайте какую-либо жизненную ситуацию, анализируя которую или действуя в которой ученики сами смогут осознать и сформулировать ту личностно значимую проблему, которую вы наметили как отправную точку для вхождения в новую тему.</a:t>
            </a:r>
          </a:p>
          <a:p>
            <a:pPr marL="0" lvl="0" indent="358775">
              <a:buFont typeface="+mj-lt"/>
              <a:buAutoNum type="arabicPeriod"/>
            </a:pPr>
            <a:r>
              <a:rPr lang="ru-RU" dirty="0"/>
              <a:t>Составьте текст – описание данной ситуации, то есть опишите условие контекстной задачи.</a:t>
            </a:r>
          </a:p>
          <a:p>
            <a:pPr marL="0" lvl="0" indent="358775">
              <a:buFont typeface="+mj-lt"/>
              <a:buAutoNum type="arabicPeriod"/>
            </a:pPr>
            <a:r>
              <a:rPr lang="ru-RU" dirty="0"/>
              <a:t>Сформулируйте задание, требующее анализа ситуации или осуществления соответствующих ситуации действий.</a:t>
            </a:r>
          </a:p>
          <a:p>
            <a:pPr marL="0" indent="358775">
              <a:buFont typeface="+mj-lt"/>
              <a:buAutoNum type="arabicPeriod"/>
            </a:pPr>
            <a:r>
              <a:rPr lang="ru-RU" dirty="0"/>
              <a:t>Оцените качество и предполагаемую эффективность полученной контекстной задачи с двух позиций: </a:t>
            </a:r>
            <a:r>
              <a:rPr lang="ru-RU" dirty="0" smtClean="0"/>
              <a:t>1) способствует </a:t>
            </a:r>
            <a:r>
              <a:rPr lang="ru-RU" dirty="0"/>
              <a:t>ли она встрече с проблемой, соответствующей программной теме урока; </a:t>
            </a:r>
            <a:r>
              <a:rPr lang="ru-RU" dirty="0" smtClean="0"/>
              <a:t>2) </a:t>
            </a:r>
            <a:r>
              <a:rPr lang="ru-RU" dirty="0"/>
              <a:t>содержит ли данная задача ориентиры для получения учениками ответа на вопрос о личностной значимости новых знаний и </a:t>
            </a:r>
            <a:r>
              <a:rPr lang="ru-RU" dirty="0" smtClean="0"/>
              <a:t>умений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286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0619"/>
            <a:ext cx="2829827" cy="25073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64662756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165516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Традиционная задача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Контекстная задача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68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Найдите объем параллелепипеда, длина основания которого 15см, ширина 5см, высота 2см.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Два ученика решали задачу: «В санатории построили бассейн прямоугольной формы, длина которого 15 м, ширина 5 м и глубина 2 м. Какова площадь стенок и дна этого бассейна?» У одного получилось в ответе число 155, а у другого – 15 500. Кто из них решил задачу правильно?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2164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914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670</Words>
  <Application>Microsoft Office PowerPoint</Application>
  <PresentationFormat>Произвольный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Контекстная задача как одно из средств формирования функциональной грамотности школьников</vt:lpstr>
      <vt:lpstr>Контекстная задача (задание)</vt:lpstr>
      <vt:lpstr>Контекстное обучение</vt:lpstr>
      <vt:lpstr>Компетентностно-ориентированная модель оценки качества образования</vt:lpstr>
      <vt:lpstr>Пример </vt:lpstr>
      <vt:lpstr>Пример задания PISA</vt:lpstr>
      <vt:lpstr>Проблемы использования педагогами контекстных задач </vt:lpstr>
      <vt:lpstr>Как составить контекстную задачу?</vt:lpstr>
      <vt:lpstr>Пример </vt:lpstr>
      <vt:lpstr>Принципы разработки контекстных задач </vt:lpstr>
      <vt:lpstr>Критерии оценки  решения контекстных задач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Контекстная задача как одно из средств формирования функциональной грамотности школьников</dc:title>
  <dc:creator>Пользователь Windows</dc:creator>
  <cp:lastModifiedBy>Максим</cp:lastModifiedBy>
  <cp:revision>15</cp:revision>
  <dcterms:created xsi:type="dcterms:W3CDTF">2020-04-23T05:26:44Z</dcterms:created>
  <dcterms:modified xsi:type="dcterms:W3CDTF">2020-04-28T03:58:08Z</dcterms:modified>
</cp:coreProperties>
</file>