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Slides/notesSlide14.xml" ContentType="application/vnd.openxmlformats-officedocument.presentationml.notesSlide+xml"/>
  <Override PartName="/ppt/notesSlides/_rels/notesSlide1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media/image9.png" ContentType="image/png"/>
  <Override PartName="/ppt/media/image28.jpeg" ContentType="image/jpeg"/>
  <Override PartName="/ppt/media/image1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34.jpeg" ContentType="image/jpeg"/>
  <Override PartName="/ppt/media/image6.png" ContentType="image/png"/>
  <Override PartName="/ppt/media/image7.png" ContentType="image/png"/>
  <Override PartName="/ppt/media/image23.jpeg" ContentType="image/jpeg"/>
  <Override PartName="/ppt/media/image8.png" ContentType="image/png"/>
  <Override PartName="/ppt/media/image29.jpeg" ContentType="image/jpeg"/>
  <Override PartName="/ppt/media/image10.png" ContentType="image/png"/>
  <Override PartName="/ppt/media/image11.png" ContentType="image/png"/>
  <Override PartName="/ppt/media/image18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15.jpeg" ContentType="image/jpeg"/>
  <Override PartName="/ppt/media/image16.png" ContentType="image/png"/>
  <Override PartName="/ppt/media/image19.png" ContentType="image/png"/>
  <Override PartName="/ppt/media/image20.jpeg" ContentType="image/jpeg"/>
  <Override PartName="/ppt/media/image21.jpeg" ContentType="image/jpeg"/>
  <Override PartName="/ppt/media/image22.png" ContentType="image/png"/>
  <Override PartName="/ppt/media/image24.png" ContentType="image/png"/>
  <Override PartName="/ppt/media/image36.jpeg" ContentType="image/jpeg"/>
  <Override PartName="/ppt/media/image25.png" ContentType="image/png"/>
  <Override PartName="/ppt/media/image37.png" ContentType="image/png"/>
  <Override PartName="/ppt/media/image26.jpeg" ContentType="image/jpeg"/>
  <Override PartName="/ppt/media/image27.jpeg" ContentType="image/jpeg"/>
  <Override PartName="/ppt/media/image32.png" ContentType="image/png"/>
  <Override PartName="/ppt/media/image30.jpeg" ContentType="image/jpeg"/>
  <Override PartName="/ppt/media/image31.png" ContentType="image/png"/>
  <Override PartName="/ppt/media/image33.png" ContentType="image/png"/>
  <Override PartName="/ppt/media/image35.png" ContentType="image/png"/>
  <Override PartName="/ppt/media/image38.png" ContentType="image/png"/>
  <Override PartName="/ppt/media/image39.jpeg" ContentType="image/jpeg"/>
  <Override PartName="/ppt/media/image40.jpeg" ContentType="image/jpeg"/>
  <Override PartName="/ppt/media/image41.jpeg" ContentType="image/jpeg"/>
  <Override PartName="/ppt/media/image42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Gill Sans MT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5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78EAFB4D-B6C9-455A-BF9B-7BD930939190}" type="slidenum">
              <a:rPr b="0" lang="ru-RU" sz="1400" spc="-1" strike="noStrike">
                <a:latin typeface="Times New Roman"/>
              </a:rPr>
              <a:t>1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7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1BC8FE1-D198-4DA4-A43F-8A5B733D4A0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891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-815760" y="-815760"/>
            <a:ext cx="1638360" cy="1638360"/>
          </a:xfrm>
          <a:prstGeom prst="pie">
            <a:avLst>
              <a:gd name="adj1" fmla="val 0"/>
              <a:gd name="adj2" fmla="val 5402120"/>
            </a:avLst>
          </a:prstGeom>
          <a:solidFill>
            <a:srgbClr val="fcfaf4">
              <a:alpha val="33000"/>
            </a:srgbClr>
          </a:solidFill>
          <a:ln w="3240">
            <a:solidFill>
              <a:srgbClr val="d1c3a0"/>
            </a:solidFill>
            <a:round/>
          </a:ln>
          <a:effectLst>
            <a:outerShdw dist="25560" dir="5400000">
              <a:srgbClr val="000000">
                <a:alpha val="44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168840" y="21240"/>
            <a:ext cx="1701720" cy="1701720"/>
          </a:xfrm>
          <a:prstGeom prst="ellipse">
            <a:avLst/>
          </a:prstGeom>
          <a:noFill/>
          <a:ln w="27360">
            <a:solidFill>
              <a:srgbClr val="fff4dd"/>
            </a:solidFill>
            <a:round/>
          </a:ln>
          <a:effectLst>
            <a:outerShdw dist="25560" dir="5400000">
              <a:srgbClr val="afa68f">
                <a:alpha val="8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 rot="2315400">
            <a:off x="182880" y="1054800"/>
            <a:ext cx="1125360" cy="110232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fefaf6"/>
              </a:gs>
              <a:gs pos="100000">
                <a:srgbClr val="eed18e"/>
              </a:gs>
            </a:gsLst>
            <a:path path="circle"/>
          </a:gradFill>
          <a:ln w="7200">
            <a:solidFill>
              <a:srgbClr val="c6b792"/>
            </a:solidFill>
            <a:round/>
          </a:ln>
          <a:effectLst>
            <a:outerShdw dist="14843" dir="4557825">
              <a:srgbClr val="595343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>
            <a:off x="1013040" y="0"/>
            <a:ext cx="8130600" cy="6857640"/>
          </a:xfrm>
          <a:prstGeom prst="rect">
            <a:avLst/>
          </a:prstGeom>
          <a:solidFill>
            <a:srgbClr val="ffffff"/>
          </a:solidFill>
          <a:ln w="25560">
            <a:noFill/>
          </a:ln>
          <a:effectLst>
            <a:outerShdw dist="25560" dir="5400000">
              <a:srgbClr val="000000">
                <a:alpha val="44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" name="CustomShape 5"/>
          <p:cNvSpPr/>
          <p:nvPr/>
        </p:nvSpPr>
        <p:spPr>
          <a:xfrm>
            <a:off x="1014840" y="0"/>
            <a:ext cx="72720" cy="6857640"/>
          </a:xfrm>
          <a:prstGeom prst="rect">
            <a:avLst/>
          </a:prstGeom>
          <a:solidFill>
            <a:srgbClr val="ffffff"/>
          </a:solidFill>
          <a:ln w="25560">
            <a:noFill/>
          </a:ln>
          <a:effectLst>
            <a:outerShdw dist="38160" dir="10800000">
              <a:srgbClr val="736e62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" name="CustomShape 6"/>
          <p:cNvSpPr/>
          <p:nvPr/>
        </p:nvSpPr>
        <p:spPr>
          <a:xfrm>
            <a:off x="1014840" y="0"/>
            <a:ext cx="8128800" cy="6857640"/>
          </a:xfrm>
          <a:prstGeom prst="rect">
            <a:avLst/>
          </a:prstGeom>
          <a:solidFill>
            <a:srgbClr val="ffffff"/>
          </a:solidFill>
          <a:ln w="25560">
            <a:noFill/>
          </a:ln>
          <a:effectLst>
            <a:outerShdw dist="25560" dir="5400000">
              <a:srgbClr val="000000">
                <a:alpha val="44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" name="PlaceHolder 7"/>
          <p:cNvSpPr>
            <a:spLocks noGrp="1"/>
          </p:cNvSpPr>
          <p:nvPr>
            <p:ph type="dt"/>
          </p:nvPr>
        </p:nvSpPr>
        <p:spPr>
          <a:xfrm>
            <a:off x="3581280" y="6305400"/>
            <a:ext cx="2133360" cy="475920"/>
          </a:xfrm>
          <a:prstGeom prst="rect">
            <a:avLst/>
          </a:prstGeom>
        </p:spPr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45D7C88F-5791-4283-87C8-1DE498CF6710}" type="datetime">
              <a:rPr b="0" lang="ru-RU" sz="1200" spc="-1" strike="noStrike">
                <a:solidFill>
                  <a:srgbClr val="b5a989"/>
                </a:solidFill>
                <a:latin typeface="Gill Sans MT"/>
              </a:rPr>
              <a:t>23.4.20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ftr"/>
          </p:nvPr>
        </p:nvSpPr>
        <p:spPr>
          <a:xfrm>
            <a:off x="5715000" y="6305400"/>
            <a:ext cx="2895120" cy="475920"/>
          </a:xfrm>
          <a:prstGeom prst="rect">
            <a:avLst/>
          </a:prstGeom>
        </p:spPr>
        <p:txBody>
          <a:bodyPr lIns="90000" rIns="90000" tIns="45000" bIns="45000" anchor="b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sldNum"/>
          </p:nvPr>
        </p:nvSpPr>
        <p:spPr>
          <a:xfrm>
            <a:off x="8613720" y="6305400"/>
            <a:ext cx="456840" cy="475920"/>
          </a:xfrm>
          <a:prstGeom prst="rect">
            <a:avLst/>
          </a:prstGeom>
        </p:spPr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fld id="{5721E7EA-6DC6-4FAA-BA5A-092AFC541212}" type="slidenum">
              <a:rPr b="0" lang="ru-RU" sz="1200" spc="-1" strike="noStrike">
                <a:solidFill>
                  <a:srgbClr val="b5a989"/>
                </a:solidFill>
                <a:latin typeface="Gill Sans MT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9" name="CustomShape 10"/>
          <p:cNvSpPr/>
          <p:nvPr/>
        </p:nvSpPr>
        <p:spPr>
          <a:xfrm>
            <a:off x="1014840" y="0"/>
            <a:ext cx="72720" cy="6857640"/>
          </a:xfrm>
          <a:prstGeom prst="rect">
            <a:avLst/>
          </a:prstGeom>
          <a:solidFill>
            <a:srgbClr val="ffffff"/>
          </a:solidFill>
          <a:ln w="25560">
            <a:noFill/>
          </a:ln>
          <a:effectLst>
            <a:outerShdw dist="38160" dir="10800000">
              <a:srgbClr val="736e62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" name="PlaceHolder 1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Gill Sans MT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" name="PlaceHolder 1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Gill Sans MT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Gill Sans MT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Gill Sans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Gill Sans MT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Gill Sans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Gill Sans MT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Gill Sans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Gill Sans MT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Gill Sans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Gill Sans MT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Gill Sans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Gill Sans MT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hyperlink" Target="https://sites.google.com/site/sajtdnrvproekt/" TargetMode="External"/><Relationship Id="rId3" Type="http://schemas.openxmlformats.org/officeDocument/2006/relationships/image" Target="../media/image20.jpeg"/><Relationship Id="rId4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png"/><Relationship Id="rId3" Type="http://schemas.openxmlformats.org/officeDocument/2006/relationships/image" Target="../media/image23.jpeg"/><Relationship Id="rId4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4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jpe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hyperlink" Target="https://sites.google.com/site/sajtdnrvproekt/" TargetMode="External"/><Relationship Id="rId2" Type="http://schemas.openxmlformats.org/officeDocument/2006/relationships/hyperlink" Target="https://sites.google.com/view/rabotaemvsevmeste" TargetMode="External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936000" y="58392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5" name="CustomShape 2"/>
          <p:cNvSpPr/>
          <p:nvPr/>
        </p:nvSpPr>
        <p:spPr>
          <a:xfrm>
            <a:off x="1007280" y="1296000"/>
            <a:ext cx="8136720" cy="283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3600" spc="-1" strike="noStrike">
                <a:solidFill>
                  <a:srgbClr val="0070c0"/>
                </a:solidFill>
                <a:latin typeface="Calibri"/>
              </a:rPr>
              <a:t>Методический сетевой проект 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3600" spc="-1" strike="noStrike">
                <a:solidFill>
                  <a:srgbClr val="0070c0"/>
                </a:solidFill>
                <a:latin typeface="Calibri"/>
              </a:rPr>
              <a:t>как форма профессионального развития педагога в соответствии 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3600" spc="-1" strike="noStrike">
                <a:solidFill>
                  <a:srgbClr val="0070c0"/>
                </a:solidFill>
                <a:latin typeface="Calibri"/>
              </a:rPr>
              <a:t>с требованиями профессионального стандарта 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4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-46080" y="-144000"/>
            <a:ext cx="9185400" cy="7002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0" y="15840"/>
            <a:ext cx="9144000" cy="6842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29520" y="5868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3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14760" y="7560"/>
            <a:ext cx="9129240" cy="6850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 descr=""/>
          <p:cNvPicPr/>
          <p:nvPr/>
        </p:nvPicPr>
        <p:blipFill>
          <a:blip r:embed="rId1"/>
          <a:srcRect l="0" t="704" r="0" b="8727"/>
          <a:stretch/>
        </p:blipFill>
        <p:spPr>
          <a:xfrm>
            <a:off x="6369120" y="4196880"/>
            <a:ext cx="2799000" cy="2322000"/>
          </a:xfrm>
          <a:prstGeom prst="rect">
            <a:avLst/>
          </a:prstGeom>
          <a:ln>
            <a:noFill/>
          </a:ln>
        </p:spPr>
      </p:pic>
      <p:pic>
        <p:nvPicPr>
          <p:cNvPr id="96" name="Рисунок 3" descr=""/>
          <p:cNvPicPr/>
          <p:nvPr/>
        </p:nvPicPr>
        <p:blipFill>
          <a:blip r:embed="rId2"/>
          <a:stretch/>
        </p:blipFill>
        <p:spPr>
          <a:xfrm>
            <a:off x="1043640" y="0"/>
            <a:ext cx="928440" cy="1071360"/>
          </a:xfrm>
          <a:prstGeom prst="rect">
            <a:avLst/>
          </a:prstGeom>
          <a:ln w="9360">
            <a:noFill/>
          </a:ln>
        </p:spPr>
      </p:pic>
      <p:sp>
        <p:nvSpPr>
          <p:cNvPr id="97" name="CustomShape 1"/>
          <p:cNvSpPr/>
          <p:nvPr/>
        </p:nvSpPr>
        <p:spPr>
          <a:xfrm>
            <a:off x="1252800" y="1515600"/>
            <a:ext cx="8136720" cy="283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3600" spc="-1" strike="noStrike">
                <a:solidFill>
                  <a:srgbClr val="0070c0"/>
                </a:solidFill>
                <a:latin typeface="Calibri"/>
              </a:rPr>
              <a:t>Методический сетевой проект 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3600" spc="-1" strike="noStrike">
                <a:solidFill>
                  <a:srgbClr val="0070c0"/>
                </a:solidFill>
                <a:latin typeface="Calibri"/>
              </a:rPr>
              <a:t>как форма профессионального развития педагога в соответствии 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3600" spc="-1" strike="noStrike">
                <a:solidFill>
                  <a:srgbClr val="0070c0"/>
                </a:solidFill>
                <a:latin typeface="Calibri"/>
              </a:rPr>
              <a:t>с требованиями профессионального стандарта 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971640" y="0"/>
            <a:ext cx="785772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Calibri"/>
              </a:rPr>
              <a:t>Муниципальное бюджетное  общеобразовательное учреждение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ru-RU" sz="1600" spc="-1" strike="noStrike">
                <a:solidFill>
                  <a:srgbClr val="000000"/>
                </a:solidFill>
                <a:latin typeface="Calibri"/>
              </a:rPr>
              <a:t>«Гимназия №12»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Calibri"/>
              </a:rPr>
              <a:t>Ленинск-Кузнецкого ГО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1252800" y="5934600"/>
            <a:ext cx="814356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Calibri"/>
              </a:rPr>
              <a:t>Неведрова Елена Викторовна, 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почетный работник общего образования РФ, директор 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1187640" y="1628640"/>
            <a:ext cx="7776360" cy="4938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 u="sng">
                <a:solidFill>
                  <a:srgbClr val="0070c0"/>
                </a:solidFill>
                <a:uFillTx/>
                <a:latin typeface="Calibri"/>
              </a:rPr>
              <a:t>МЕТОДИЧЕСКАЯ  МАСТЕРСКАЯ</a:t>
            </a:r>
            <a:r>
              <a:rPr b="1" lang="ru-RU" sz="2000" spc="-1" strike="noStrike">
                <a:solidFill>
                  <a:srgbClr val="0070c0"/>
                </a:solidFill>
                <a:latin typeface="Calibri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подразумевает под собой систему методических мероприятий  для повышения мотивации учителей, обмена успешным педагогическим опытом работы.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i="1" lang="ru-RU" sz="2000" spc="-1" strike="noStrike">
                <a:solidFill>
                  <a:srgbClr val="000000"/>
                </a:solidFill>
                <a:latin typeface="Calibri"/>
              </a:rPr>
              <a:t>В проекте такой системой методических мероприятий является как  </a:t>
            </a:r>
            <a:r>
              <a:rPr b="1" i="1" lang="ru-RU" sz="2000" spc="-1" strike="noStrike">
                <a:solidFill>
                  <a:srgbClr val="000000"/>
                </a:solidFill>
                <a:latin typeface="Calibri"/>
              </a:rPr>
              <a:t>цикл сетевых проектов по методической теме года</a:t>
            </a:r>
            <a:r>
              <a:rPr b="0" i="1" lang="ru-RU" sz="2000" spc="-1" strike="noStrike">
                <a:solidFill>
                  <a:srgbClr val="000000"/>
                </a:solidFill>
                <a:latin typeface="Calibri"/>
              </a:rPr>
              <a:t>, так и </a:t>
            </a:r>
            <a:r>
              <a:rPr b="1" i="1" lang="ru-RU" sz="2000" spc="-1" strike="noStrike">
                <a:solidFill>
                  <a:srgbClr val="000000"/>
                </a:solidFill>
                <a:latin typeface="Calibri"/>
              </a:rPr>
              <a:t>система мероприятий внутри каждого из сетевых проектов.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2000" spc="-1" strike="noStrike" u="sng">
                <a:solidFill>
                  <a:srgbClr val="0070c0"/>
                </a:solidFill>
                <a:uFillTx/>
                <a:latin typeface="Calibri"/>
              </a:rPr>
              <a:t>ПРО</a:t>
            </a:r>
            <a:r>
              <a:rPr b="1" lang="ru-RU" sz="2000" spc="-1" strike="noStrike" u="sng">
                <a:solidFill>
                  <a:srgbClr val="002060"/>
                </a:solidFill>
                <a:uFillTx/>
                <a:latin typeface="Calibri"/>
              </a:rPr>
              <a:t>ДВИЖЕНИЕ</a:t>
            </a:r>
            <a:r>
              <a:rPr b="1" lang="ru-RU" sz="2000" spc="-1" strike="noStrike">
                <a:solidFill>
                  <a:srgbClr val="0070c0"/>
                </a:solidFill>
                <a:latin typeface="Calibri"/>
              </a:rPr>
              <a:t> </a:t>
            </a:r>
            <a:r>
              <a:rPr b="1" lang="ru-RU" sz="2000" spc="-1" strike="noStrike">
                <a:solidFill>
                  <a:srgbClr val="000000"/>
                </a:solidFill>
                <a:latin typeface="Calibri"/>
              </a:rPr>
              <a:t>- </a:t>
            </a: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комплекс   мероприятий в какой-либо отрасли, целью  которых является повышение уровня чего-либо.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i="1" lang="ru-RU" sz="2000" spc="-1" strike="noStrike">
                <a:solidFill>
                  <a:srgbClr val="000000"/>
                </a:solidFill>
                <a:latin typeface="Calibri"/>
              </a:rPr>
              <a:t>В проекте под этим понятием мы понимаем: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2000" spc="-1" strike="noStrike" u="sng">
                <a:solidFill>
                  <a:srgbClr val="0070c0"/>
                </a:solidFill>
                <a:uFillTx/>
                <a:latin typeface="Calibri"/>
              </a:rPr>
              <a:t>ПРО</a:t>
            </a:r>
            <a:r>
              <a:rPr b="1" lang="ru-RU" sz="2000" spc="-1" strike="noStrike" u="sng">
                <a:solidFill>
                  <a:srgbClr val="002060"/>
                </a:solidFill>
                <a:uFillTx/>
                <a:latin typeface="Calibri"/>
              </a:rPr>
              <a:t>ДВИЖЕНИЕ</a:t>
            </a:r>
            <a:r>
              <a:rPr b="1" i="1" lang="ru-RU" sz="2000" spc="-1" strike="noStrike">
                <a:solidFill>
                  <a:srgbClr val="000000"/>
                </a:solidFill>
                <a:latin typeface="Calibri"/>
              </a:rPr>
              <a:t> - </a:t>
            </a:r>
            <a:r>
              <a:rPr b="0" i="1" lang="ru-RU" sz="2000" spc="-1" strike="noStrike">
                <a:solidFill>
                  <a:srgbClr val="000000"/>
                </a:solidFill>
                <a:latin typeface="Calibri"/>
              </a:rPr>
              <a:t>комплекс  методических мероприятий, целью  которых является </a:t>
            </a:r>
            <a:r>
              <a:rPr b="1" i="1" lang="ru-RU" sz="2000" spc="-1" strike="noStrike">
                <a:solidFill>
                  <a:srgbClr val="000000"/>
                </a:solidFill>
                <a:latin typeface="Calibri"/>
              </a:rPr>
              <a:t>повышение уровня профессионального мастерства педагогов  (движение) путем прохождения ими сетевого ПРОекта.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01" name="Picture 2" descr=""/>
          <p:cNvPicPr/>
          <p:nvPr/>
        </p:nvPicPr>
        <p:blipFill>
          <a:blip r:embed="rId1"/>
          <a:srcRect l="0" t="704" r="0" b="8727"/>
          <a:stretch/>
        </p:blipFill>
        <p:spPr>
          <a:xfrm>
            <a:off x="0" y="0"/>
            <a:ext cx="1008000" cy="836280"/>
          </a:xfrm>
          <a:prstGeom prst="rect">
            <a:avLst/>
          </a:prstGeom>
          <a:ln>
            <a:noFill/>
          </a:ln>
        </p:spPr>
      </p:pic>
      <p:sp>
        <p:nvSpPr>
          <p:cNvPr id="102" name="CustomShape 2"/>
          <p:cNvSpPr/>
          <p:nvPr/>
        </p:nvSpPr>
        <p:spPr>
          <a:xfrm>
            <a:off x="1619640" y="298080"/>
            <a:ext cx="660600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3200" spc="-1" strike="noStrike">
                <a:solidFill>
                  <a:srgbClr val="0070c0"/>
                </a:solidFill>
                <a:latin typeface="Calibri"/>
              </a:rPr>
              <a:t>МЕТОДИЧЕСКАЯ МАСТЕРСКАЯ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3200" spc="-1" strike="noStrike">
                <a:solidFill>
                  <a:srgbClr val="7030a0"/>
                </a:solidFill>
                <a:latin typeface="Calibri"/>
              </a:rPr>
              <a:t>«ПРО</a:t>
            </a:r>
            <a:r>
              <a:rPr b="1" i="1" lang="ru-RU" sz="3200" spc="-1" strike="noStrike">
                <a:solidFill>
                  <a:srgbClr val="00b0f0"/>
                </a:solidFill>
                <a:latin typeface="Calibri"/>
              </a:rPr>
              <a:t>ДВИЖЕНИЕ»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1187640" y="1538640"/>
            <a:ext cx="7344360" cy="504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0070c0"/>
                </a:solidFill>
                <a:latin typeface="Calibri"/>
              </a:rPr>
              <a:t>Цель проекта: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Times New Roman"/>
              </a:rPr>
              <a:t>управление  методической работой путем организации участия педагогических работников в сетевых проектах, которые разрабатываются в гимназии  по теме методической  работы года.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15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b="1" i="1" lang="ru-RU" sz="2400" spc="-1" strike="noStrike">
                <a:solidFill>
                  <a:srgbClr val="0070c0"/>
                </a:solidFill>
                <a:latin typeface="Calibri"/>
                <a:ea typeface="Times New Roman"/>
              </a:rPr>
              <a:t>Задачи:</a:t>
            </a:r>
            <a:endParaRPr b="0" lang="ru-RU" sz="2400" spc="-1" strike="noStrike">
              <a:latin typeface="Arial"/>
            </a:endParaRPr>
          </a:p>
          <a:p>
            <a:pPr marL="343080" indent="-342720" algn="just">
              <a:lnSpc>
                <a:spcPct val="115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Times New Roman"/>
              </a:rPr>
              <a:t>Разработать и реализовать цикл сетевых проектов «</a:t>
            </a:r>
            <a:r>
              <a:rPr b="0" i="1" lang="ru-RU" sz="2000" spc="-1" strike="noStrike">
                <a:solidFill>
                  <a:srgbClr val="000000"/>
                </a:solidFill>
                <a:latin typeface="Calibri"/>
                <a:ea typeface="Times New Roman"/>
              </a:rPr>
              <a:t>ПРО</a:t>
            </a: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Times New Roman"/>
              </a:rPr>
              <a:t>ДВИЖЕНИЕ» по темам методической работы года.</a:t>
            </a:r>
            <a:endParaRPr b="0" lang="ru-RU" sz="2000" spc="-1" strike="noStrike">
              <a:latin typeface="Arial"/>
            </a:endParaRPr>
          </a:p>
          <a:p>
            <a:pPr marL="343080" indent="-342720" algn="just">
              <a:lnSpc>
                <a:spcPct val="115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Times New Roman"/>
              </a:rPr>
              <a:t>Способствовать выработке  и развитию профессиональных компетенций педагогических работников посредством их участия  в сетевых проектах гимназии.</a:t>
            </a:r>
            <a:endParaRPr b="0" lang="ru-RU" sz="2000" spc="-1" strike="noStrike">
              <a:latin typeface="Arial"/>
            </a:endParaRPr>
          </a:p>
          <a:p>
            <a:pPr marL="343080" indent="-342720" algn="just">
              <a:lnSpc>
                <a:spcPct val="115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Times New Roman"/>
              </a:rPr>
              <a:t>Повышать  мотивацию педагогов  к участию в инновационной  деятельности.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04" name="Picture 2" descr=""/>
          <p:cNvPicPr/>
          <p:nvPr/>
        </p:nvPicPr>
        <p:blipFill>
          <a:blip r:embed="rId1"/>
          <a:srcRect l="0" t="704" r="0" b="8727"/>
          <a:stretch/>
        </p:blipFill>
        <p:spPr>
          <a:xfrm>
            <a:off x="0" y="0"/>
            <a:ext cx="921240" cy="764280"/>
          </a:xfrm>
          <a:prstGeom prst="rect">
            <a:avLst/>
          </a:prstGeom>
          <a:ln>
            <a:noFill/>
          </a:ln>
        </p:spPr>
      </p:pic>
      <p:sp>
        <p:nvSpPr>
          <p:cNvPr id="105" name="CustomShape 2"/>
          <p:cNvSpPr/>
          <p:nvPr/>
        </p:nvSpPr>
        <p:spPr>
          <a:xfrm>
            <a:off x="1619640" y="298080"/>
            <a:ext cx="660600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3200" spc="-1" strike="noStrike">
                <a:solidFill>
                  <a:srgbClr val="0070c0"/>
                </a:solidFill>
                <a:latin typeface="Calibri"/>
              </a:rPr>
              <a:t>МЕТОДИЧЕСКАЯ МАСТЕРСКАЯ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3200" spc="-1" strike="noStrike">
                <a:solidFill>
                  <a:srgbClr val="7030a0"/>
                </a:solidFill>
                <a:latin typeface="Calibri"/>
              </a:rPr>
              <a:t>«ПРО</a:t>
            </a:r>
            <a:r>
              <a:rPr b="1" i="1" lang="ru-RU" sz="3200" spc="-1" strike="noStrike">
                <a:solidFill>
                  <a:srgbClr val="00b0f0"/>
                </a:solidFill>
                <a:latin typeface="Calibri"/>
              </a:rPr>
              <a:t>ДВИЖЕНИЕ»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Рисунок 2" descr=""/>
          <p:cNvPicPr/>
          <p:nvPr/>
        </p:nvPicPr>
        <p:blipFill>
          <a:blip r:embed="rId1"/>
          <a:srcRect l="1680" t="9567" r="880" b="4337"/>
          <a:stretch/>
        </p:blipFill>
        <p:spPr>
          <a:xfrm>
            <a:off x="1038600" y="1552680"/>
            <a:ext cx="8098560" cy="4400280"/>
          </a:xfrm>
          <a:prstGeom prst="rect">
            <a:avLst/>
          </a:prstGeom>
          <a:ln>
            <a:noFill/>
          </a:ln>
        </p:spPr>
      </p:pic>
      <p:sp>
        <p:nvSpPr>
          <p:cNvPr id="107" name="CustomShape 1"/>
          <p:cNvSpPr/>
          <p:nvPr/>
        </p:nvSpPr>
        <p:spPr>
          <a:xfrm>
            <a:off x="496440" y="1090800"/>
            <a:ext cx="7272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 u="sng">
                <a:solidFill>
                  <a:srgbClr val="8dc765"/>
                </a:solidFill>
                <a:uFillTx/>
                <a:latin typeface="Times New Roman"/>
                <a:hlinkClick r:id="rId2"/>
              </a:rPr>
              <a:t>https://sites.google.com/site/sajtdnrvproekt/</a:t>
            </a:r>
            <a:r>
              <a:rPr b="0" lang="ru-RU" sz="2400" spc="-1" strike="noStrike">
                <a:solidFill>
                  <a:srgbClr val="0070c0"/>
                </a:solidFill>
                <a:latin typeface="Times New Roman"/>
              </a:rPr>
              <a:t>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08" name="CustomShape 2"/>
          <p:cNvSpPr/>
          <p:nvPr/>
        </p:nvSpPr>
        <p:spPr>
          <a:xfrm>
            <a:off x="1230480" y="6054120"/>
            <a:ext cx="7560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35436a"/>
                </a:solidFill>
                <a:latin typeface="Calibri"/>
              </a:rPr>
              <a:t>Методическая тема года: «Создание развивающей среды по воспитанию и социализации учащихся в условиях реализации ФГОС ОО»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144000" y="-9720"/>
            <a:ext cx="772344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70c0"/>
                </a:solidFill>
                <a:latin typeface="Calibri"/>
              </a:rPr>
              <a:t>Сетевой проект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70c0"/>
                </a:solidFill>
                <a:latin typeface="Calibri"/>
              </a:rPr>
              <a:t>«Педагоги Ленинска-Кузнецкого –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70c0"/>
                </a:solidFill>
                <a:latin typeface="Calibri"/>
              </a:rPr>
              <a:t>за духовно-нравственное развитие и воспитание»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10" name="Рисунок 5" descr=""/>
          <p:cNvPicPr/>
          <p:nvPr/>
        </p:nvPicPr>
        <p:blipFill>
          <a:blip r:embed="rId3"/>
          <a:stretch/>
        </p:blipFill>
        <p:spPr>
          <a:xfrm>
            <a:off x="7008840" y="-9720"/>
            <a:ext cx="2051280" cy="2902320"/>
          </a:xfrm>
          <a:prstGeom prst="rect">
            <a:avLst/>
          </a:prstGeom>
          <a:ln>
            <a:solidFill>
              <a:srgbClr val="3891a7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Рисунок 2" descr=""/>
          <p:cNvPicPr/>
          <p:nvPr/>
        </p:nvPicPr>
        <p:blipFill>
          <a:blip r:embed="rId1"/>
          <a:stretch/>
        </p:blipFill>
        <p:spPr>
          <a:xfrm>
            <a:off x="971640" y="2002320"/>
            <a:ext cx="4867560" cy="2736000"/>
          </a:xfrm>
          <a:prstGeom prst="rect">
            <a:avLst/>
          </a:prstGeom>
          <a:ln>
            <a:noFill/>
          </a:ln>
        </p:spPr>
      </p:pic>
      <p:sp>
        <p:nvSpPr>
          <p:cNvPr id="112" name="CustomShape 1"/>
          <p:cNvSpPr/>
          <p:nvPr/>
        </p:nvSpPr>
        <p:spPr>
          <a:xfrm>
            <a:off x="4089600" y="2152800"/>
            <a:ext cx="6840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70c0"/>
                </a:solidFill>
                <a:latin typeface="Calibri"/>
              </a:rPr>
              <a:t>Установочный семинар  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13" name="Рисунок 4" descr=""/>
          <p:cNvPicPr/>
          <p:nvPr/>
        </p:nvPicPr>
        <p:blipFill>
          <a:blip r:embed="rId2"/>
          <a:stretch/>
        </p:blipFill>
        <p:spPr>
          <a:xfrm>
            <a:off x="3996000" y="3580560"/>
            <a:ext cx="5184360" cy="2913840"/>
          </a:xfrm>
          <a:prstGeom prst="rect">
            <a:avLst/>
          </a:prstGeom>
          <a:ln>
            <a:noFill/>
          </a:ln>
        </p:spPr>
      </p:pic>
      <p:sp>
        <p:nvSpPr>
          <p:cNvPr id="114" name="CustomShape 2"/>
          <p:cNvSpPr/>
          <p:nvPr/>
        </p:nvSpPr>
        <p:spPr>
          <a:xfrm>
            <a:off x="1043640" y="4879440"/>
            <a:ext cx="2880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Изучение  локальных актов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15" name="CustomShape 3"/>
          <p:cNvSpPr/>
          <p:nvPr/>
        </p:nvSpPr>
        <p:spPr>
          <a:xfrm>
            <a:off x="3924000" y="6391800"/>
            <a:ext cx="5040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Регистрация участников сетевого проекта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16" name="CustomShape 4"/>
          <p:cNvSpPr/>
          <p:nvPr/>
        </p:nvSpPr>
        <p:spPr>
          <a:xfrm>
            <a:off x="1069920" y="51480"/>
            <a:ext cx="7919280" cy="1756800"/>
          </a:xfrm>
          <a:prstGeom prst="rect">
            <a:avLst/>
          </a:prstGeom>
          <a:solidFill>
            <a:srgbClr val="d4ebf1"/>
          </a:solidFill>
          <a:ln w="25560">
            <a:solidFill>
              <a:srgbClr val="d4eb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CustomShape 5"/>
          <p:cNvSpPr/>
          <p:nvPr/>
        </p:nvSpPr>
        <p:spPr>
          <a:xfrm>
            <a:off x="2961720" y="218880"/>
            <a:ext cx="55238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70c0"/>
                </a:solidFill>
                <a:latin typeface="Calibri"/>
              </a:rPr>
              <a:t>Профессиональный стандарт педагога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118" name="Picture 2" descr=""/>
          <p:cNvPicPr/>
          <p:nvPr/>
        </p:nvPicPr>
        <p:blipFill>
          <a:blip r:embed="rId3"/>
          <a:srcRect l="0" t="704" r="0" b="8727"/>
          <a:stretch/>
        </p:blipFill>
        <p:spPr>
          <a:xfrm>
            <a:off x="1331640" y="332640"/>
            <a:ext cx="1459440" cy="1210680"/>
          </a:xfrm>
          <a:prstGeom prst="rect">
            <a:avLst/>
          </a:prstGeom>
          <a:ln>
            <a:noFill/>
          </a:ln>
        </p:spPr>
      </p:pic>
      <p:sp>
        <p:nvSpPr>
          <p:cNvPr id="119" name="CustomShape 6"/>
          <p:cNvSpPr/>
          <p:nvPr/>
        </p:nvSpPr>
        <p:spPr>
          <a:xfrm>
            <a:off x="2791440" y="563040"/>
            <a:ext cx="59274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 algn="just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2060"/>
                </a:solidFill>
                <a:latin typeface="Calibri"/>
              </a:rPr>
              <a:t>Проводить  воспитательные мероприятия соответствии с программой духовно-нравственного развития и воспитания (программой воспитания и социализации) обучающихся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Рисунок 5" descr=""/>
          <p:cNvPicPr/>
          <p:nvPr/>
        </p:nvPicPr>
        <p:blipFill>
          <a:blip r:embed="rId1"/>
          <a:srcRect l="0" t="10102" r="1281" b="4850"/>
          <a:stretch/>
        </p:blipFill>
        <p:spPr>
          <a:xfrm>
            <a:off x="18360" y="-8640"/>
            <a:ext cx="9125280" cy="628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7" name="TextShape 2"/>
          <p:cNvSpPr txBox="1"/>
          <p:nvPr/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8" name="TextShape 3"/>
          <p:cNvSpPr txBox="1"/>
          <p:nvPr/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59" name="" descr=""/>
          <p:cNvPicPr/>
          <p:nvPr/>
        </p:nvPicPr>
        <p:blipFill>
          <a:blip r:embed="rId1"/>
          <a:stretch/>
        </p:blipFill>
        <p:spPr>
          <a:xfrm>
            <a:off x="-8640" y="0"/>
            <a:ext cx="9152640" cy="6858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Рисунок 1" descr=""/>
          <p:cNvPicPr/>
          <p:nvPr/>
        </p:nvPicPr>
        <p:blipFill>
          <a:blip r:embed="rId1"/>
          <a:srcRect l="3800" t="3802" r="1281" b="4850"/>
          <a:stretch/>
        </p:blipFill>
        <p:spPr>
          <a:xfrm>
            <a:off x="1115640" y="2061000"/>
            <a:ext cx="7776360" cy="4660920"/>
          </a:xfrm>
          <a:prstGeom prst="rect">
            <a:avLst/>
          </a:prstGeom>
          <a:ln w="88920">
            <a:solidFill>
              <a:srgbClr val="d4ebf1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sp>
        <p:nvSpPr>
          <p:cNvPr id="122" name="CustomShape 1"/>
          <p:cNvSpPr/>
          <p:nvPr/>
        </p:nvSpPr>
        <p:spPr>
          <a:xfrm>
            <a:off x="2988000" y="6021360"/>
            <a:ext cx="80280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70c0"/>
                </a:solidFill>
                <a:latin typeface="Calibri"/>
              </a:rPr>
              <a:t>Продукт:       коллективная  Google-презентаци</a:t>
            </a:r>
            <a:r>
              <a:rPr b="1" i="1" lang="ru-RU" sz="2000" spc="-1" strike="noStrike">
                <a:solidFill>
                  <a:srgbClr val="0070c0"/>
                </a:solidFill>
                <a:latin typeface="Times New Roman"/>
              </a:rPr>
              <a:t>я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1116720" y="87840"/>
            <a:ext cx="7919280" cy="1756800"/>
          </a:xfrm>
          <a:prstGeom prst="rect">
            <a:avLst/>
          </a:prstGeom>
          <a:solidFill>
            <a:srgbClr val="d4ebf1"/>
          </a:solidFill>
          <a:ln w="25560">
            <a:solidFill>
              <a:srgbClr val="d4eb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24" name="Picture 2" descr=""/>
          <p:cNvPicPr/>
          <p:nvPr/>
        </p:nvPicPr>
        <p:blipFill>
          <a:blip r:embed="rId2"/>
          <a:srcRect l="0" t="704" r="0" b="8727"/>
          <a:stretch/>
        </p:blipFill>
        <p:spPr>
          <a:xfrm>
            <a:off x="1331640" y="360720"/>
            <a:ext cx="1459440" cy="1210680"/>
          </a:xfrm>
          <a:prstGeom prst="rect">
            <a:avLst/>
          </a:prstGeom>
          <a:ln>
            <a:noFill/>
          </a:ln>
        </p:spPr>
      </p:pic>
      <p:sp>
        <p:nvSpPr>
          <p:cNvPr id="125" name="CustomShape 3"/>
          <p:cNvSpPr/>
          <p:nvPr/>
        </p:nvSpPr>
        <p:spPr>
          <a:xfrm>
            <a:off x="2898360" y="218880"/>
            <a:ext cx="55868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70c0"/>
                </a:solidFill>
                <a:latin typeface="Calibri"/>
              </a:rPr>
              <a:t>Профессиональный стандарт педагога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126" name="CustomShape 4"/>
          <p:cNvSpPr/>
          <p:nvPr/>
        </p:nvSpPr>
        <p:spPr>
          <a:xfrm>
            <a:off x="2791440" y="563040"/>
            <a:ext cx="59274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 algn="just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2060"/>
                </a:solidFill>
                <a:latin typeface="Calibri"/>
              </a:rPr>
              <a:t>Проводить  воспитательные мероприятия соответствии с программой духовно-нравственного развития и воспитания (программой воспитания и социализации) обучающихся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27" name="Picture 2" descr=""/>
          <p:cNvPicPr/>
          <p:nvPr/>
        </p:nvPicPr>
        <p:blipFill>
          <a:blip r:embed="rId3"/>
          <a:srcRect l="0" t="704" r="0" b="8727"/>
          <a:stretch/>
        </p:blipFill>
        <p:spPr>
          <a:xfrm>
            <a:off x="1331640" y="332640"/>
            <a:ext cx="1459440" cy="1210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Рисунок 3" descr=""/>
          <p:cNvPicPr/>
          <p:nvPr/>
        </p:nvPicPr>
        <p:blipFill>
          <a:blip r:embed="rId1"/>
          <a:stretch/>
        </p:blipFill>
        <p:spPr>
          <a:xfrm>
            <a:off x="1043640" y="2061000"/>
            <a:ext cx="3907080" cy="2592000"/>
          </a:xfrm>
          <a:prstGeom prst="rect">
            <a:avLst/>
          </a:prstGeom>
          <a:ln>
            <a:noFill/>
          </a:ln>
        </p:spPr>
      </p:pic>
      <p:pic>
        <p:nvPicPr>
          <p:cNvPr id="129" name="Рисунок 5" descr=""/>
          <p:cNvPicPr/>
          <p:nvPr/>
        </p:nvPicPr>
        <p:blipFill>
          <a:blip r:embed="rId2"/>
          <a:stretch/>
        </p:blipFill>
        <p:spPr>
          <a:xfrm>
            <a:off x="5020200" y="2925000"/>
            <a:ext cx="4002480" cy="265500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1248840" y="5459040"/>
            <a:ext cx="7773840" cy="127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70c0"/>
                </a:solidFill>
                <a:latin typeface="Calibri"/>
              </a:rPr>
              <a:t>Практико-ориентированный семинар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70c0"/>
                </a:solidFill>
                <a:latin typeface="Calibri"/>
              </a:rPr>
              <a:t>«Формы работы с учащимся по формированию нравственных ценностей   во внеурочной деятельности»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1069920" y="51480"/>
            <a:ext cx="7919280" cy="1756800"/>
          </a:xfrm>
          <a:prstGeom prst="rect">
            <a:avLst/>
          </a:prstGeom>
          <a:solidFill>
            <a:srgbClr val="d4ebf1"/>
          </a:solidFill>
          <a:ln w="25560">
            <a:solidFill>
              <a:srgbClr val="d4eb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32" name="Picture 2" descr=""/>
          <p:cNvPicPr/>
          <p:nvPr/>
        </p:nvPicPr>
        <p:blipFill>
          <a:blip r:embed="rId3"/>
          <a:srcRect l="0" t="704" r="0" b="8727"/>
          <a:stretch/>
        </p:blipFill>
        <p:spPr>
          <a:xfrm>
            <a:off x="1248840" y="303840"/>
            <a:ext cx="1459440" cy="1210680"/>
          </a:xfrm>
          <a:prstGeom prst="rect">
            <a:avLst/>
          </a:prstGeom>
          <a:ln>
            <a:noFill/>
          </a:ln>
        </p:spPr>
      </p:pic>
      <p:sp>
        <p:nvSpPr>
          <p:cNvPr id="133" name="CustomShape 3"/>
          <p:cNvSpPr/>
          <p:nvPr/>
        </p:nvSpPr>
        <p:spPr>
          <a:xfrm>
            <a:off x="2961720" y="218880"/>
            <a:ext cx="5523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70c0"/>
                </a:solidFill>
                <a:latin typeface="Calibri"/>
              </a:rPr>
              <a:t>Профессиональный стандарт педагога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34" name="CustomShape 4"/>
          <p:cNvSpPr/>
          <p:nvPr/>
        </p:nvSpPr>
        <p:spPr>
          <a:xfrm>
            <a:off x="2758320" y="648720"/>
            <a:ext cx="613368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2060"/>
                </a:solidFill>
                <a:latin typeface="Calibri"/>
              </a:rPr>
              <a:t>Применение  при проведении занятий современных методик воспитания  учащихся, в т.ч. с обучающимися с особыми образовательными потребностями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" descr=""/>
          <p:cNvPicPr/>
          <p:nvPr/>
        </p:nvPicPr>
        <p:blipFill>
          <a:blip r:embed="rId1"/>
          <a:srcRect l="0" t="3883" r="10402" b="9257"/>
          <a:stretch/>
        </p:blipFill>
        <p:spPr>
          <a:xfrm>
            <a:off x="1800" y="0"/>
            <a:ext cx="6223680" cy="482688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6" name="Рисунок 4" descr=""/>
          <p:cNvPicPr/>
          <p:nvPr/>
        </p:nvPicPr>
        <p:blipFill>
          <a:blip r:embed="rId2"/>
          <a:stretch/>
        </p:blipFill>
        <p:spPr>
          <a:xfrm>
            <a:off x="2919960" y="3501000"/>
            <a:ext cx="6223680" cy="3498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Рисунок 1" descr=""/>
          <p:cNvPicPr/>
          <p:nvPr/>
        </p:nvPicPr>
        <p:blipFill>
          <a:blip r:embed="rId1"/>
          <a:srcRect l="440" t="3802" r="5480" b="12202"/>
          <a:stretch/>
        </p:blipFill>
        <p:spPr>
          <a:xfrm>
            <a:off x="1153080" y="1212120"/>
            <a:ext cx="7921440" cy="565812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8" name="CustomShape 1"/>
          <p:cNvSpPr/>
          <p:nvPr/>
        </p:nvSpPr>
        <p:spPr>
          <a:xfrm>
            <a:off x="1153080" y="116640"/>
            <a:ext cx="7921440" cy="1022400"/>
          </a:xfrm>
          <a:prstGeom prst="rect">
            <a:avLst/>
          </a:prstGeom>
          <a:solidFill>
            <a:srgbClr val="d4ebf1"/>
          </a:solidFill>
          <a:ln w="25560">
            <a:solidFill>
              <a:srgbClr val="d4eb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39" name="Picture 2" descr=""/>
          <p:cNvPicPr/>
          <p:nvPr/>
        </p:nvPicPr>
        <p:blipFill>
          <a:blip r:embed="rId2"/>
          <a:srcRect l="0" t="704" r="0" b="8727"/>
          <a:stretch/>
        </p:blipFill>
        <p:spPr>
          <a:xfrm>
            <a:off x="1324440" y="123480"/>
            <a:ext cx="1102320" cy="914400"/>
          </a:xfrm>
          <a:prstGeom prst="rect">
            <a:avLst/>
          </a:prstGeom>
          <a:ln>
            <a:noFill/>
          </a:ln>
        </p:spPr>
      </p:pic>
      <p:sp>
        <p:nvSpPr>
          <p:cNvPr id="140" name="CustomShape 2"/>
          <p:cNvSpPr/>
          <p:nvPr/>
        </p:nvSpPr>
        <p:spPr>
          <a:xfrm>
            <a:off x="2455200" y="50040"/>
            <a:ext cx="63921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70c0"/>
                </a:solidFill>
                <a:latin typeface="Times New Roman"/>
              </a:rPr>
              <a:t>Профессиональный стандарт педагога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141" name="CustomShape 3"/>
          <p:cNvSpPr/>
          <p:nvPr/>
        </p:nvSpPr>
        <p:spPr>
          <a:xfrm>
            <a:off x="2752560" y="299520"/>
            <a:ext cx="61232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000000"/>
                </a:solidFill>
                <a:latin typeface="Gill Sans MT"/>
              </a:rPr>
              <a:t>Взаимодействие с родителями (законными представителями) обучающихся по вопросам обучения и воспитания с соблюдением норм профессиональной этики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Рисунок 9" descr=""/>
          <p:cNvPicPr/>
          <p:nvPr/>
        </p:nvPicPr>
        <p:blipFill>
          <a:blip r:embed="rId1"/>
          <a:srcRect l="4642" t="24803" r="28163" b="16403"/>
          <a:stretch/>
        </p:blipFill>
        <p:spPr>
          <a:xfrm>
            <a:off x="5506920" y="1314360"/>
            <a:ext cx="3318480" cy="2322720"/>
          </a:xfrm>
          <a:prstGeom prst="rect">
            <a:avLst/>
          </a:prstGeom>
          <a:ln w="88920">
            <a:solidFill>
              <a:srgbClr val="d4ebf1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sp>
        <p:nvSpPr>
          <p:cNvPr id="143" name="CustomShape 1"/>
          <p:cNvSpPr/>
          <p:nvPr/>
        </p:nvSpPr>
        <p:spPr>
          <a:xfrm>
            <a:off x="1153080" y="116640"/>
            <a:ext cx="7921440" cy="1022400"/>
          </a:xfrm>
          <a:prstGeom prst="rect">
            <a:avLst/>
          </a:prstGeom>
          <a:solidFill>
            <a:srgbClr val="d4ebf1"/>
          </a:solidFill>
          <a:ln w="25560">
            <a:solidFill>
              <a:srgbClr val="d4eb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44" name="Picture 2" descr=""/>
          <p:cNvPicPr/>
          <p:nvPr/>
        </p:nvPicPr>
        <p:blipFill>
          <a:blip r:embed="rId2"/>
          <a:srcRect l="0" t="704" r="0" b="8727"/>
          <a:stretch/>
        </p:blipFill>
        <p:spPr>
          <a:xfrm>
            <a:off x="1324440" y="123480"/>
            <a:ext cx="1102320" cy="914400"/>
          </a:xfrm>
          <a:prstGeom prst="rect">
            <a:avLst/>
          </a:prstGeom>
          <a:ln>
            <a:noFill/>
          </a:ln>
        </p:spPr>
      </p:pic>
      <p:sp>
        <p:nvSpPr>
          <p:cNvPr id="145" name="CustomShape 2"/>
          <p:cNvSpPr/>
          <p:nvPr/>
        </p:nvSpPr>
        <p:spPr>
          <a:xfrm>
            <a:off x="2455200" y="50040"/>
            <a:ext cx="63921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70c0"/>
                </a:solidFill>
                <a:latin typeface="Calibri"/>
              </a:rPr>
              <a:t>Профессиональный стандарт педагога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146" name="CustomShape 3"/>
          <p:cNvSpPr/>
          <p:nvPr/>
        </p:nvSpPr>
        <p:spPr>
          <a:xfrm>
            <a:off x="2598480" y="392400"/>
            <a:ext cx="61498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 algn="just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2060"/>
                </a:solidFill>
                <a:latin typeface="Calibri"/>
              </a:rPr>
              <a:t>Выбирать и применять современные образовательные технологии (в том числе ИКТ) и методики обучения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47" name="Рисунок 7" descr=""/>
          <p:cNvPicPr/>
          <p:nvPr/>
        </p:nvPicPr>
        <p:blipFill>
          <a:blip r:embed="rId3"/>
          <a:srcRect l="3800" t="3802" r="1281" b="5721"/>
          <a:stretch/>
        </p:blipFill>
        <p:spPr>
          <a:xfrm>
            <a:off x="1547640" y="1314000"/>
            <a:ext cx="3045960" cy="2322720"/>
          </a:xfrm>
          <a:prstGeom prst="rect">
            <a:avLst/>
          </a:prstGeom>
          <a:ln w="88920">
            <a:solidFill>
              <a:srgbClr val="d4ebf1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48" name="Рисунок 8" descr=""/>
          <p:cNvPicPr/>
          <p:nvPr/>
        </p:nvPicPr>
        <p:blipFill>
          <a:blip r:embed="rId4"/>
          <a:stretch/>
        </p:blipFill>
        <p:spPr>
          <a:xfrm>
            <a:off x="3013200" y="4158000"/>
            <a:ext cx="4104000" cy="2307240"/>
          </a:xfrm>
          <a:prstGeom prst="rect">
            <a:avLst/>
          </a:prstGeom>
          <a:ln>
            <a:noFill/>
          </a:ln>
        </p:spPr>
      </p:pic>
      <p:sp>
        <p:nvSpPr>
          <p:cNvPr id="149" name="CustomShape 4"/>
          <p:cNvSpPr/>
          <p:nvPr/>
        </p:nvSpPr>
        <p:spPr>
          <a:xfrm>
            <a:off x="1337760" y="3689280"/>
            <a:ext cx="3384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Googl-документы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0" name="CustomShape 5"/>
          <p:cNvSpPr/>
          <p:nvPr/>
        </p:nvSpPr>
        <p:spPr>
          <a:xfrm>
            <a:off x="5517360" y="3689280"/>
            <a:ext cx="3384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Ментальные карты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1" name="CustomShape 6"/>
          <p:cNvSpPr/>
          <p:nvPr/>
        </p:nvSpPr>
        <p:spPr>
          <a:xfrm>
            <a:off x="3204000" y="6465600"/>
            <a:ext cx="3816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Padlet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1251360" y="96840"/>
            <a:ext cx="7596000" cy="1022400"/>
          </a:xfrm>
          <a:prstGeom prst="rect">
            <a:avLst/>
          </a:prstGeom>
          <a:solidFill>
            <a:srgbClr val="d4ebf1"/>
          </a:solidFill>
          <a:ln w="25560">
            <a:solidFill>
              <a:srgbClr val="d4ebf1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53" name="Рисунок 6" descr=""/>
          <p:cNvPicPr/>
          <p:nvPr/>
        </p:nvPicPr>
        <p:blipFill>
          <a:blip r:embed="rId1"/>
          <a:srcRect l="690" t="10968" r="1462" b="22845"/>
          <a:stretch/>
        </p:blipFill>
        <p:spPr>
          <a:xfrm>
            <a:off x="0" y="2058120"/>
            <a:ext cx="9143640" cy="410328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1547640" y="6124320"/>
            <a:ext cx="67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70c0"/>
                </a:solidFill>
                <a:latin typeface="Times New Roman"/>
              </a:rPr>
              <a:t>Правило проекта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70c0"/>
                </a:solidFill>
                <a:latin typeface="Times New Roman"/>
              </a:rPr>
              <a:t>«Каждый педагог успешен»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1187640" y="1127880"/>
            <a:ext cx="772344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70c0"/>
                </a:solidFill>
                <a:latin typeface="Times New Roman"/>
              </a:rPr>
              <a:t>Сетевой проект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70c0"/>
                </a:solidFill>
                <a:latin typeface="Times New Roman"/>
              </a:rPr>
              <a:t>«Педагоги Ленинска-Кузнецкого –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70c0"/>
                </a:solidFill>
                <a:latin typeface="Times New Roman"/>
              </a:rPr>
              <a:t>за духовно-нравственное развитие и воспитание»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6" name="CustomShape 4"/>
          <p:cNvSpPr/>
          <p:nvPr/>
        </p:nvSpPr>
        <p:spPr>
          <a:xfrm>
            <a:off x="2467440" y="420120"/>
            <a:ext cx="604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2060"/>
                </a:solidFill>
                <a:latin typeface="Gill Sans MT"/>
              </a:rPr>
              <a:t>Профессиональное сотрудничество с коллегами в вопросах воспитания обучающихся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7" name="CustomShape 5"/>
          <p:cNvSpPr/>
          <p:nvPr/>
        </p:nvSpPr>
        <p:spPr>
          <a:xfrm>
            <a:off x="2455200" y="50040"/>
            <a:ext cx="63921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70c0"/>
                </a:solidFill>
                <a:latin typeface="Times New Roman"/>
              </a:rPr>
              <a:t>Профессиональный стандарт педагога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158" name="Picture 2" descr=""/>
          <p:cNvPicPr/>
          <p:nvPr/>
        </p:nvPicPr>
        <p:blipFill>
          <a:blip r:embed="rId2"/>
          <a:srcRect l="0" t="704" r="0" b="8727"/>
          <a:stretch/>
        </p:blipFill>
        <p:spPr>
          <a:xfrm>
            <a:off x="1324440" y="123480"/>
            <a:ext cx="1102320" cy="914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1115640" y="476640"/>
            <a:ext cx="73681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3200" spc="-1" strike="noStrike">
                <a:solidFill>
                  <a:srgbClr val="0070c0"/>
                </a:solidFill>
                <a:latin typeface="Calibri"/>
              </a:rPr>
              <a:t>Методическая   деятельность </a:t>
            </a:r>
            <a:endParaRPr b="0" lang="ru-RU" sz="3200" spc="-1" strike="noStrike">
              <a:latin typeface="Arial"/>
            </a:endParaRPr>
          </a:p>
        </p:txBody>
      </p:sp>
      <p:graphicFrame>
        <p:nvGraphicFramePr>
          <p:cNvPr id="160" name="Table 2"/>
          <p:cNvGraphicFramePr/>
          <p:nvPr/>
        </p:nvGraphicFramePr>
        <p:xfrm>
          <a:off x="0" y="1275120"/>
          <a:ext cx="9143640" cy="5612760"/>
        </p:xfrm>
        <a:graphic>
          <a:graphicData uri="http://schemas.openxmlformats.org/drawingml/2006/table">
            <a:tbl>
              <a:tblPr/>
              <a:tblGrid>
                <a:gridCol w="4572000"/>
                <a:gridCol w="4572000"/>
              </a:tblGrid>
              <a:tr h="3967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Этапы 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3891a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Формы работы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3891a7"/>
                    </a:solidFill>
                  </a:tcPr>
                </a:tc>
              </a:tr>
              <a:tr h="3967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анализ    затруднений педагогов 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edbe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анкетирование в Google-формах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edbe1"/>
                    </a:solidFill>
                  </a:tcPr>
                </a:tc>
              </a:tr>
              <a:tr h="70164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анализ участия педагогов в инновационной деятельности 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ef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выполнение заданий сетевого проекта по методической теме года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ef0"/>
                    </a:solidFill>
                  </a:tcPr>
                </a:tc>
              </a:tr>
              <a:tr h="100656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определение  цели и направлений методической работы 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edbe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из анализа определяются проблемные вопросы, ответы на которые должны быть получены в ходе сетевого проекта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edbe1"/>
                    </a:solidFill>
                  </a:tcPr>
                </a:tc>
              </a:tr>
              <a:tr h="70164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планирование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ef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определение   этапов, сроков исполнения, ответственных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ef0"/>
                    </a:solidFill>
                  </a:tcPr>
                </a:tc>
              </a:tr>
              <a:tr h="100656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мотивация и стимулирование научно-методических инициатив 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edbe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заполнение таблицы «Шаги к успеху», презентация лучшего опыта, рейтинг методических объединений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edbe1"/>
                    </a:solidFill>
                  </a:tcPr>
                </a:tc>
              </a:tr>
              <a:tr h="3967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исполнение заданий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ef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соответствие критериям 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ef0"/>
                    </a:solidFill>
                  </a:tcPr>
                </a:tc>
              </a:tr>
              <a:tr h="100656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контроль состояния целевых индикаторов методической работы 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edbe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диагностика, контроль с помощью таблиц само- и взаимооценки, форум, итоговая рефлексия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edbe1"/>
                    </a:solidFill>
                  </a:tcPr>
                </a:tc>
              </a:tr>
            </a:tbl>
          </a:graphicData>
        </a:graphic>
      </p:graphicFrame>
      <p:pic>
        <p:nvPicPr>
          <p:cNvPr id="161" name="Picture 2" descr=""/>
          <p:cNvPicPr/>
          <p:nvPr/>
        </p:nvPicPr>
        <p:blipFill>
          <a:blip r:embed="rId1"/>
          <a:srcRect l="0" t="704" r="0" b="8727"/>
          <a:stretch/>
        </p:blipFill>
        <p:spPr>
          <a:xfrm>
            <a:off x="0" y="0"/>
            <a:ext cx="1536480" cy="1274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Рисунок 1" descr=""/>
          <p:cNvPicPr/>
          <p:nvPr/>
        </p:nvPicPr>
        <p:blipFill>
          <a:blip r:embed="rId1"/>
          <a:stretch/>
        </p:blipFill>
        <p:spPr>
          <a:xfrm>
            <a:off x="-14400" y="0"/>
            <a:ext cx="9172440" cy="5157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63" name="CustomShape 1"/>
          <p:cNvSpPr/>
          <p:nvPr/>
        </p:nvSpPr>
        <p:spPr>
          <a:xfrm>
            <a:off x="1043640" y="5517360"/>
            <a:ext cx="77763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70c0"/>
                </a:solidFill>
                <a:latin typeface="Calibri"/>
              </a:rPr>
              <a:t>Методическая тема года: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70c0"/>
                </a:solidFill>
                <a:latin typeface="Calibri"/>
              </a:rPr>
              <a:t>«Использование ИКТ в образовательной деятельности  –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70c0"/>
                </a:solidFill>
                <a:latin typeface="Calibri"/>
              </a:rPr>
              <a:t>необходимое условие для повышения качества образования»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" name="Table 1"/>
          <p:cNvGraphicFramePr/>
          <p:nvPr/>
        </p:nvGraphicFramePr>
        <p:xfrm>
          <a:off x="0" y="0"/>
          <a:ext cx="9143280" cy="6857280"/>
        </p:xfrm>
        <a:graphic>
          <a:graphicData uri="http://schemas.openxmlformats.org/drawingml/2006/table">
            <a:tbl>
              <a:tblPr/>
              <a:tblGrid>
                <a:gridCol w="2905560"/>
                <a:gridCol w="6238080"/>
              </a:tblGrid>
              <a:tr h="1758240">
                <a:tc>
                  <a:txBody>
                    <a:bodyPr lIns="42120" rIns="4212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i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1-й этап. «Использование Google-сервисов при организации проектной деятельности учащихся»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i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42120" marR="42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ef0"/>
                    </a:solidFill>
                  </a:tcPr>
                </a:tc>
                <a:tc>
                  <a:txBody>
                    <a:bodyPr lIns="42120" rIns="42120" tIns="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</a:t>
                      </a: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Задания: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343080" indent="-34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Изучить  возможности сервисов Google для организации проектной деятельности учащихся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343080" indent="-34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Создать проект с применением Google-сервисов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343080" indent="-34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Заполнить таблицу само и взаимооценки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343080" indent="-34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Дать ответ на проблемный вопрос на Интернет-форуме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1600" spc="-1" strike="noStrike">
                        <a:latin typeface="Arial"/>
                      </a:endParaRPr>
                    </a:p>
                  </a:txBody>
                  <a:tcPr marL="42120" marR="42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ef0"/>
                    </a:solidFill>
                  </a:tcPr>
                </a:tc>
              </a:tr>
              <a:tr h="2047320">
                <a:tc>
                  <a:txBody>
                    <a:bodyPr lIns="42120" rIns="42120" tIns="0" bIns="0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i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2-й этап. «Электронная школа 2.0 – дистанционный учитель»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i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42120" marR="42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ef0"/>
                    </a:solidFill>
                  </a:tcPr>
                </a:tc>
                <a:tc>
                  <a:txBody>
                    <a:bodyPr lIns="42120" rIns="4212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Задания: 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343080" indent="-342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Изучить возможности электронного журнала для дистанционного обучения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343080" indent="-342720" algn="just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Создать  раздел Smart-Учебников в Базе Знаний ЭШ 2.0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343080" indent="-342720" algn="just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Провести дистанционное занятие с использованием Smart-Учебника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343080" indent="-342720" algn="just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Заполнить таблицу само и взаимооценки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343080" indent="-342720" algn="just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Дать ответ на проблемный вопрос на Интернет-форуме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42120" marR="42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ef0"/>
                    </a:solidFill>
                  </a:tcPr>
                </a:tc>
              </a:tr>
              <a:tr h="3052080">
                <a:tc>
                  <a:txBody>
                    <a:bodyPr lIns="42120" rIns="4212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i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3-й этап. «Интернет-сервисы – помощники в контрольно-оценочной деятельности учащихся»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b="1" i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42120" marR="42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ef0"/>
                    </a:solidFill>
                  </a:tcPr>
                </a:tc>
                <a:tc>
                  <a:txBody>
                    <a:bodyPr lIns="42120" rIns="42120" tIns="0" bIns="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Задания: 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343080" indent="-342720" algn="just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Проанализировать  формы контрольных заданий в сервисе LeaningApps.org  с различных точек  зрения (например,  применения на разных этапах  изучения темы)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343080" indent="-342720" algn="just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Создать  серию контрольно-измерительных упражнений по теме на разных этапах ее изучения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343080" indent="-342720" algn="just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Апробировать серию контрольно-измерительных упражнений  в практической деятельности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343080" indent="-342720" algn="just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Разместить материалы в копилке методического объединения на сервисе  Padlet.com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343080" indent="-342720" algn="just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Заполнить таблицу само и взаимооценки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343080" indent="-342720" algn="just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Дать ответ на проблемный вопрос на Интернет-форуме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42120" marR="42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ef0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251640" y="40464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ru-RU" sz="2700" spc="-1" strike="noStrike">
                <a:solidFill>
                  <a:srgbClr val="0070c0"/>
                </a:solidFill>
                <a:latin typeface="Calibri"/>
              </a:rPr>
              <a:t>Приглашаем к участию в сетевых проектах </a:t>
            </a:r>
            <a:br/>
            <a:r>
              <a:rPr b="1" lang="ru-RU" sz="2700" spc="-1" strike="noStrike">
                <a:solidFill>
                  <a:srgbClr val="0070c0"/>
                </a:solidFill>
                <a:latin typeface="Calibri"/>
              </a:rPr>
              <a:t>цикла «</a:t>
            </a:r>
            <a:r>
              <a:rPr b="1" i="1" lang="ru-RU" sz="2700" spc="-1" strike="noStrike">
                <a:solidFill>
                  <a:srgbClr val="0070c0"/>
                </a:solidFill>
                <a:latin typeface="Calibri"/>
              </a:rPr>
              <a:t>ПРО</a:t>
            </a:r>
            <a:r>
              <a:rPr b="1" lang="ru-RU" sz="2700" spc="-1" strike="noStrike">
                <a:solidFill>
                  <a:srgbClr val="0070c0"/>
                </a:solidFill>
                <a:latin typeface="Calibri"/>
              </a:rPr>
              <a:t>ДВИЖЕНИЕ»</a:t>
            </a:r>
            <a:endParaRPr b="0" lang="ru-RU" sz="27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6" name="CustomShape 2"/>
          <p:cNvSpPr/>
          <p:nvPr/>
        </p:nvSpPr>
        <p:spPr>
          <a:xfrm>
            <a:off x="758520" y="2908440"/>
            <a:ext cx="7272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8dc765"/>
                </a:solidFill>
                <a:uFillTx/>
                <a:latin typeface="Calibri"/>
                <a:hlinkClick r:id="rId1"/>
              </a:rPr>
              <a:t>https://sites.google.com/site/sajtdnrvproekt/</a:t>
            </a:r>
            <a:r>
              <a:rPr b="1" lang="ru-RU" sz="2400" spc="-1" strike="noStrike">
                <a:solidFill>
                  <a:srgbClr val="0070c0"/>
                </a:solidFill>
                <a:latin typeface="Calibri"/>
              </a:rPr>
              <a:t>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67" name="CustomShape 3"/>
          <p:cNvSpPr/>
          <p:nvPr/>
        </p:nvSpPr>
        <p:spPr>
          <a:xfrm>
            <a:off x="1184760" y="1708200"/>
            <a:ext cx="72003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Сетевой проект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«Педагоги Ленинска-Кузнецкого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за духовно-нравственное развитие и   воспитание»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68" name="CustomShape 4"/>
          <p:cNvSpPr/>
          <p:nvPr/>
        </p:nvSpPr>
        <p:spPr>
          <a:xfrm>
            <a:off x="1187640" y="3896280"/>
            <a:ext cx="7776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Сетевой проект «Стань ИКТшником» (в разработке)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69" name="CustomShape 5"/>
          <p:cNvSpPr/>
          <p:nvPr/>
        </p:nvSpPr>
        <p:spPr>
          <a:xfrm>
            <a:off x="1004760" y="4415040"/>
            <a:ext cx="7560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8dc765"/>
                </a:solidFill>
                <a:uFillTx/>
                <a:latin typeface="Calibri"/>
                <a:hlinkClick r:id="rId2"/>
              </a:rPr>
              <a:t>https://sites.google.com/view/rabotaemvsevmeste</a:t>
            </a:r>
            <a:r>
              <a:rPr b="1" lang="ru-RU" sz="2400" spc="-1" strike="noStrike">
                <a:solidFill>
                  <a:srgbClr val="0070c0"/>
                </a:solidFill>
                <a:latin typeface="Calibri"/>
              </a:rPr>
              <a:t> 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1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0" y="39960"/>
            <a:ext cx="9143640" cy="6872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4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0" y="14040"/>
            <a:ext cx="9144000" cy="6843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7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182880" y="-19800"/>
            <a:ext cx="8961120" cy="6877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0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71" name="" descr=""/>
          <p:cNvPicPr/>
          <p:nvPr/>
        </p:nvPicPr>
        <p:blipFill>
          <a:blip r:embed="rId1"/>
          <a:stretch/>
        </p:blipFill>
        <p:spPr>
          <a:xfrm>
            <a:off x="-72000" y="-28440"/>
            <a:ext cx="9143640" cy="6796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1"/>
          <p:cNvSpPr txBox="1"/>
          <p:nvPr/>
        </p:nvSpPr>
        <p:spPr>
          <a:xfrm>
            <a:off x="2160000" y="273600"/>
            <a:ext cx="65264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Gill Sans MT"/>
              </a:rPr>
              <a:t>Актуализация профессионального стандарта педагога</a:t>
            </a:r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3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74" name="" descr=""/>
          <p:cNvPicPr/>
          <p:nvPr/>
        </p:nvPicPr>
        <p:blipFill>
          <a:blip r:embed="rId1"/>
          <a:stretch/>
        </p:blipFill>
        <p:spPr>
          <a:xfrm>
            <a:off x="279360" y="1372680"/>
            <a:ext cx="6200640" cy="3019320"/>
          </a:xfrm>
          <a:prstGeom prst="rect">
            <a:avLst/>
          </a:prstGeom>
          <a:ln>
            <a:noFill/>
          </a:ln>
        </p:spPr>
      </p:pic>
      <p:pic>
        <p:nvPicPr>
          <p:cNvPr id="75" name="" descr=""/>
          <p:cNvPicPr/>
          <p:nvPr/>
        </p:nvPicPr>
        <p:blipFill>
          <a:blip r:embed="rId2"/>
          <a:stretch/>
        </p:blipFill>
        <p:spPr>
          <a:xfrm>
            <a:off x="1728000" y="2376000"/>
            <a:ext cx="5972040" cy="2867040"/>
          </a:xfrm>
          <a:prstGeom prst="rect">
            <a:avLst/>
          </a:prstGeom>
          <a:ln>
            <a:noFill/>
          </a:ln>
        </p:spPr>
      </p:pic>
      <p:pic>
        <p:nvPicPr>
          <p:cNvPr id="76" name="" descr=""/>
          <p:cNvPicPr/>
          <p:nvPr/>
        </p:nvPicPr>
        <p:blipFill>
          <a:blip r:embed="rId3"/>
          <a:stretch/>
        </p:blipFill>
        <p:spPr>
          <a:xfrm>
            <a:off x="3076560" y="3168000"/>
            <a:ext cx="6067440" cy="2943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8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79" name="" descr=""/>
          <p:cNvPicPr/>
          <p:nvPr/>
        </p:nvPicPr>
        <p:blipFill>
          <a:blip r:embed="rId1"/>
          <a:stretch/>
        </p:blipFill>
        <p:spPr>
          <a:xfrm>
            <a:off x="-72000" y="0"/>
            <a:ext cx="9216000" cy="6858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1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-4320" y="0"/>
            <a:ext cx="9148320" cy="6768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1602</TotalTime>
  <Application>Trio_Office/6.2.8.2$Windows_x86 LibreOffice_project/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2018-02-04T11:26:58Z</dcterms:created>
  <dc:creator>дмитрий</dc:creator>
  <dc:description/>
  <dc:language>ru-RU</dc:language>
  <cp:lastModifiedBy/>
  <dcterms:modified xsi:type="dcterms:W3CDTF">2020-04-23T09:11:20Z</dcterms:modified>
  <cp:revision>161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16</vt:i4>
  </property>
</Properties>
</file>