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92" r:id="rId4"/>
    <p:sldId id="311" r:id="rId5"/>
    <p:sldId id="310" r:id="rId6"/>
    <p:sldId id="285" r:id="rId7"/>
    <p:sldId id="312" r:id="rId8"/>
    <p:sldId id="315" r:id="rId9"/>
    <p:sldId id="314" r:id="rId10"/>
    <p:sldId id="286" r:id="rId11"/>
    <p:sldId id="300" r:id="rId12"/>
    <p:sldId id="301" r:id="rId13"/>
    <p:sldId id="299" r:id="rId14"/>
    <p:sldId id="302" r:id="rId15"/>
    <p:sldId id="303" r:id="rId16"/>
    <p:sldId id="304" r:id="rId17"/>
    <p:sldId id="305" r:id="rId18"/>
    <p:sldId id="316" r:id="rId19"/>
    <p:sldId id="317" r:id="rId20"/>
    <p:sldId id="309" r:id="rId21"/>
    <p:sldId id="257" r:id="rId22"/>
    <p:sldId id="284" r:id="rId23"/>
    <p:sldId id="287" r:id="rId24"/>
    <p:sldId id="289" r:id="rId25"/>
    <p:sldId id="308" r:id="rId26"/>
    <p:sldId id="290" r:id="rId27"/>
    <p:sldId id="318" r:id="rId28"/>
    <p:sldId id="298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07DF"/>
    <a:srgbClr val="CC33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>
      <p:cViewPr varScale="1">
        <p:scale>
          <a:sx n="101" d="100"/>
          <a:sy n="101" d="100"/>
        </p:scale>
        <p:origin x="-96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7166"/>
            <a:ext cx="7789776" cy="1470025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7356" y="2112941"/>
            <a:ext cx="5429288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FF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C3399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8604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586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rgbClr val="FFFFFF">
              <a:alpha val="65098"/>
            </a:srgb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93390-EB43-45EE-8F57-BE4AD01613E8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kemcdo.ru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renipk.ru/kp/distant/ped/ped/tech.htm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moluch.ru/archive/113/28806/" TargetMode="External"/><Relationship Id="rId2" Type="http://schemas.openxmlformats.org/officeDocument/2006/relationships/hyperlink" Target="https://www.ispring.ru/elearning-insights/chto-takoe-smeshannoe-obuchenie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martboard.ru/view.pl?mid=1126873196" TargetMode="External"/><Relationship Id="rId3" Type="http://schemas.openxmlformats.org/officeDocument/2006/relationships/hyperlink" Target="http://www.ido.edu.ru/ffec/psych/ps13.html" TargetMode="External"/><Relationship Id="rId7" Type="http://schemas.openxmlformats.org/officeDocument/2006/relationships/hyperlink" Target="http://coop.chuvashia.ru/kartuzov/site/4_3/2.htm" TargetMode="External"/><Relationship Id="rId2" Type="http://schemas.openxmlformats.org/officeDocument/2006/relationships/hyperlink" Target="http://www.psylist.net/pedagogika/inovacii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ooro.ru/science-lib/pedsis/?PHPSESSID=i6rpls5ddlrbidgsc1tf1aiat1" TargetMode="External"/><Relationship Id="rId5" Type="http://schemas.openxmlformats.org/officeDocument/2006/relationships/hyperlink" Target="http://vladimir.socio.msu.ru/1_KM/edutech_1.htm" TargetMode="External"/><Relationship Id="rId10" Type="http://schemas.openxmlformats.org/officeDocument/2006/relationships/hyperlink" Target="http://yesnet.purpe.ru/youngteach/edtehnol.htm" TargetMode="External"/><Relationship Id="rId4" Type="http://schemas.openxmlformats.org/officeDocument/2006/relationships/hyperlink" Target="http://oio.tpu.ru/publ_2004/article2004_5.html" TargetMode="External"/><Relationship Id="rId9" Type="http://schemas.openxmlformats.org/officeDocument/2006/relationships/hyperlink" Target="http://www.ioso.ru/distant/newpteh/intro2.htm" TargetMode="Externa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89776" cy="3384376"/>
          </a:xfrm>
        </p:spPr>
        <p:txBody>
          <a:bodyPr>
            <a:normAutofit fontScale="90000"/>
          </a:bodyPr>
          <a:lstStyle/>
          <a:p>
            <a:r>
              <a:rPr lang="ru-RU" sz="3800" b="1" dirty="0" smtClean="0">
                <a:solidFill>
                  <a:srgbClr val="2107DF"/>
                </a:solidFill>
              </a:rPr>
              <a:t/>
            </a:r>
            <a:br>
              <a:rPr lang="ru-RU" sz="3800" b="1" dirty="0" smtClean="0">
                <a:solidFill>
                  <a:srgbClr val="2107DF"/>
                </a:solidFill>
              </a:rPr>
            </a:br>
            <a:r>
              <a:rPr lang="ru-RU" b="1" dirty="0">
                <a:solidFill>
                  <a:srgbClr val="2107DF"/>
                </a:solidFill>
                <a:ea typeface="Calibri"/>
                <a:cs typeface="Times New Roman"/>
              </a:rPr>
              <a:t>Лучшие педагогические практики – ориентир профессионального развития учителя физики </a:t>
            </a:r>
            <a:r>
              <a:rPr lang="ru-RU" b="1" dirty="0" smtClean="0">
                <a:solidFill>
                  <a:srgbClr val="2107DF"/>
                </a:solidFill>
              </a:rPr>
              <a:t/>
            </a:r>
            <a:br>
              <a:rPr lang="ru-RU" b="1" dirty="0" smtClean="0">
                <a:solidFill>
                  <a:srgbClr val="2107DF"/>
                </a:solidFill>
              </a:rPr>
            </a:br>
            <a:endParaRPr lang="en-US" b="1" dirty="0">
              <a:solidFill>
                <a:srgbClr val="2107D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27784" y="4581128"/>
            <a:ext cx="4248472" cy="1584176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rgbClr val="2107DF"/>
                </a:solidFill>
              </a:rPr>
              <a:t>Составитель:</a:t>
            </a:r>
          </a:p>
          <a:p>
            <a:r>
              <a:rPr lang="ru-RU" b="1" dirty="0" smtClean="0">
                <a:solidFill>
                  <a:srgbClr val="2107DF"/>
                </a:solidFill>
              </a:rPr>
              <a:t> Л.Д. Урванцева, </a:t>
            </a:r>
          </a:p>
          <a:p>
            <a:r>
              <a:rPr lang="ru-RU" b="1" dirty="0" smtClean="0">
                <a:solidFill>
                  <a:srgbClr val="2107DF"/>
                </a:solidFill>
              </a:rPr>
              <a:t>методист </a:t>
            </a:r>
            <a:r>
              <a:rPr lang="ru-RU" b="1" dirty="0" err="1" smtClean="0">
                <a:solidFill>
                  <a:srgbClr val="2107DF"/>
                </a:solidFill>
              </a:rPr>
              <a:t>КРИПКиПРО</a:t>
            </a:r>
            <a:endParaRPr lang="en-US" b="1" dirty="0">
              <a:solidFill>
                <a:srgbClr val="2107D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2107DF"/>
                </a:solidFill>
              </a:rPr>
              <a:t>Концентрированное обучение</a:t>
            </a:r>
            <a:endParaRPr lang="ru-RU" b="1" dirty="0">
              <a:solidFill>
                <a:srgbClr val="2107D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52894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  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811065"/>
              </p:ext>
            </p:extLst>
          </p:nvPr>
        </p:nvGraphicFramePr>
        <p:xfrm>
          <a:off x="251520" y="980728"/>
          <a:ext cx="8568954" cy="5256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6318"/>
                <a:gridCol w="2856318"/>
                <a:gridCol w="2856318"/>
              </a:tblGrid>
              <a:tr h="1036003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Цель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Сущность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Механизм</a:t>
                      </a:r>
                      <a:endParaRPr lang="ru-RU" sz="3600" dirty="0"/>
                    </a:p>
                  </a:txBody>
                  <a:tcPr/>
                </a:tc>
              </a:tr>
              <a:tr h="4220581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+mn-lt"/>
                        </a:rPr>
                        <a:t>Создание максимально близкой к естественным психологическим особенностям человеческого восприятия структуры учебного процесса</a:t>
                      </a:r>
                      <a:endParaRPr lang="ru-RU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+mn-lt"/>
                        </a:rPr>
                        <a:t>Глубокое изучение предметов за счет объединения занятий в блоки</a:t>
                      </a:r>
                      <a:endParaRPr lang="ru-RU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Методы обучения, учитывающие динамику работоспособности обучающихся</a:t>
                      </a:r>
                      <a:endParaRPr lang="ru-RU" sz="24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878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2107DF"/>
                </a:solidFill>
              </a:rPr>
              <a:t>Модульное обучение</a:t>
            </a:r>
            <a:endParaRPr lang="ru-RU" b="1" dirty="0">
              <a:solidFill>
                <a:srgbClr val="2107D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52894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  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6958405"/>
              </p:ext>
            </p:extLst>
          </p:nvPr>
        </p:nvGraphicFramePr>
        <p:xfrm>
          <a:off x="251520" y="980728"/>
          <a:ext cx="8568954" cy="5256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6318"/>
                <a:gridCol w="2856318"/>
                <a:gridCol w="2856318"/>
              </a:tblGrid>
              <a:tr h="1036003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Цель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Сущность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Механизм</a:t>
                      </a:r>
                      <a:endParaRPr lang="ru-RU" sz="3600" dirty="0"/>
                    </a:p>
                  </a:txBody>
                  <a:tcPr/>
                </a:tc>
              </a:tr>
              <a:tr h="4220581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+mn-lt"/>
                        </a:rPr>
                        <a:t>Обеспечение гибкости, приспособление его к индивидуальным потребностям личности, уровню его базовой подготовки</a:t>
                      </a:r>
                      <a:endParaRPr lang="ru-RU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+mn-lt"/>
                        </a:rPr>
                        <a:t>Самостоятельная работа обучающихся с индивидуальной учебной программой</a:t>
                      </a:r>
                      <a:endParaRPr lang="ru-RU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Проблемный подход, индивидуальный темп обучения</a:t>
                      </a:r>
                      <a:endParaRPr lang="ru-RU" sz="24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097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2107DF"/>
                </a:solidFill>
              </a:rPr>
              <a:t>Развивающее обучение</a:t>
            </a:r>
            <a:endParaRPr lang="ru-RU" b="1" dirty="0">
              <a:solidFill>
                <a:srgbClr val="2107D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52894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  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6185833"/>
              </p:ext>
            </p:extLst>
          </p:nvPr>
        </p:nvGraphicFramePr>
        <p:xfrm>
          <a:off x="251520" y="980728"/>
          <a:ext cx="8568954" cy="5256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6318"/>
                <a:gridCol w="2856318"/>
                <a:gridCol w="2856318"/>
              </a:tblGrid>
              <a:tr h="1036003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Цель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Сущность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Механизм</a:t>
                      </a:r>
                      <a:endParaRPr lang="ru-RU" sz="3600" dirty="0"/>
                    </a:p>
                  </a:txBody>
                  <a:tcPr/>
                </a:tc>
              </a:tr>
              <a:tr h="4220581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Calibri" pitchFamily="34" charset="0"/>
                          <a:cs typeface="Calibri" pitchFamily="34" charset="0"/>
                        </a:rPr>
                        <a:t>Развитие личности и ее способностей</a:t>
                      </a:r>
                      <a:endParaRPr lang="ru-RU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Calibri" pitchFamily="34" charset="0"/>
                          <a:cs typeface="Calibri" pitchFamily="34" charset="0"/>
                        </a:rPr>
                        <a:t>Ориентация учебного процесса на потенциальные возможности человека и их реализацию</a:t>
                      </a:r>
                      <a:endParaRPr lang="ru-RU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i="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Вовлечение обучаемых в различные виды деятельности</a:t>
                      </a:r>
                      <a:endParaRPr lang="ru-RU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77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2107DF"/>
                </a:solidFill>
              </a:rPr>
              <a:t>Дифференцированное обучение</a:t>
            </a:r>
            <a:endParaRPr lang="ru-RU" b="1" dirty="0">
              <a:solidFill>
                <a:srgbClr val="2107D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52894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  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2030939"/>
              </p:ext>
            </p:extLst>
          </p:nvPr>
        </p:nvGraphicFramePr>
        <p:xfrm>
          <a:off x="251520" y="980728"/>
          <a:ext cx="8568954" cy="5256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6318"/>
                <a:gridCol w="2856318"/>
                <a:gridCol w="2856318"/>
              </a:tblGrid>
              <a:tr h="1036003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Цель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Сущность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Механизм</a:t>
                      </a:r>
                      <a:endParaRPr lang="ru-RU" sz="3600" dirty="0"/>
                    </a:p>
                  </a:txBody>
                  <a:tcPr/>
                </a:tc>
              </a:tr>
              <a:tr h="4220581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Calibri" pitchFamily="34" charset="0"/>
                          <a:cs typeface="Calibri" pitchFamily="34" charset="0"/>
                        </a:rPr>
                        <a:t>Создание оптимальных условий для выявления задатков, развития интересов и способностей</a:t>
                      </a:r>
                      <a:endParaRPr lang="ru-RU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Calibri" pitchFamily="34" charset="0"/>
                          <a:cs typeface="Calibri" pitchFamily="34" charset="0"/>
                        </a:rPr>
                        <a:t>Усвоение программного материала на различных планируемых уровнях, но не ниже обязательного (стандарт)</a:t>
                      </a:r>
                      <a:endParaRPr lang="ru-RU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i="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Методы индивидуального обучения</a:t>
                      </a:r>
                      <a:endParaRPr lang="ru-RU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966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579296" cy="86409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2107DF"/>
                </a:solidFill>
              </a:rPr>
              <a:t>Активное(контекстное) обучение</a:t>
            </a:r>
            <a:endParaRPr lang="ru-RU" b="1" dirty="0">
              <a:solidFill>
                <a:srgbClr val="2107D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52894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  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9836565"/>
              </p:ext>
            </p:extLst>
          </p:nvPr>
        </p:nvGraphicFramePr>
        <p:xfrm>
          <a:off x="251520" y="980728"/>
          <a:ext cx="8568954" cy="5256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6318"/>
                <a:gridCol w="2856318"/>
                <a:gridCol w="2856318"/>
              </a:tblGrid>
              <a:tr h="1036003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Цель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Сущность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Механизм</a:t>
                      </a:r>
                      <a:endParaRPr lang="ru-RU" sz="3600" dirty="0"/>
                    </a:p>
                  </a:txBody>
                  <a:tcPr/>
                </a:tc>
              </a:tr>
              <a:tr h="4220581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Calibri" pitchFamily="34" charset="0"/>
                          <a:cs typeface="Calibri" pitchFamily="34" charset="0"/>
                        </a:rPr>
                        <a:t>Создание оптимальных условий для выявления задатков, развития интересов и способностей</a:t>
                      </a:r>
                      <a:endParaRPr lang="ru-RU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Calibri" pitchFamily="34" charset="0"/>
                          <a:cs typeface="Calibri" pitchFamily="34" charset="0"/>
                        </a:rPr>
                        <a:t>Усвоение программного материала на различных планируемых уровнях, но не ниже обязательного (стандарт)</a:t>
                      </a:r>
                      <a:endParaRPr lang="ru-RU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i="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Методы индивидуального обучения</a:t>
                      </a:r>
                      <a:endParaRPr lang="ru-RU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218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2107DF"/>
                </a:solidFill>
              </a:rPr>
              <a:t>Игровое обучение</a:t>
            </a:r>
            <a:endParaRPr lang="ru-RU" b="1" dirty="0">
              <a:solidFill>
                <a:srgbClr val="2107D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52894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  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054343"/>
              </p:ext>
            </p:extLst>
          </p:nvPr>
        </p:nvGraphicFramePr>
        <p:xfrm>
          <a:off x="251520" y="980728"/>
          <a:ext cx="8568954" cy="5256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6318"/>
                <a:gridCol w="2856318"/>
                <a:gridCol w="2856318"/>
              </a:tblGrid>
              <a:tr h="1036003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Цель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Сущность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Механизм</a:t>
                      </a:r>
                      <a:endParaRPr lang="ru-RU" sz="3600" dirty="0"/>
                    </a:p>
                  </a:txBody>
                  <a:tcPr/>
                </a:tc>
              </a:tr>
              <a:tr h="4220581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+mn-lt"/>
                        </a:rPr>
                        <a:t>Обеспечение личностно-деятельного характера усвоения знаний, навыков, умений</a:t>
                      </a:r>
                      <a:endParaRPr lang="ru-RU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+mn-lt"/>
                        </a:rPr>
                        <a:t>Самостоятельная познавательная деятельность, направленная на поиск, обработку, усвоение учебной информации</a:t>
                      </a:r>
                      <a:endParaRPr lang="ru-RU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Игровые методы вовлечения обучаемых в творческую деятельность</a:t>
                      </a:r>
                      <a:endParaRPr lang="ru-RU" sz="24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999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2107DF"/>
                </a:solidFill>
              </a:rPr>
              <a:t>Критическое мышление</a:t>
            </a:r>
            <a:endParaRPr lang="ru-RU" b="1" dirty="0">
              <a:solidFill>
                <a:srgbClr val="2107D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52894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  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8231536"/>
              </p:ext>
            </p:extLst>
          </p:nvPr>
        </p:nvGraphicFramePr>
        <p:xfrm>
          <a:off x="251520" y="980728"/>
          <a:ext cx="8784976" cy="5256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7639"/>
                <a:gridCol w="2805286"/>
                <a:gridCol w="3322051"/>
              </a:tblGrid>
              <a:tr h="1036003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Цель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Сущность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Механизм</a:t>
                      </a:r>
                      <a:endParaRPr lang="ru-RU" sz="3600" dirty="0"/>
                    </a:p>
                  </a:txBody>
                  <a:tcPr/>
                </a:tc>
              </a:tr>
              <a:tr h="4220581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Calibri" pitchFamily="34" charset="0"/>
                          <a:cs typeface="Calibri" pitchFamily="34" charset="0"/>
                        </a:rPr>
                        <a:t>Обеспечить развитие критического мышления посредством интерактивного включения учащихся в образовательный процесс</a:t>
                      </a:r>
                      <a:endParaRPr lang="ru-RU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Calibri" pitchFamily="34" charset="0"/>
                          <a:cs typeface="Calibri" pitchFamily="34" charset="0"/>
                        </a:rPr>
                        <a:t>Способность ставить новые вопросы, вырабатывать разнообразные аргументы, принимать независимые продуманные решения</a:t>
                      </a:r>
                      <a:endParaRPr lang="ru-RU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i="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Интерактивные методы обучения; вовлечение учащихся в различные виды деятельности; соблюдение трех этапов реализации технологии: вызов (актуализация субъектного опыта); осмысление; рефлексия</a:t>
                      </a:r>
                      <a:endParaRPr lang="ru-RU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844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2107DF"/>
                </a:solidFill>
              </a:rPr>
              <a:t>Метод ключевых ситуаций</a:t>
            </a:r>
            <a:endParaRPr lang="ru-RU" b="1" dirty="0">
              <a:solidFill>
                <a:srgbClr val="2107DF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8087948"/>
              </p:ext>
            </p:extLst>
          </p:nvPr>
        </p:nvGraphicFramePr>
        <p:xfrm>
          <a:off x="251520" y="1052736"/>
          <a:ext cx="8713788" cy="553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4596"/>
                <a:gridCol w="2904596"/>
                <a:gridCol w="2904596"/>
              </a:tblGrid>
              <a:tr h="979076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Цель 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Сущность 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Механизм</a:t>
                      </a:r>
                      <a:endParaRPr lang="ru-RU" sz="3600" dirty="0"/>
                    </a:p>
                  </a:txBody>
                  <a:tcPr/>
                </a:tc>
              </a:tr>
              <a:tr h="4558724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Возможность реализации учебно-исследовательской деятельности учащихся на каждом</a:t>
                      </a:r>
                      <a:r>
                        <a:rPr lang="ru-RU" sz="2400" baseline="0" dirty="0" smtClean="0"/>
                        <a:t> уроке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Расскажи мне - и я забуду, покажи мне – и я    запомню, вовлеки меня – и я научусь!</a:t>
                      </a:r>
                    </a:p>
                    <a:p>
                      <a:r>
                        <a:rPr lang="ru-RU" sz="2400" dirty="0" smtClean="0"/>
                        <a:t>Конфуций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Предоставление ученику возможности выбора, догадки, открытия при традиционном подходе к изучению физики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3332104"/>
              </p:ext>
            </p:extLst>
          </p:nvPr>
        </p:nvGraphicFramePr>
        <p:xfrm>
          <a:off x="217714" y="5196114"/>
          <a:ext cx="8723086" cy="762000"/>
        </p:xfrm>
        <a:graphic>
          <a:graphicData uri="http://schemas.openxmlformats.org/drawingml/2006/table">
            <a:tbl>
              <a:tblPr/>
              <a:tblGrid>
                <a:gridCol w="872308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solidFill>
                            <a:srgbClr val="FF0000"/>
                          </a:solidFill>
                        </a:rPr>
                        <a:t> И БОЛЕЕ ПОДРОБНО!...</a:t>
                      </a:r>
                      <a:endParaRPr lang="ru-RU" sz="4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95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147248" cy="69269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2107DF"/>
                </a:solidFill>
              </a:rPr>
              <a:t>Дистанционное образование</a:t>
            </a:r>
            <a:endParaRPr lang="ru-RU" b="1" dirty="0">
              <a:solidFill>
                <a:srgbClr val="2107D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20688"/>
            <a:ext cx="8640960" cy="5832648"/>
          </a:xfrm>
        </p:spPr>
        <p:txBody>
          <a:bodyPr/>
          <a:lstStyle/>
          <a:p>
            <a:r>
              <a:rPr lang="ru-RU" dirty="0" smtClean="0"/>
              <a:t>1. Центр дистанционного образования Кемеровской области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://kemcdo.ru</a:t>
            </a:r>
            <a:r>
              <a:rPr lang="en-US" dirty="0" smtClean="0">
                <a:hlinkClick r:id="rId2"/>
              </a:rPr>
              <a:t>/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5" t="31095" r="903" b="3362"/>
          <a:stretch/>
        </p:blipFill>
        <p:spPr bwMode="auto">
          <a:xfrm>
            <a:off x="165016" y="1628800"/>
            <a:ext cx="8784976" cy="5238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16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2107DF"/>
                </a:solidFill>
              </a:rPr>
              <a:t>Реализация педагогических технологий </a:t>
            </a:r>
            <a:r>
              <a:rPr lang="ru-RU" b="1" dirty="0" err="1">
                <a:solidFill>
                  <a:srgbClr val="2107DF"/>
                </a:solidFill>
              </a:rPr>
              <a:t>деятельностного</a:t>
            </a:r>
            <a:r>
              <a:rPr lang="ru-RU" b="1" dirty="0">
                <a:solidFill>
                  <a:srgbClr val="2107DF"/>
                </a:solidFill>
              </a:rPr>
              <a:t> </a:t>
            </a:r>
            <a:r>
              <a:rPr lang="ru-RU" b="1" dirty="0" smtClean="0">
                <a:solidFill>
                  <a:srgbClr val="2107DF"/>
                </a:solidFill>
              </a:rPr>
              <a:t>типа</a:t>
            </a:r>
            <a:endParaRPr lang="ru-RU" b="1" dirty="0">
              <a:solidFill>
                <a:srgbClr val="2107D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96752"/>
            <a:ext cx="9036496" cy="5544616"/>
          </a:xfrm>
        </p:spPr>
        <p:txBody>
          <a:bodyPr>
            <a:noAutofit/>
          </a:bodyPr>
          <a:lstStyle/>
          <a:p>
            <a:r>
              <a:rPr lang="ru-RU" sz="1200" dirty="0"/>
              <a:t>Технология </a:t>
            </a:r>
            <a:r>
              <a:rPr lang="ru-RU" sz="1200" dirty="0" err="1"/>
              <a:t>деятельностного</a:t>
            </a:r>
            <a:r>
              <a:rPr lang="ru-RU" sz="1200" dirty="0"/>
              <a:t> метода включает в себя следующую последовательность шагов:</a:t>
            </a:r>
          </a:p>
          <a:p>
            <a:r>
              <a:rPr lang="ru-RU" sz="1200" b="1" u="sng" dirty="0" smtClean="0"/>
              <a:t>1 </a:t>
            </a:r>
            <a:r>
              <a:rPr lang="ru-RU" sz="1200" b="1" u="sng" dirty="0"/>
              <a:t>шаг – мотивация (самоопределение к деятельности</a:t>
            </a:r>
            <a:r>
              <a:rPr lang="ru-RU" sz="1200" b="1" u="sng" dirty="0" smtClean="0"/>
              <a:t>). </a:t>
            </a:r>
            <a:r>
              <a:rPr lang="ru-RU" sz="1200" dirty="0" smtClean="0"/>
              <a:t>На </a:t>
            </a:r>
            <a:r>
              <a:rPr lang="ru-RU" sz="1200" dirty="0"/>
              <a:t>данном этапе организуется положительное самоопределение ученика к деятельности на уроке, а именно, создаются условия для возникновения внутренней потребности включения в деятельность (выстраивается установка «хочу»), выделяется содержательная область (мобилизуется позиция «могу»).</a:t>
            </a:r>
          </a:p>
          <a:p>
            <a:r>
              <a:rPr lang="ru-RU" sz="1200" b="1" u="sng" dirty="0" smtClean="0"/>
              <a:t>2 </a:t>
            </a:r>
            <a:r>
              <a:rPr lang="ru-RU" sz="1200" b="1" u="sng" dirty="0"/>
              <a:t>шаг – актуализация знаний и фиксация затруднения в деятельности</a:t>
            </a:r>
            <a:r>
              <a:rPr lang="ru-RU" sz="1200" b="1" u="sng" dirty="0" smtClean="0"/>
              <a:t>.  </a:t>
            </a:r>
            <a:r>
              <a:rPr lang="ru-RU" sz="1200" dirty="0" smtClean="0"/>
              <a:t>Данный </a:t>
            </a:r>
            <a:r>
              <a:rPr lang="ru-RU" sz="1200" dirty="0"/>
              <a:t>этап предполагает, во-первых, подготовку мышления детей к проектировочной деятельности, актуализацию знаний, умений и навыков, достаточных для построения нового способа действий, тренировку соответствующих мыслительных операций. В завершение этапа создаётся проблема в деятельности учащихся, которое фиксируется самостоятельно. </a:t>
            </a:r>
          </a:p>
          <a:p>
            <a:r>
              <a:rPr lang="ru-RU" sz="1200" b="1" u="sng" dirty="0" smtClean="0"/>
              <a:t>3 </a:t>
            </a:r>
            <a:r>
              <a:rPr lang="ru-RU" sz="1200" b="1" u="sng" dirty="0"/>
              <a:t>шаг – постановка учебной задачи (исследовательский этап</a:t>
            </a:r>
            <a:r>
              <a:rPr lang="ru-RU" sz="1200" b="1" u="sng" dirty="0" smtClean="0"/>
              <a:t>).  </a:t>
            </a:r>
            <a:r>
              <a:rPr lang="ru-RU" sz="1200" dirty="0" smtClean="0"/>
              <a:t>Учащиеся </a:t>
            </a:r>
            <a:r>
              <a:rPr lang="ru-RU" sz="1200" dirty="0"/>
              <a:t>соотносят свои действия с используемым способом деятельности (алгоритмом, понятием и т.д.) и на этой основе выделяют и фиксируют в учебном диалоге причину затруднения. Учитель организует деятельность учащихся по исследованию возникшей проблемной ситуации в форме эвристической беседы. Завершение этапа связано с постановкой цели и формулировкой темы урока.</a:t>
            </a:r>
          </a:p>
          <a:p>
            <a:r>
              <a:rPr lang="ru-RU" sz="1200" b="1" u="sng" dirty="0" smtClean="0"/>
              <a:t>4 </a:t>
            </a:r>
            <a:r>
              <a:rPr lang="ru-RU" sz="1200" b="1" u="sng" dirty="0"/>
              <a:t>шаг – построение проекта выхода из затруднения. </a:t>
            </a:r>
            <a:r>
              <a:rPr lang="ru-RU" sz="1200" b="1" u="sng" dirty="0" smtClean="0"/>
              <a:t>  </a:t>
            </a:r>
            <a:r>
              <a:rPr lang="ru-RU" sz="1200" dirty="0" smtClean="0"/>
              <a:t>На </a:t>
            </a:r>
            <a:r>
              <a:rPr lang="ru-RU" sz="1200" dirty="0"/>
              <a:t>данном этапе предполагается выбор учащимися метода разрешения проблемной ситуации и на основе выбранного метода происходит выдвижение и  проверка гипотез. Учитель организует коммуникативную деятельность учеников в форме «мозгового штурма», побуждающего диалога и т.д.</a:t>
            </a:r>
          </a:p>
          <a:p>
            <a:r>
              <a:rPr lang="ru-RU" sz="1200" b="1" u="sng" dirty="0" smtClean="0"/>
              <a:t>5 </a:t>
            </a:r>
            <a:r>
              <a:rPr lang="ru-RU" sz="1200" b="1" u="sng" dirty="0"/>
              <a:t>шаг – проверка гипотез, реализация проекта</a:t>
            </a:r>
            <a:r>
              <a:rPr lang="ru-RU" sz="1200" b="1" u="sng" dirty="0" smtClean="0"/>
              <a:t>. </a:t>
            </a:r>
            <a:r>
              <a:rPr lang="ru-RU" sz="1200" dirty="0" smtClean="0"/>
              <a:t>На </a:t>
            </a:r>
            <a:r>
              <a:rPr lang="ru-RU" sz="1200" dirty="0"/>
              <a:t>данном этапе устанавливается, что учебная задача разрешена.</a:t>
            </a:r>
          </a:p>
          <a:p>
            <a:r>
              <a:rPr lang="ru-RU" sz="1200" b="1" u="sng" dirty="0" smtClean="0"/>
              <a:t>6 </a:t>
            </a:r>
            <a:r>
              <a:rPr lang="ru-RU" sz="1200" b="1" u="sng" dirty="0"/>
              <a:t>шаг – первичное закрепление знаний. </a:t>
            </a:r>
            <a:r>
              <a:rPr lang="ru-RU" sz="1200" dirty="0" smtClean="0"/>
              <a:t>Учащиеся </a:t>
            </a:r>
            <a:r>
              <a:rPr lang="ru-RU" sz="1200" dirty="0"/>
              <a:t>в форме коммуникативного общения решают типовые задания на новый способ действий с фиксацией установленного алгоритма.</a:t>
            </a:r>
          </a:p>
          <a:p>
            <a:r>
              <a:rPr lang="ru-RU" sz="1200" b="1" u="sng" dirty="0" smtClean="0"/>
              <a:t>7 </a:t>
            </a:r>
            <a:r>
              <a:rPr lang="ru-RU" sz="1200" b="1" u="sng" dirty="0"/>
              <a:t>шаг – самостоятельная работа с самопроверкой по </a:t>
            </a:r>
            <a:r>
              <a:rPr lang="ru-RU" sz="1200" b="1" u="sng" dirty="0" smtClean="0"/>
              <a:t>эталону. </a:t>
            </a:r>
            <a:r>
              <a:rPr lang="ru-RU" sz="1200" dirty="0" smtClean="0"/>
              <a:t>При </a:t>
            </a:r>
            <a:r>
              <a:rPr lang="ru-RU" sz="1200" dirty="0"/>
              <a:t>проведении этого этапа используется индивидуальная форма работы: учащиеся самостоятельно выполняют задания на применение нового способа действий, осуществляют их самопроверку, пошагово сравнивая с образцом, и сами её оценивают. Эмоциональная направленность этапа состоит в организации ситуации успеха, способствующей включению учащихся в дальнейшую познавательную деятельность.</a:t>
            </a:r>
          </a:p>
          <a:p>
            <a:r>
              <a:rPr lang="ru-RU" sz="1200" b="1" u="sng" dirty="0" smtClean="0"/>
              <a:t>8 </a:t>
            </a:r>
            <a:r>
              <a:rPr lang="ru-RU" sz="1200" b="1" u="sng" dirty="0"/>
              <a:t>шаг – включение в систему знаний и повторение</a:t>
            </a:r>
            <a:r>
              <a:rPr lang="ru-RU" sz="1200" dirty="0" smtClean="0"/>
              <a:t>.  На </a:t>
            </a:r>
            <a:r>
              <a:rPr lang="ru-RU" sz="1200" dirty="0"/>
              <a:t>данном этапе новое знание включается в систему знаний. При необходимости выполняются задания на тренировку ранее изученных алгоритмов действий и подготовку введения нового знания на последующих уроках.</a:t>
            </a:r>
          </a:p>
          <a:p>
            <a:r>
              <a:rPr lang="ru-RU" sz="1200" b="1" u="sng" dirty="0" smtClean="0"/>
              <a:t>9 </a:t>
            </a:r>
            <a:r>
              <a:rPr lang="ru-RU" sz="1200" b="1" u="sng" dirty="0"/>
              <a:t>шаг – рефлексия деятельности (итог урока</a:t>
            </a:r>
            <a:r>
              <a:rPr lang="ru-RU" sz="1200" b="1" u="sng" dirty="0" smtClean="0"/>
              <a:t>)</a:t>
            </a:r>
          </a:p>
          <a:p>
            <a:r>
              <a:rPr lang="ru-RU" sz="1800" b="1" dirty="0" smtClean="0">
                <a:solidFill>
                  <a:srgbClr val="C00000"/>
                </a:solidFill>
              </a:rPr>
              <a:t>                                                                                                            </a:t>
            </a:r>
            <a:r>
              <a:rPr lang="ru-RU" sz="1800" b="1" u="sng" dirty="0" smtClean="0">
                <a:solidFill>
                  <a:srgbClr val="C00000"/>
                </a:solidFill>
              </a:rPr>
              <a:t>ФГОС ООО и ФГОС СОО</a:t>
            </a:r>
            <a:endParaRPr lang="ru-RU" sz="1800" b="1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15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3367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dirty="0" smtClean="0">
                <a:solidFill>
                  <a:srgbClr val="585858"/>
                </a:solidFill>
                <a:latin typeface="Arial"/>
              </a:rPr>
              <a:t>По мнению </a:t>
            </a:r>
            <a:r>
              <a:rPr lang="ru-RU" sz="2800" u="sng" dirty="0" smtClean="0">
                <a:solidFill>
                  <a:srgbClr val="585858"/>
                </a:solidFill>
                <a:latin typeface="Arial"/>
              </a:rPr>
              <a:t>Н.В</a:t>
            </a:r>
            <a:r>
              <a:rPr lang="ru-RU" sz="2800" u="sng" dirty="0">
                <a:solidFill>
                  <a:srgbClr val="585858"/>
                </a:solidFill>
                <a:latin typeface="Arial"/>
              </a:rPr>
              <a:t>. </a:t>
            </a:r>
            <a:r>
              <a:rPr lang="ru-RU" sz="2800" u="sng" dirty="0" err="1" smtClean="0">
                <a:solidFill>
                  <a:srgbClr val="585858"/>
                </a:solidFill>
                <a:latin typeface="Arial"/>
              </a:rPr>
              <a:t>Бордовской</a:t>
            </a:r>
            <a:r>
              <a:rPr lang="ru-RU" sz="2800" dirty="0">
                <a:solidFill>
                  <a:srgbClr val="585858"/>
                </a:solidFill>
                <a:latin typeface="Arial"/>
              </a:rPr>
              <a:t>, педагогическую практику можно рассматривать как разновидность человеческой деятельности, связанную с воспитанием, обучением и образованием человека</a:t>
            </a:r>
            <a:r>
              <a:rPr lang="ru-RU" sz="2800" dirty="0" smtClean="0">
                <a:solidFill>
                  <a:srgbClr val="585858"/>
                </a:solidFill>
                <a:latin typeface="Arial"/>
              </a:rPr>
              <a:t>.</a:t>
            </a:r>
          </a:p>
          <a:p>
            <a:pPr marL="0" indent="0">
              <a:buNone/>
            </a:pPr>
            <a:r>
              <a:rPr lang="ru-RU" sz="2800" dirty="0">
                <a:solidFill>
                  <a:srgbClr val="585858"/>
                </a:solidFill>
                <a:latin typeface="Arial"/>
              </a:rPr>
              <a:t>По мнению </a:t>
            </a:r>
            <a:r>
              <a:rPr lang="ru-RU" sz="2800" u="sng" dirty="0">
                <a:solidFill>
                  <a:srgbClr val="585858"/>
                </a:solidFill>
                <a:latin typeface="Arial"/>
              </a:rPr>
              <a:t>Соломатина А. М</a:t>
            </a:r>
            <a:r>
              <a:rPr lang="ru-RU" sz="2800" dirty="0">
                <a:solidFill>
                  <a:srgbClr val="585858"/>
                </a:solidFill>
                <a:latin typeface="Arial"/>
              </a:rPr>
              <a:t>., педагогическая практика не ограничивается только процессами обучения, воспитания и развития обучающегося. Она значительно шире и включает в себя также деятельность по созданию необходимых условий для взаимодействия с учениками (воспитанниками). Эти условия связаны с созданием, разработкой необходимого инструментария (планов-конспектов уроков, технологических карт подбором и разработкой дидактических материалов и т.д.)</a:t>
            </a:r>
            <a:endParaRPr lang="ru-RU" sz="2800" dirty="0" smtClean="0"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313935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2107DF"/>
                </a:solidFill>
              </a:rPr>
              <a:t/>
            </a:r>
            <a:br>
              <a:rPr lang="ru-RU" b="1" dirty="0" smtClean="0">
                <a:solidFill>
                  <a:srgbClr val="2107DF"/>
                </a:solidFill>
              </a:rPr>
            </a:br>
            <a:r>
              <a:rPr lang="ru-RU" sz="4000" b="1" dirty="0" smtClean="0">
                <a:solidFill>
                  <a:srgbClr val="2107DF"/>
                </a:solidFill>
              </a:rPr>
              <a:t>Главная задача современной системы образования </a:t>
            </a:r>
            <a:r>
              <a:rPr lang="ru-RU" sz="4000" b="1" dirty="0">
                <a:solidFill>
                  <a:srgbClr val="2107DF"/>
                </a:solidFill>
              </a:rPr>
              <a:t>- </a:t>
            </a:r>
            <a:r>
              <a:rPr lang="ru-RU" sz="4000" b="1" dirty="0" smtClean="0">
                <a:solidFill>
                  <a:srgbClr val="2107DF"/>
                </a:solidFill>
              </a:rPr>
              <a:t>создание </a:t>
            </a:r>
            <a:r>
              <a:rPr lang="ru-RU" sz="4000" b="1" dirty="0">
                <a:solidFill>
                  <a:srgbClr val="2107DF"/>
                </a:solidFill>
              </a:rPr>
              <a:t>условий для качественного </a:t>
            </a:r>
            <a:r>
              <a:rPr lang="ru-RU" sz="4000" b="1" dirty="0" smtClean="0">
                <a:solidFill>
                  <a:srgbClr val="2107DF"/>
                </a:solidFill>
              </a:rPr>
              <a:t>обучения </a:t>
            </a:r>
            <a:r>
              <a:rPr lang="ru-RU" b="1" dirty="0">
                <a:solidFill>
                  <a:srgbClr val="2107DF"/>
                </a:solidFill>
              </a:rPr>
              <a:t/>
            </a:r>
            <a:br>
              <a:rPr lang="ru-RU" b="1" dirty="0">
                <a:solidFill>
                  <a:srgbClr val="2107DF"/>
                </a:solidFill>
              </a:rPr>
            </a:br>
            <a:endParaRPr lang="en-US" b="1" dirty="0">
              <a:solidFill>
                <a:srgbClr val="2107D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564904"/>
            <a:ext cx="8435280" cy="3561259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Внедрение </a:t>
            </a:r>
            <a:r>
              <a:rPr lang="ru-RU" dirty="0" err="1"/>
              <a:t>компетентностного</a:t>
            </a:r>
            <a:r>
              <a:rPr lang="ru-RU" dirty="0"/>
              <a:t> подхода </a:t>
            </a:r>
            <a:r>
              <a:rPr lang="ru-RU" dirty="0" smtClean="0"/>
              <a:t>–важнейшее </a:t>
            </a:r>
            <a:r>
              <a:rPr lang="ru-RU" dirty="0"/>
              <a:t>условие повышения качества образования. </a:t>
            </a:r>
            <a:r>
              <a:rPr lang="ru-RU" dirty="0" smtClean="0"/>
              <a:t>Ведь  </a:t>
            </a:r>
            <a:r>
              <a:rPr lang="ru-RU" dirty="0"/>
              <a:t>само приобретение жизненно важных </a:t>
            </a:r>
            <a:r>
              <a:rPr lang="ru-RU" dirty="0" smtClean="0"/>
              <a:t>компетенций </a:t>
            </a:r>
            <a:r>
              <a:rPr lang="ru-RU" dirty="0"/>
              <a:t>дает человеку возможность ориентироваться в современном обществе, формирует способность личности быстро реагировать на запросы времени</a:t>
            </a:r>
            <a:r>
              <a:rPr lang="ru-RU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2107DF"/>
                </a:solidFill>
              </a:rPr>
              <a:t>З</a:t>
            </a:r>
            <a:r>
              <a:rPr lang="ru-RU" sz="3600" b="1" dirty="0" smtClean="0">
                <a:solidFill>
                  <a:srgbClr val="2107DF"/>
                </a:solidFill>
              </a:rPr>
              <a:t>акладки компетенций</a:t>
            </a:r>
            <a:endParaRPr lang="ru-RU" sz="3600" b="1" dirty="0">
              <a:solidFill>
                <a:srgbClr val="2107D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0728"/>
            <a:ext cx="8229600" cy="51020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Компетенции </a:t>
            </a:r>
            <a:r>
              <a:rPr lang="ru-RU" b="1" dirty="0"/>
              <a:t>«закладываются» в </a:t>
            </a:r>
            <a:r>
              <a:rPr lang="ru-RU" b="1" dirty="0" smtClean="0"/>
              <a:t>  образовательный </a:t>
            </a:r>
            <a:r>
              <a:rPr lang="ru-RU" b="1" dirty="0"/>
              <a:t>процесс посредством:</a:t>
            </a:r>
          </a:p>
          <a:p>
            <a:r>
              <a:rPr lang="ru-RU" b="1" dirty="0" smtClean="0"/>
              <a:t>  </a:t>
            </a:r>
            <a:r>
              <a:rPr lang="ru-RU" b="1" dirty="0"/>
              <a:t>технологий;</a:t>
            </a:r>
          </a:p>
          <a:p>
            <a:r>
              <a:rPr lang="ru-RU" b="1" dirty="0"/>
              <a:t>  содержания образования;</a:t>
            </a:r>
          </a:p>
          <a:p>
            <a:r>
              <a:rPr lang="ru-RU" b="1" dirty="0"/>
              <a:t>  </a:t>
            </a:r>
            <a:r>
              <a:rPr lang="ru-RU" b="1" dirty="0" smtClean="0"/>
              <a:t>традиций образовательного </a:t>
            </a:r>
            <a:r>
              <a:rPr lang="ru-RU" b="1" dirty="0"/>
              <a:t>учреждения;</a:t>
            </a:r>
          </a:p>
          <a:p>
            <a:r>
              <a:rPr lang="ru-RU" b="1" dirty="0"/>
              <a:t>  типа взаимодействия между </a:t>
            </a:r>
            <a:r>
              <a:rPr lang="ru-RU" b="1" dirty="0" smtClean="0"/>
              <a:t>учителями </a:t>
            </a:r>
            <a:r>
              <a:rPr lang="ru-RU" b="1" dirty="0"/>
              <a:t>и </a:t>
            </a:r>
            <a:r>
              <a:rPr lang="ru-RU" b="1" dirty="0" smtClean="0"/>
              <a:t>обучающимися, а также   </a:t>
            </a:r>
            <a:r>
              <a:rPr lang="ru-RU" b="1" dirty="0"/>
              <a:t>между </a:t>
            </a:r>
            <a:r>
              <a:rPr lang="ru-RU" b="1" dirty="0" smtClean="0"/>
              <a:t>обучающимися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745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2107DF"/>
                </a:solidFill>
              </a:rPr>
              <a:t>Иерархия компетенций</a:t>
            </a:r>
            <a:endParaRPr lang="ru-RU" b="1" dirty="0">
              <a:solidFill>
                <a:srgbClr val="2107D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24744"/>
            <a:ext cx="8856984" cy="5001419"/>
          </a:xfrm>
        </p:spPr>
        <p:txBody>
          <a:bodyPr>
            <a:normAutofit lnSpcReduction="10000"/>
          </a:bodyPr>
          <a:lstStyle/>
          <a:p>
            <a:r>
              <a:rPr lang="ru-RU" u="sng" dirty="0" smtClean="0"/>
              <a:t>ключевые </a:t>
            </a:r>
            <a:r>
              <a:rPr lang="ru-RU" u="sng" dirty="0"/>
              <a:t>компетенции </a:t>
            </a:r>
            <a:r>
              <a:rPr lang="ru-RU" dirty="0"/>
              <a:t>– относятся к общему (</a:t>
            </a:r>
            <a:r>
              <a:rPr lang="ru-RU" dirty="0" err="1"/>
              <a:t>метапредметному</a:t>
            </a:r>
            <a:r>
              <a:rPr lang="ru-RU" dirty="0"/>
              <a:t>) содержанию образования;</a:t>
            </a:r>
          </a:p>
          <a:p>
            <a:r>
              <a:rPr lang="ru-RU" u="sng" dirty="0" err="1" smtClean="0"/>
              <a:t>общепредметные</a:t>
            </a:r>
            <a:r>
              <a:rPr lang="ru-RU" u="sng" dirty="0" smtClean="0"/>
              <a:t> </a:t>
            </a:r>
            <a:r>
              <a:rPr lang="ru-RU" u="sng" dirty="0"/>
              <a:t>компетенции </a:t>
            </a:r>
            <a:r>
              <a:rPr lang="ru-RU" dirty="0"/>
              <a:t>– относятся к определенному кругу учебных предметов и образовательных областей;</a:t>
            </a:r>
          </a:p>
          <a:p>
            <a:r>
              <a:rPr lang="ru-RU" u="sng" dirty="0" smtClean="0"/>
              <a:t>предметные </a:t>
            </a:r>
            <a:r>
              <a:rPr lang="ru-RU" u="sng" dirty="0"/>
              <a:t>компетенции </a:t>
            </a:r>
            <a:r>
              <a:rPr lang="ru-RU" dirty="0"/>
              <a:t>– частные по отношению к двум предыдущим уровням компетенции, имеющие конкретное описание и возможность формирования в рамках учебных предметов.</a:t>
            </a:r>
          </a:p>
        </p:txBody>
      </p:sp>
    </p:spTree>
    <p:extLst>
      <p:ext uri="{BB962C8B-B14F-4D97-AF65-F5344CB8AC3E}">
        <p14:creationId xmlns:p14="http://schemas.microsoft.com/office/powerpoint/2010/main" val="425770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12968" cy="108012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2107DF"/>
                </a:solidFill>
              </a:rPr>
              <a:t>Ключевые компетенции:</a:t>
            </a:r>
            <a:br>
              <a:rPr lang="ru-RU" b="1" dirty="0" smtClean="0">
                <a:solidFill>
                  <a:srgbClr val="2107DF"/>
                </a:solidFill>
              </a:rPr>
            </a:br>
            <a:endParaRPr lang="ru-RU" b="1" dirty="0">
              <a:solidFill>
                <a:srgbClr val="2107D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92696"/>
            <a:ext cx="8640960" cy="5832648"/>
          </a:xfrm>
        </p:spPr>
        <p:txBody>
          <a:bodyPr>
            <a:normAutofit fontScale="92500" lnSpcReduction="10000"/>
          </a:bodyPr>
          <a:lstStyle/>
          <a:p>
            <a:r>
              <a:rPr lang="ru-RU" sz="2800" b="1" dirty="0" smtClean="0">
                <a:solidFill>
                  <a:srgbClr val="2107DF"/>
                </a:solidFill>
              </a:rPr>
              <a:t>Ценностно-смысловая </a:t>
            </a:r>
            <a:r>
              <a:rPr lang="ru-RU" sz="2800" dirty="0" smtClean="0"/>
              <a:t>(мировоззрение</a:t>
            </a:r>
            <a:r>
              <a:rPr lang="ru-RU" sz="2800" dirty="0"/>
              <a:t>, ценностные ориентиры учащегося, механизмы самоопределения в различных </a:t>
            </a:r>
            <a:r>
              <a:rPr lang="ru-RU" sz="2800" dirty="0" smtClean="0"/>
              <a:t>ситуациях)</a:t>
            </a:r>
          </a:p>
          <a:p>
            <a:r>
              <a:rPr lang="ru-RU" sz="2800" b="1" dirty="0">
                <a:solidFill>
                  <a:srgbClr val="2107DF"/>
                </a:solidFill>
              </a:rPr>
              <a:t>Учебно-познавательная</a:t>
            </a:r>
            <a:r>
              <a:rPr lang="ru-RU" sz="2800" dirty="0"/>
              <a:t> (элементы логической, методологической, </a:t>
            </a:r>
            <a:r>
              <a:rPr lang="ru-RU" sz="2800" dirty="0" err="1"/>
              <a:t>общеучебной</a:t>
            </a:r>
            <a:r>
              <a:rPr lang="ru-RU" sz="2800" dirty="0"/>
              <a:t> деятельности; целеполагание, планирование, анализ, рефлексия, самооценка; приемы решения учебно-познавательных проблем; функциональная </a:t>
            </a:r>
            <a:r>
              <a:rPr lang="ru-RU" sz="2800" dirty="0" smtClean="0"/>
              <a:t>грамотность)</a:t>
            </a:r>
          </a:p>
          <a:p>
            <a:r>
              <a:rPr lang="ru-RU" sz="2800" b="1" dirty="0">
                <a:solidFill>
                  <a:srgbClr val="2107DF"/>
                </a:solidFill>
              </a:rPr>
              <a:t>Социокультурная</a:t>
            </a:r>
            <a:r>
              <a:rPr lang="ru-RU" sz="2800" dirty="0"/>
              <a:t> (познание и опыт деятельности в области национальной и общечеловеческой культуры; духовно-нравственные основы жизни человека и человечества, отдельных народов; культурологические основы семейных, социальных, общественных явлений и традиций; роль науки и религии в жизни человека; компетенции в бытовой и культурно-досуговой </a:t>
            </a:r>
            <a:r>
              <a:rPr lang="ru-RU" sz="2800" dirty="0" smtClean="0"/>
              <a:t>сфере)</a:t>
            </a:r>
            <a:endParaRPr lang="ru-RU" sz="2800" dirty="0"/>
          </a:p>
          <a:p>
            <a:endParaRPr lang="ru-RU" sz="2800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0913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12968" cy="108012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2107DF"/>
                </a:solidFill>
              </a:rPr>
              <a:t>Ключевые компетенции:</a:t>
            </a:r>
            <a:br>
              <a:rPr lang="ru-RU" b="1" dirty="0" smtClean="0">
                <a:solidFill>
                  <a:srgbClr val="2107DF"/>
                </a:solidFill>
              </a:rPr>
            </a:br>
            <a:endParaRPr lang="ru-RU" b="1" dirty="0">
              <a:solidFill>
                <a:srgbClr val="2107D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92696"/>
            <a:ext cx="8640960" cy="5760640"/>
          </a:xfrm>
        </p:spPr>
        <p:txBody>
          <a:bodyPr>
            <a:noAutofit/>
          </a:bodyPr>
          <a:lstStyle/>
          <a:p>
            <a:r>
              <a:rPr lang="ru-RU" sz="2600" b="1" dirty="0" smtClean="0">
                <a:solidFill>
                  <a:srgbClr val="2107DF"/>
                </a:solidFill>
              </a:rPr>
              <a:t>Коммуникативная </a:t>
            </a:r>
            <a:r>
              <a:rPr lang="ru-RU" sz="2600" dirty="0" smtClean="0"/>
              <a:t>(знание </a:t>
            </a:r>
            <a:r>
              <a:rPr lang="ru-RU" sz="2600" dirty="0"/>
              <a:t>языков, способов взаимодействия с окружающими и удаленными людьми и событиями; навыки работы в группе, коллективе, </a:t>
            </a:r>
            <a:r>
              <a:rPr lang="ru-RU" sz="2600" dirty="0" smtClean="0"/>
              <a:t>владение </a:t>
            </a:r>
            <a:r>
              <a:rPr lang="ru-RU" sz="2600" dirty="0"/>
              <a:t>различными социальными </a:t>
            </a:r>
            <a:r>
              <a:rPr lang="ru-RU" sz="2600" dirty="0" smtClean="0"/>
              <a:t>ролями)</a:t>
            </a:r>
          </a:p>
          <a:p>
            <a:r>
              <a:rPr lang="ru-RU" sz="2600" b="1" dirty="0">
                <a:solidFill>
                  <a:srgbClr val="2107DF"/>
                </a:solidFill>
              </a:rPr>
              <a:t>Информационная</a:t>
            </a:r>
            <a:r>
              <a:rPr lang="ru-RU" sz="2600" dirty="0"/>
              <a:t> </a:t>
            </a:r>
            <a:r>
              <a:rPr lang="ru-RU" sz="2600" dirty="0" smtClean="0"/>
              <a:t>(поиск</a:t>
            </a:r>
            <a:r>
              <a:rPr lang="ru-RU" sz="2600" dirty="0"/>
              <a:t>, анализ и отбор необходимой информации, ее преобразование, сохранение и передача; владение современными информационными технологиями</a:t>
            </a:r>
            <a:r>
              <a:rPr lang="ru-RU" sz="2600" dirty="0" smtClean="0"/>
              <a:t>)</a:t>
            </a:r>
          </a:p>
          <a:p>
            <a:r>
              <a:rPr lang="ru-RU" sz="2600" b="1" dirty="0" err="1" smtClean="0">
                <a:solidFill>
                  <a:srgbClr val="2107DF"/>
                </a:solidFill>
              </a:rPr>
              <a:t>Здоровьесберегающая</a:t>
            </a:r>
            <a:r>
              <a:rPr lang="ru-RU" sz="2600" dirty="0" smtClean="0"/>
              <a:t> (</a:t>
            </a:r>
            <a:r>
              <a:rPr lang="ru-RU" sz="2600" dirty="0"/>
              <a:t>способы физического, духовного и интеллектуального саморазвития; эмоциональная </a:t>
            </a:r>
            <a:r>
              <a:rPr lang="ru-RU" sz="2600" dirty="0" err="1"/>
              <a:t>саморегуляция</a:t>
            </a:r>
            <a:r>
              <a:rPr lang="ru-RU" sz="2600" dirty="0"/>
              <a:t> и </a:t>
            </a:r>
            <a:r>
              <a:rPr lang="ru-RU" sz="2600" dirty="0" err="1"/>
              <a:t>самоподдержка</a:t>
            </a:r>
            <a:r>
              <a:rPr lang="ru-RU" sz="2600" dirty="0"/>
              <a:t>; личная гигиена, забота о собственном здоровье, половая грамотность; внутренняя экологическая культура; способы безопасной жизнедеятельности)</a:t>
            </a:r>
          </a:p>
          <a:p>
            <a:endParaRPr lang="ru-RU" sz="2600" dirty="0" smtClean="0"/>
          </a:p>
          <a:p>
            <a:endParaRPr lang="ru-RU" sz="2600" dirty="0" smtClean="0"/>
          </a:p>
        </p:txBody>
      </p:sp>
    </p:spTree>
    <p:extLst>
      <p:ext uri="{BB962C8B-B14F-4D97-AF65-F5344CB8AC3E}">
        <p14:creationId xmlns:p14="http://schemas.microsoft.com/office/powerpoint/2010/main" val="27082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Список используемой литературы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764704"/>
            <a:ext cx="8496944" cy="5472608"/>
          </a:xfrm>
        </p:spPr>
        <p:txBody>
          <a:bodyPr>
            <a:normAutofit fontScale="92500" lnSpcReduction="10000"/>
          </a:bodyPr>
          <a:lstStyle/>
          <a:p>
            <a:r>
              <a:rPr lang="ru-RU" u="sng" dirty="0" smtClean="0">
                <a:hlinkClick r:id="rId2"/>
              </a:rPr>
              <a:t>1.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://openedu.ru/course/misis/LPP</a:t>
            </a:r>
            <a:r>
              <a:rPr lang="en-US" dirty="0" smtClean="0">
                <a:hlinkClick r:id="rId2"/>
              </a:rPr>
              <a:t>/</a:t>
            </a:r>
            <a:r>
              <a:rPr lang="ru-RU" dirty="0" smtClean="0">
                <a:hlinkClick r:id="rId2"/>
              </a:rPr>
              <a:t>    </a:t>
            </a:r>
            <a:r>
              <a:rPr lang="ru-RU" dirty="0"/>
              <a:t>Лучшие педагогические практики </a:t>
            </a:r>
            <a:endParaRPr lang="ru-RU" dirty="0" smtClean="0">
              <a:hlinkClick r:id="rId2"/>
            </a:endParaRPr>
          </a:p>
          <a:p>
            <a:r>
              <a:rPr lang="ru-RU" dirty="0" smtClean="0">
                <a:hlinkClick r:id="rId2"/>
              </a:rPr>
              <a:t>2.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www.ispring.ru/elearning-insights/chto-takoe-smeshannoe-obuchenie</a:t>
            </a:r>
            <a:r>
              <a:rPr lang="ru-RU" dirty="0" smtClean="0"/>
              <a:t> Смешанное обучение</a:t>
            </a:r>
          </a:p>
          <a:p>
            <a:r>
              <a:rPr lang="ru-RU" dirty="0" smtClean="0">
                <a:solidFill>
                  <a:srgbClr val="333333"/>
                </a:solidFill>
                <a:latin typeface="PT Sans"/>
              </a:rPr>
              <a:t>3. Никитин </a:t>
            </a:r>
            <a:r>
              <a:rPr lang="ru-RU" dirty="0">
                <a:solidFill>
                  <a:srgbClr val="333333"/>
                </a:solidFill>
                <a:latin typeface="PT Sans"/>
              </a:rPr>
              <a:t>С. И. </a:t>
            </a:r>
            <a:r>
              <a:rPr lang="ru-RU" dirty="0" err="1">
                <a:solidFill>
                  <a:srgbClr val="333333"/>
                </a:solidFill>
                <a:latin typeface="PT Sans"/>
              </a:rPr>
              <a:t>Геймификация</a:t>
            </a:r>
            <a:r>
              <a:rPr lang="ru-RU" dirty="0">
                <a:solidFill>
                  <a:srgbClr val="333333"/>
                </a:solidFill>
                <a:latin typeface="PT Sans"/>
              </a:rPr>
              <a:t>, </a:t>
            </a:r>
            <a:r>
              <a:rPr lang="ru-RU" dirty="0" err="1">
                <a:solidFill>
                  <a:srgbClr val="333333"/>
                </a:solidFill>
                <a:latin typeface="PT Sans"/>
              </a:rPr>
              <a:t>игрофикация</a:t>
            </a:r>
            <a:r>
              <a:rPr lang="ru-RU" dirty="0">
                <a:solidFill>
                  <a:srgbClr val="333333"/>
                </a:solidFill>
                <a:latin typeface="PT Sans"/>
              </a:rPr>
              <a:t>, </a:t>
            </a:r>
            <a:r>
              <a:rPr lang="ru-RU" dirty="0" err="1">
                <a:solidFill>
                  <a:srgbClr val="333333"/>
                </a:solidFill>
                <a:latin typeface="PT Sans"/>
              </a:rPr>
              <a:t>играизация</a:t>
            </a:r>
            <a:r>
              <a:rPr lang="ru-RU" dirty="0">
                <a:solidFill>
                  <a:srgbClr val="333333"/>
                </a:solidFill>
                <a:latin typeface="PT Sans"/>
              </a:rPr>
              <a:t> в образовательном процессе // Молодой ученый. — 2016. — №9. — С. 1159-1162. — URL https://moluch.ru/archive/113/28806/ (дата обращения: 04.04.2020).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ttps</a:t>
            </a:r>
            <a:r>
              <a:rPr lang="en-US" dirty="0">
                <a:hlinkClick r:id="rId3"/>
              </a:rPr>
              <a:t>://moluch.ru/archive/113/28806/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170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496944" cy="6264696"/>
          </a:xfrm>
        </p:spPr>
        <p:txBody>
          <a:bodyPr/>
          <a:lstStyle/>
          <a:p>
            <a:pPr lvl="0"/>
            <a:r>
              <a:rPr lang="ru-RU" sz="1800" dirty="0" smtClean="0">
                <a:solidFill>
                  <a:srgbClr val="2107DF"/>
                </a:solidFill>
              </a:rPr>
              <a:t>4. </a:t>
            </a:r>
            <a:r>
              <a:rPr lang="en-US" sz="1800" u="sng" dirty="0" smtClean="0">
                <a:solidFill>
                  <a:srgbClr val="2107DF"/>
                </a:solidFill>
              </a:rPr>
              <a:t>http</a:t>
            </a:r>
            <a:r>
              <a:rPr lang="en-US" sz="1800" u="sng" dirty="0">
                <a:solidFill>
                  <a:srgbClr val="2107DF"/>
                </a:solidFill>
              </a:rPr>
              <a:t>://www.orenipk.ru/kp/distant/ped/ped/tech.htm#_top</a:t>
            </a:r>
            <a:r>
              <a:rPr lang="ru-RU" sz="1800" u="sng" dirty="0">
                <a:solidFill>
                  <a:srgbClr val="2107DF"/>
                </a:solidFill>
              </a:rPr>
              <a:t>  </a:t>
            </a:r>
            <a:r>
              <a:rPr lang="ru-RU" sz="1800" dirty="0">
                <a:solidFill>
                  <a:prstClr val="black"/>
                </a:solidFill>
              </a:rPr>
              <a:t>по материалам Масловской С.В.,  </a:t>
            </a:r>
            <a:r>
              <a:rPr lang="ru-RU" sz="1800" dirty="0" err="1">
                <a:solidFill>
                  <a:prstClr val="black"/>
                </a:solidFill>
              </a:rPr>
              <a:t>к.п.н</a:t>
            </a:r>
            <a:r>
              <a:rPr lang="ru-RU" sz="1800" dirty="0">
                <a:solidFill>
                  <a:prstClr val="black"/>
                </a:solidFill>
              </a:rPr>
              <a:t>., доцент кафедры педагогического мастерства ОГПУ</a:t>
            </a:r>
          </a:p>
          <a:p>
            <a:pPr lvl="0"/>
            <a:r>
              <a:rPr lang="ru-RU" sz="1800" dirty="0">
                <a:solidFill>
                  <a:prstClr val="black"/>
                </a:solidFill>
              </a:rPr>
              <a:t> </a:t>
            </a:r>
            <a:r>
              <a:rPr lang="ru-RU" sz="1800" dirty="0" smtClean="0">
                <a:solidFill>
                  <a:prstClr val="black"/>
                </a:solidFill>
              </a:rPr>
              <a:t>5. </a:t>
            </a:r>
            <a:r>
              <a:rPr lang="ru-RU" sz="1800" u="sng" dirty="0" smtClean="0">
                <a:solidFill>
                  <a:prstClr val="black"/>
                </a:solidFill>
                <a:hlinkClick r:id="rId2"/>
              </a:rPr>
              <a:t>http</a:t>
            </a:r>
            <a:r>
              <a:rPr lang="ru-RU" sz="1800" u="sng" dirty="0">
                <a:solidFill>
                  <a:prstClr val="black"/>
                </a:solidFill>
                <a:hlinkClick r:id="rId2"/>
              </a:rPr>
              <a:t>://www.psylist.net/pedagogika/inovacii.htm</a:t>
            </a:r>
            <a:r>
              <a:rPr lang="ru-RU" sz="1800" dirty="0">
                <a:solidFill>
                  <a:prstClr val="black"/>
                </a:solidFill>
              </a:rPr>
              <a:t>   Педагогические технологии и инновации</a:t>
            </a:r>
          </a:p>
          <a:p>
            <a:pPr lvl="0"/>
            <a:r>
              <a:rPr lang="ru-RU" sz="1800" dirty="0" smtClean="0">
                <a:solidFill>
                  <a:prstClr val="black"/>
                </a:solidFill>
              </a:rPr>
              <a:t>6.</a:t>
            </a:r>
            <a:r>
              <a:rPr lang="ru-RU" sz="1800" dirty="0">
                <a:solidFill>
                  <a:prstClr val="black"/>
                </a:solidFill>
              </a:rPr>
              <a:t>  </a:t>
            </a:r>
            <a:r>
              <a:rPr lang="ru-RU" sz="1800" u="sng" dirty="0">
                <a:solidFill>
                  <a:prstClr val="black"/>
                </a:solidFill>
                <a:hlinkClick r:id="rId3"/>
              </a:rPr>
              <a:t>http://www.ido.edu.ru/ffec/psych/ps13.html</a:t>
            </a:r>
            <a:r>
              <a:rPr lang="ru-RU" sz="1800" dirty="0">
                <a:solidFill>
                  <a:prstClr val="black"/>
                </a:solidFill>
              </a:rPr>
              <a:t>  Развивающие педагогические технологии</a:t>
            </a:r>
          </a:p>
          <a:p>
            <a:pPr lvl="0"/>
            <a:r>
              <a:rPr lang="ru-RU" sz="1800" dirty="0" smtClean="0">
                <a:solidFill>
                  <a:prstClr val="black"/>
                </a:solidFill>
              </a:rPr>
              <a:t>7. </a:t>
            </a:r>
            <a:r>
              <a:rPr lang="ru-RU" sz="1800" dirty="0">
                <a:solidFill>
                  <a:prstClr val="black"/>
                </a:solidFill>
              </a:rPr>
              <a:t>  </a:t>
            </a:r>
            <a:r>
              <a:rPr lang="ru-RU" sz="1800" u="sng" dirty="0">
                <a:solidFill>
                  <a:prstClr val="black"/>
                </a:solidFill>
                <a:hlinkClick r:id="rId4"/>
              </a:rPr>
              <a:t>http://oio.tpu.ru/publ_2004/article2004_5.html</a:t>
            </a:r>
            <a:r>
              <a:rPr lang="ru-RU" sz="1800" dirty="0">
                <a:solidFill>
                  <a:prstClr val="black"/>
                </a:solidFill>
              </a:rPr>
              <a:t>  Педагогические технологии и технология учебного процесса. Логический анализ понятий</a:t>
            </a:r>
          </a:p>
          <a:p>
            <a:pPr lvl="0"/>
            <a:r>
              <a:rPr lang="ru-RU" sz="1800" dirty="0" smtClean="0">
                <a:solidFill>
                  <a:prstClr val="black"/>
                </a:solidFill>
              </a:rPr>
              <a:t>8. </a:t>
            </a:r>
            <a:r>
              <a:rPr lang="ru-RU" sz="1800" dirty="0">
                <a:solidFill>
                  <a:prstClr val="black"/>
                </a:solidFill>
              </a:rPr>
              <a:t>  </a:t>
            </a:r>
            <a:r>
              <a:rPr lang="ru-RU" sz="1800" u="sng" dirty="0">
                <a:solidFill>
                  <a:prstClr val="black"/>
                </a:solidFill>
                <a:hlinkClick r:id="rId5"/>
              </a:rPr>
              <a:t>http://vladimir.socio.msu.ru/1_KM/edutech_1.htm</a:t>
            </a:r>
            <a:r>
              <a:rPr lang="ru-RU" sz="1800" dirty="0">
                <a:solidFill>
                  <a:prstClr val="black"/>
                </a:solidFill>
              </a:rPr>
              <a:t>   Педагогические технологии</a:t>
            </a:r>
          </a:p>
          <a:p>
            <a:pPr lvl="0"/>
            <a:r>
              <a:rPr lang="ru-RU" sz="1800" dirty="0" smtClean="0">
                <a:solidFill>
                  <a:prstClr val="black"/>
                </a:solidFill>
              </a:rPr>
              <a:t>9.</a:t>
            </a:r>
            <a:r>
              <a:rPr lang="ru-RU" sz="1800" dirty="0">
                <a:solidFill>
                  <a:prstClr val="black"/>
                </a:solidFill>
              </a:rPr>
              <a:t>  </a:t>
            </a:r>
            <a:r>
              <a:rPr lang="ru-RU" sz="1800" u="sng" dirty="0">
                <a:solidFill>
                  <a:prstClr val="black"/>
                </a:solidFill>
                <a:hlinkClick r:id="rId6"/>
              </a:rPr>
              <a:t>http://www.sooro.ru/science-lib/pedsis/?PHPSESSID=i6rpls5ddlrbidgsc1tf1aiat1</a:t>
            </a:r>
            <a:r>
              <a:rPr lang="ru-RU" sz="1800" dirty="0">
                <a:solidFill>
                  <a:prstClr val="black"/>
                </a:solidFill>
              </a:rPr>
              <a:t>  Педагогические системы и технологии</a:t>
            </a:r>
          </a:p>
          <a:p>
            <a:pPr lvl="0"/>
            <a:r>
              <a:rPr lang="ru-RU" sz="1800" dirty="0" smtClean="0">
                <a:solidFill>
                  <a:prstClr val="black"/>
                </a:solidFill>
              </a:rPr>
              <a:t>10.</a:t>
            </a:r>
            <a:r>
              <a:rPr lang="ru-RU" sz="1800" dirty="0">
                <a:solidFill>
                  <a:prstClr val="black"/>
                </a:solidFill>
              </a:rPr>
              <a:t>  </a:t>
            </a:r>
            <a:r>
              <a:rPr lang="ru-RU" sz="1800" u="sng" dirty="0">
                <a:solidFill>
                  <a:prstClr val="black"/>
                </a:solidFill>
                <a:hlinkClick r:id="rId7"/>
              </a:rPr>
              <a:t>http://coop.chuvashia.ru/kartuzov/site/4_3/2.htm</a:t>
            </a:r>
            <a:r>
              <a:rPr lang="ru-RU" sz="1800" dirty="0">
                <a:solidFill>
                  <a:prstClr val="black"/>
                </a:solidFill>
              </a:rPr>
              <a:t>   Структура педагогических технологий</a:t>
            </a:r>
          </a:p>
          <a:p>
            <a:pPr lvl="0"/>
            <a:r>
              <a:rPr lang="ru-RU" sz="1800" dirty="0" smtClean="0">
                <a:solidFill>
                  <a:prstClr val="black"/>
                </a:solidFill>
              </a:rPr>
              <a:t>11.</a:t>
            </a:r>
            <a:r>
              <a:rPr lang="ru-RU" sz="1800" dirty="0">
                <a:solidFill>
                  <a:prstClr val="black"/>
                </a:solidFill>
              </a:rPr>
              <a:t>  </a:t>
            </a:r>
            <a:r>
              <a:rPr lang="ru-RU" sz="1800" u="sng" dirty="0">
                <a:solidFill>
                  <a:prstClr val="black"/>
                </a:solidFill>
                <a:hlinkClick r:id="rId8"/>
              </a:rPr>
              <a:t>http://www.smartboard.ru/view.pl?mid=1126873196</a:t>
            </a:r>
            <a:r>
              <a:rPr lang="ru-RU" sz="1800" dirty="0">
                <a:solidFill>
                  <a:prstClr val="black"/>
                </a:solidFill>
              </a:rPr>
              <a:t>  Интерактивные технологии в образовании (спецкурс)</a:t>
            </a:r>
          </a:p>
          <a:p>
            <a:pPr lvl="0"/>
            <a:r>
              <a:rPr lang="ru-RU" sz="1800" dirty="0" smtClean="0">
                <a:solidFill>
                  <a:prstClr val="black"/>
                </a:solidFill>
              </a:rPr>
              <a:t>12.</a:t>
            </a:r>
            <a:r>
              <a:rPr lang="ru-RU" sz="1800" dirty="0">
                <a:solidFill>
                  <a:prstClr val="black"/>
                </a:solidFill>
              </a:rPr>
              <a:t>  </a:t>
            </a:r>
            <a:r>
              <a:rPr lang="ru-RU" sz="1800" u="sng" dirty="0">
                <a:solidFill>
                  <a:prstClr val="black"/>
                </a:solidFill>
                <a:hlinkClick r:id="rId9"/>
              </a:rPr>
              <a:t>http://www.ioso.ru/distant/newpteh/intro2.htm</a:t>
            </a:r>
            <a:r>
              <a:rPr lang="ru-RU" sz="1800" dirty="0">
                <a:solidFill>
                  <a:prstClr val="black"/>
                </a:solidFill>
              </a:rPr>
              <a:t>  Новые педагогические технологии (курс)</a:t>
            </a:r>
          </a:p>
          <a:p>
            <a:pPr lvl="0"/>
            <a:r>
              <a:rPr lang="ru-RU" sz="1800" dirty="0" smtClean="0">
                <a:solidFill>
                  <a:prstClr val="black"/>
                </a:solidFill>
              </a:rPr>
              <a:t>13.</a:t>
            </a:r>
            <a:r>
              <a:rPr lang="ru-RU" sz="1800" dirty="0">
                <a:solidFill>
                  <a:prstClr val="black"/>
                </a:solidFill>
              </a:rPr>
              <a:t>  </a:t>
            </a:r>
            <a:r>
              <a:rPr lang="ru-RU" sz="1800" u="sng" dirty="0">
                <a:solidFill>
                  <a:prstClr val="black"/>
                </a:solidFill>
                <a:hlinkClick r:id="rId10"/>
              </a:rPr>
              <a:t>http://yesnet.purpe.ru/youngteach/edtehnol.htm</a:t>
            </a:r>
            <a:r>
              <a:rPr lang="ru-RU" sz="1800" dirty="0">
                <a:solidFill>
                  <a:prstClr val="black"/>
                </a:solidFill>
              </a:rPr>
              <a:t>  Технологии обучения в структуре целостного педагогического процесса</a:t>
            </a:r>
          </a:p>
        </p:txBody>
      </p:sp>
    </p:spTree>
    <p:extLst>
      <p:ext uri="{BB962C8B-B14F-4D97-AF65-F5344CB8AC3E}">
        <p14:creationId xmlns:p14="http://schemas.microsoft.com/office/powerpoint/2010/main" val="359060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777\Desktop\SAVlvFGkmO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8784976" cy="62646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5316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2107DF"/>
                </a:solidFill>
              </a:rPr>
              <a:t>Критерии лучших </a:t>
            </a:r>
            <a:br>
              <a:rPr lang="ru-RU" b="1" dirty="0" smtClean="0">
                <a:solidFill>
                  <a:srgbClr val="2107DF"/>
                </a:solidFill>
              </a:rPr>
            </a:br>
            <a:r>
              <a:rPr lang="ru-RU" b="1" dirty="0" smtClean="0">
                <a:solidFill>
                  <a:srgbClr val="2107DF"/>
                </a:solidFill>
              </a:rPr>
              <a:t>образовательных практик</a:t>
            </a:r>
            <a:endParaRPr lang="ru-RU" b="1" dirty="0">
              <a:solidFill>
                <a:srgbClr val="2107D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8640960" cy="5328592"/>
          </a:xfrm>
        </p:spPr>
        <p:txBody>
          <a:bodyPr>
            <a:normAutofit fontScale="85000" lnSpcReduction="10000"/>
          </a:bodyPr>
          <a:lstStyle/>
          <a:p>
            <a:pPr algn="just">
              <a:spcBef>
                <a:spcPts val="50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b="1" dirty="0">
                <a:solidFill>
                  <a:srgbClr val="585858"/>
                </a:solidFill>
                <a:latin typeface="Arial"/>
              </a:rPr>
              <a:t>Соответствие критериям общественного развития</a:t>
            </a:r>
          </a:p>
          <a:p>
            <a:pPr algn="just">
              <a:spcBef>
                <a:spcPts val="50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b="1" dirty="0">
                <a:solidFill>
                  <a:srgbClr val="585858"/>
                </a:solidFill>
                <a:latin typeface="Arial"/>
              </a:rPr>
              <a:t>Высокая результативность и эффективность педагогической деятельности</a:t>
            </a:r>
          </a:p>
          <a:p>
            <a:pPr algn="just">
              <a:spcBef>
                <a:spcPts val="50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b="1" dirty="0">
                <a:solidFill>
                  <a:srgbClr val="585858"/>
                </a:solidFill>
                <a:latin typeface="Arial"/>
              </a:rPr>
              <a:t>Оптимальное расходование сил и средств педагогов и детей для достижения положительных результатов</a:t>
            </a:r>
          </a:p>
          <a:p>
            <a:pPr algn="just">
              <a:spcBef>
                <a:spcPts val="50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b="1" dirty="0">
                <a:solidFill>
                  <a:srgbClr val="585858"/>
                </a:solidFill>
                <a:latin typeface="Arial"/>
              </a:rPr>
              <a:t>Репрезентативность</a:t>
            </a:r>
          </a:p>
          <a:p>
            <a:pPr algn="just">
              <a:spcBef>
                <a:spcPts val="50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b="1" dirty="0">
                <a:solidFill>
                  <a:srgbClr val="585858"/>
                </a:solidFill>
                <a:latin typeface="Arial"/>
              </a:rPr>
              <a:t>Соответствие современным достижениям педагогики и методики, научная обоснованность</a:t>
            </a:r>
          </a:p>
          <a:p>
            <a:pPr marL="0" indent="0">
              <a:buNone/>
            </a:pPr>
            <a:r>
              <a:rPr lang="ru-RU" b="1" dirty="0" smtClean="0"/>
              <a:t>Важную роль играет окружающая </a:t>
            </a:r>
            <a:r>
              <a:rPr lang="ru-RU" b="1" dirty="0"/>
              <a:t>среда, в которой осуществляется процесс обучения и воспитания</a:t>
            </a:r>
          </a:p>
        </p:txBody>
      </p:sp>
    </p:spTree>
    <p:extLst>
      <p:ext uri="{BB962C8B-B14F-4D97-AF65-F5344CB8AC3E}">
        <p14:creationId xmlns:p14="http://schemas.microsoft.com/office/powerpoint/2010/main" val="228284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8892480" cy="136815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2107DF"/>
                </a:solidFill>
              </a:rPr>
              <a:t>Педагогические подходы в использовании педагогических практик </a:t>
            </a:r>
            <a:endParaRPr lang="ru-RU" sz="3600" b="1" dirty="0">
              <a:solidFill>
                <a:srgbClr val="2107D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556792"/>
            <a:ext cx="8712968" cy="4968552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Проектная деятельность </a:t>
            </a:r>
            <a:r>
              <a:rPr lang="ru-RU" b="1" dirty="0"/>
              <a:t>в </a:t>
            </a:r>
            <a:r>
              <a:rPr lang="ru-RU" b="1" dirty="0" smtClean="0"/>
              <a:t>образовании</a:t>
            </a:r>
          </a:p>
          <a:p>
            <a:r>
              <a:rPr lang="ru-RU" b="1" dirty="0" err="1" smtClean="0"/>
              <a:t>Деятельностный</a:t>
            </a:r>
            <a:r>
              <a:rPr lang="ru-RU" b="1" dirty="0" smtClean="0"/>
              <a:t> </a:t>
            </a:r>
            <a:r>
              <a:rPr lang="ru-RU" b="1" dirty="0"/>
              <a:t>подход в образовании</a:t>
            </a:r>
          </a:p>
          <a:p>
            <a:r>
              <a:rPr lang="ru-RU" b="1" dirty="0" smtClean="0"/>
              <a:t>Актуальные разработки </a:t>
            </a:r>
            <a:r>
              <a:rPr lang="ru-RU" b="1" dirty="0"/>
              <a:t>в области прогнозирования и развития одаренной личности</a:t>
            </a:r>
          </a:p>
          <a:p>
            <a:r>
              <a:rPr lang="ru-RU" b="1" dirty="0" smtClean="0"/>
              <a:t>Основные аспекты </a:t>
            </a:r>
            <a:r>
              <a:rPr lang="ru-RU" b="1" dirty="0"/>
              <a:t>педагогики индивидуализации и </a:t>
            </a:r>
            <a:r>
              <a:rPr lang="ru-RU" b="1" dirty="0" err="1"/>
              <a:t>тьюторского</a:t>
            </a:r>
            <a:r>
              <a:rPr lang="ru-RU" b="1" dirty="0"/>
              <a:t> сопровождения</a:t>
            </a:r>
          </a:p>
          <a:p>
            <a:r>
              <a:rPr lang="ru-RU" b="1" dirty="0" smtClean="0"/>
              <a:t>Новые технологии </a:t>
            </a:r>
            <a:r>
              <a:rPr lang="ru-RU" b="1" dirty="0"/>
              <a:t>инклюзивного образования для детей с </a:t>
            </a:r>
            <a:r>
              <a:rPr lang="ru-RU" b="1" dirty="0" smtClean="0"/>
              <a:t>ОВЗ 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32648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2107DF"/>
                </a:solidFill>
              </a:rPr>
              <a:t>Позиции современной  </a:t>
            </a:r>
            <a:br>
              <a:rPr lang="ru-RU" b="1" dirty="0" smtClean="0">
                <a:solidFill>
                  <a:srgbClr val="2107DF"/>
                </a:solidFill>
              </a:rPr>
            </a:br>
            <a:r>
              <a:rPr lang="ru-RU" b="1" dirty="0" smtClean="0">
                <a:solidFill>
                  <a:srgbClr val="2107DF"/>
                </a:solidFill>
              </a:rPr>
              <a:t>технологии обучения</a:t>
            </a:r>
            <a:endParaRPr lang="ru-RU" b="1" dirty="0">
              <a:solidFill>
                <a:srgbClr val="2107D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80728"/>
            <a:ext cx="8928992" cy="576064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технология разрабатывается под конкретный педагогический замысел, в основе </a:t>
            </a:r>
            <a:r>
              <a:rPr lang="ru-RU" b="1" dirty="0" smtClean="0"/>
              <a:t>которого </a:t>
            </a:r>
            <a:r>
              <a:rPr lang="ru-RU" b="1" dirty="0"/>
              <a:t>лежит определенная методологическая, философская позиция </a:t>
            </a:r>
            <a:r>
              <a:rPr lang="ru-RU" b="1" dirty="0" smtClean="0"/>
              <a:t>автора;</a:t>
            </a:r>
            <a:endParaRPr lang="ru-RU" b="1" dirty="0"/>
          </a:p>
          <a:p>
            <a:r>
              <a:rPr lang="ru-RU" b="1" dirty="0"/>
              <a:t>технологическая цепочка действий, операций, коммуникаций выстраивается строго в соответствии с целевыми установками, имеющими форму конкретного ожидаемого результата;</a:t>
            </a:r>
          </a:p>
          <a:p>
            <a:r>
              <a:rPr lang="ru-RU" b="1" dirty="0"/>
              <a:t>функционирование технологии предусматривает взаимосвязанную деятельность преподавателя и учащихся на договорной основе с учетом принципов индивидуализации и дифференциации, оптимальную реализацию человеческих и технических возможностей, использование диалога, общения;</a:t>
            </a:r>
          </a:p>
          <a:p>
            <a:r>
              <a:rPr lang="ru-RU" b="1" dirty="0"/>
              <a:t>поэтапное планирование и последовательное воплощение элементов педагогической технологии должны быть, с одной стороны, воспроизведены любым преподавателем и, с другой, гарантировать достижение планируемых результатов всеми учащимися;</a:t>
            </a:r>
          </a:p>
          <a:p>
            <a:r>
              <a:rPr lang="ru-RU" b="1" dirty="0"/>
              <a:t>органической частью педагогической технологии являются диагностические процедуры, содержащие критерии, показатели и инструментарий измерения результатов </a:t>
            </a:r>
            <a:r>
              <a:rPr lang="ru-RU" b="1" dirty="0" smtClean="0"/>
              <a:t>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346083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2107DF"/>
                </a:solidFill>
              </a:rPr>
              <a:t>Формы педагогических практик</a:t>
            </a:r>
            <a:endParaRPr lang="ru-RU" b="1" dirty="0">
              <a:solidFill>
                <a:srgbClr val="2107D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649491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r>
              <a:rPr lang="ru-RU" b="1" dirty="0" smtClean="0">
                <a:solidFill>
                  <a:srgbClr val="3A3A3A"/>
                </a:solidFill>
                <a:latin typeface="Roboto Condensed"/>
              </a:rPr>
              <a:t>Смешанное </a:t>
            </a:r>
            <a:r>
              <a:rPr lang="ru-RU" b="1" dirty="0">
                <a:solidFill>
                  <a:srgbClr val="3A3A3A"/>
                </a:solidFill>
                <a:latin typeface="Roboto Condensed"/>
              </a:rPr>
              <a:t>обучение, включая перевернутый класс как </a:t>
            </a:r>
            <a:r>
              <a:rPr lang="ru-RU" b="1" dirty="0" smtClean="0">
                <a:solidFill>
                  <a:srgbClr val="3A3A3A"/>
                </a:solidFill>
                <a:latin typeface="Roboto Condensed"/>
              </a:rPr>
              <a:t>одну </a:t>
            </a:r>
            <a:r>
              <a:rPr lang="ru-RU" b="1" dirty="0">
                <a:solidFill>
                  <a:srgbClr val="3A3A3A"/>
                </a:solidFill>
                <a:latin typeface="Roboto Condensed"/>
              </a:rPr>
              <a:t>из форм обучения, </a:t>
            </a:r>
            <a:endParaRPr lang="ru-RU" b="1" dirty="0" smtClean="0">
              <a:solidFill>
                <a:srgbClr val="3A3A3A"/>
              </a:solidFill>
              <a:latin typeface="Roboto Condensed"/>
            </a:endParaRPr>
          </a:p>
          <a:p>
            <a:pPr marL="514350" indent="-514350">
              <a:buAutoNum type="arabicPeriod"/>
            </a:pPr>
            <a:r>
              <a:rPr lang="ru-RU" b="1" dirty="0" err="1" smtClean="0">
                <a:solidFill>
                  <a:srgbClr val="3A3A3A"/>
                </a:solidFill>
                <a:latin typeface="Roboto Condensed"/>
              </a:rPr>
              <a:t>Игрофикация</a:t>
            </a:r>
            <a:r>
              <a:rPr lang="ru-RU" b="1" dirty="0" smtClean="0">
                <a:solidFill>
                  <a:srgbClr val="3A3A3A"/>
                </a:solidFill>
                <a:latin typeface="Roboto Condensed"/>
              </a:rPr>
              <a:t> </a:t>
            </a:r>
            <a:r>
              <a:rPr lang="ru-RU" b="1" dirty="0">
                <a:solidFill>
                  <a:srgbClr val="3A3A3A"/>
                </a:solidFill>
                <a:latin typeface="Roboto Condensed"/>
              </a:rPr>
              <a:t>(</a:t>
            </a:r>
            <a:r>
              <a:rPr lang="ru-RU" b="1" dirty="0" err="1">
                <a:solidFill>
                  <a:srgbClr val="3A3A3A"/>
                </a:solidFill>
                <a:latin typeface="Roboto Condensed"/>
              </a:rPr>
              <a:t>геймификация</a:t>
            </a:r>
            <a:r>
              <a:rPr lang="ru-RU" b="1" dirty="0">
                <a:solidFill>
                  <a:srgbClr val="3A3A3A"/>
                </a:solidFill>
                <a:latin typeface="Roboto Condensed"/>
              </a:rPr>
              <a:t>) в обучении</a:t>
            </a:r>
            <a:r>
              <a:rPr lang="ru-RU" b="1" dirty="0" smtClean="0">
                <a:solidFill>
                  <a:srgbClr val="3A3A3A"/>
                </a:solidFill>
                <a:latin typeface="Roboto Condensed"/>
              </a:rPr>
              <a:t>,</a:t>
            </a:r>
          </a:p>
          <a:p>
            <a:pPr marL="514350" indent="-514350">
              <a:buAutoNum type="arabicPeriod"/>
            </a:pPr>
            <a:r>
              <a:rPr lang="ru-RU" b="1" dirty="0" err="1" smtClean="0">
                <a:solidFill>
                  <a:srgbClr val="3A3A3A"/>
                </a:solidFill>
                <a:latin typeface="Roboto Condensed"/>
              </a:rPr>
              <a:t>Блочно</a:t>
            </a:r>
            <a:r>
              <a:rPr lang="ru-RU" b="1" dirty="0" smtClean="0">
                <a:solidFill>
                  <a:srgbClr val="3A3A3A"/>
                </a:solidFill>
                <a:latin typeface="Roboto Condensed"/>
              </a:rPr>
              <a:t>-модульное обучение,</a:t>
            </a:r>
          </a:p>
          <a:p>
            <a:pPr marL="514350" indent="-514350">
              <a:buAutoNum type="arabicPeriod"/>
            </a:pPr>
            <a:r>
              <a:rPr lang="ru-RU" b="1" dirty="0" smtClean="0">
                <a:solidFill>
                  <a:srgbClr val="3A3A3A"/>
                </a:solidFill>
                <a:latin typeface="Roboto Condensed"/>
              </a:rPr>
              <a:t>Интегрированное </a:t>
            </a:r>
            <a:r>
              <a:rPr lang="ru-RU" b="1" dirty="0">
                <a:solidFill>
                  <a:srgbClr val="3A3A3A"/>
                </a:solidFill>
                <a:latin typeface="Roboto Condensed"/>
              </a:rPr>
              <a:t>обучение, </a:t>
            </a:r>
            <a:endParaRPr lang="ru-RU" b="1" dirty="0" smtClean="0">
              <a:solidFill>
                <a:srgbClr val="3A3A3A"/>
              </a:solidFill>
              <a:latin typeface="Roboto Condensed"/>
            </a:endParaRPr>
          </a:p>
          <a:p>
            <a:pPr marL="514350" indent="-514350">
              <a:buAutoNum type="arabicPeriod"/>
            </a:pPr>
            <a:r>
              <a:rPr lang="ru-RU" b="1" dirty="0" smtClean="0">
                <a:solidFill>
                  <a:srgbClr val="3A3A3A"/>
                </a:solidFill>
                <a:latin typeface="Roboto Condensed"/>
              </a:rPr>
              <a:t>Проектная </a:t>
            </a:r>
            <a:r>
              <a:rPr lang="ru-RU" b="1" dirty="0">
                <a:solidFill>
                  <a:srgbClr val="3A3A3A"/>
                </a:solidFill>
                <a:latin typeface="Roboto Condensed"/>
              </a:rPr>
              <a:t>задача как способ разновозрастного и интегрированного обучения</a:t>
            </a:r>
            <a:r>
              <a:rPr lang="ru-RU" b="1" dirty="0" smtClean="0">
                <a:solidFill>
                  <a:srgbClr val="3A3A3A"/>
                </a:solidFill>
                <a:latin typeface="Roboto Condensed"/>
              </a:rPr>
              <a:t>,</a:t>
            </a:r>
          </a:p>
          <a:p>
            <a:pPr marL="514350" indent="-514350">
              <a:buAutoNum type="arabicPeriod"/>
            </a:pPr>
            <a:r>
              <a:rPr lang="ru-RU" b="1" dirty="0" smtClean="0">
                <a:solidFill>
                  <a:srgbClr val="3A3A3A"/>
                </a:solidFill>
                <a:latin typeface="Roboto Condensed"/>
              </a:rPr>
              <a:t>Метод ключевых ситуаций </a:t>
            </a:r>
          </a:p>
          <a:p>
            <a:pPr marL="514350" indent="-514350">
              <a:buAutoNum type="arabicPeriod"/>
            </a:pPr>
            <a:r>
              <a:rPr lang="ru-RU" b="1" dirty="0" smtClean="0">
                <a:solidFill>
                  <a:srgbClr val="3A3A3A"/>
                </a:solidFill>
                <a:latin typeface="Roboto Condensed"/>
              </a:rPr>
              <a:t>Цифровая </a:t>
            </a:r>
            <a:r>
              <a:rPr lang="ru-RU" b="1" dirty="0">
                <a:solidFill>
                  <a:srgbClr val="3A3A3A"/>
                </a:solidFill>
                <a:latin typeface="Roboto Condensed"/>
              </a:rPr>
              <a:t>среда как условие для построения “своего образования</a:t>
            </a:r>
            <a:r>
              <a:rPr lang="ru-RU" b="1" dirty="0" smtClean="0">
                <a:solidFill>
                  <a:srgbClr val="3A3A3A"/>
                </a:solidFill>
                <a:latin typeface="Roboto Condensed"/>
              </a:rPr>
              <a:t>” в дистанционном обучении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39829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2107DF"/>
                </a:solidFill>
              </a:rPr>
              <a:t>Смешанное обучение</a:t>
            </a:r>
            <a:endParaRPr lang="ru-RU" b="1" dirty="0">
              <a:solidFill>
                <a:srgbClr val="2107DF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3987219"/>
              </p:ext>
            </p:extLst>
          </p:nvPr>
        </p:nvGraphicFramePr>
        <p:xfrm>
          <a:off x="251520" y="908720"/>
          <a:ext cx="8642349" cy="5112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783"/>
                <a:gridCol w="2880783"/>
                <a:gridCol w="2880783"/>
              </a:tblGrid>
              <a:tr h="813363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Цель 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Сущность 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Механизм</a:t>
                      </a:r>
                      <a:endParaRPr lang="ru-RU" sz="3600" dirty="0"/>
                    </a:p>
                  </a:txBody>
                  <a:tcPr/>
                </a:tc>
              </a:tr>
              <a:tr h="4299205">
                <a:tc>
                  <a:txBody>
                    <a:bodyPr/>
                    <a:lstStyle/>
                    <a:p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сочетание традиционных форм аудиторного обучения с элементами электронного обучения</a:t>
                      </a:r>
                      <a:endParaRPr lang="ru-RU" sz="2400" b="0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используются специальные информационные технологии, такие как компьютерная графика, аудио и видео, интерактивные элементы и т.п. </a:t>
                      </a:r>
                      <a:endParaRPr lang="ru-RU" sz="2400" b="0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rgbClr val="333333"/>
                          </a:solidFill>
                          <a:latin typeface="+mn-lt"/>
                        </a:rPr>
                        <a:t>учебный процесс  представляет собой последовательность фаз традиционного и электронного обучения, которые чередуются во времени</a:t>
                      </a:r>
                      <a:endParaRPr lang="ru-RU" sz="2400" b="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194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rmAutofit/>
          </a:bodyPr>
          <a:lstStyle/>
          <a:p>
            <a:r>
              <a:rPr lang="ru-RU" b="1" dirty="0" err="1" smtClean="0">
                <a:solidFill>
                  <a:srgbClr val="2107DF"/>
                </a:solidFill>
              </a:rPr>
              <a:t>Игрофикация</a:t>
            </a:r>
            <a:r>
              <a:rPr lang="ru-RU" b="1" dirty="0" smtClean="0">
                <a:solidFill>
                  <a:srgbClr val="2107DF"/>
                </a:solidFill>
              </a:rPr>
              <a:t> </a:t>
            </a:r>
            <a:endParaRPr lang="ru-RU" b="1" dirty="0">
              <a:solidFill>
                <a:srgbClr val="2107DF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9833001"/>
              </p:ext>
            </p:extLst>
          </p:nvPr>
        </p:nvGraphicFramePr>
        <p:xfrm>
          <a:off x="395288" y="908050"/>
          <a:ext cx="8353425" cy="45414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536"/>
                <a:gridCol w="2976414"/>
                <a:gridCol w="2784475"/>
              </a:tblGrid>
              <a:tr h="792423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Цель 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Сущность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Механизм</a:t>
                      </a:r>
                      <a:endParaRPr lang="ru-RU" sz="3600" dirty="0"/>
                    </a:p>
                  </a:txBody>
                  <a:tcPr/>
                </a:tc>
              </a:tr>
              <a:tr h="792423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333333"/>
                          </a:solidFill>
                          <a:latin typeface="+mn-lt"/>
                        </a:rPr>
                        <a:t>Применение подходов, характерных для компьютерных игр в программных инструментах для неигровых процессов </a:t>
                      </a:r>
                      <a:endParaRPr lang="ru-RU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+mn-lt"/>
                        </a:rPr>
                        <a:t>Это техника улучшающая качество обучения. Она применяется не для создания игр, а для того, чтобы сделать регулярное обучение более забавным и увлекательным</a:t>
                      </a:r>
                      <a:endParaRPr lang="ru-RU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/>
                        <a:t>Инновационность</a:t>
                      </a:r>
                      <a:r>
                        <a:rPr lang="ru-RU" sz="2400" dirty="0" smtClean="0"/>
                        <a:t>,</a:t>
                      </a:r>
                    </a:p>
                    <a:p>
                      <a:r>
                        <a:rPr lang="ru-RU" sz="2400" dirty="0" smtClean="0"/>
                        <a:t>интерактивность, самоорганизация, улучшение качества образования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808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2107DF"/>
                </a:solidFill>
              </a:rPr>
              <a:t>Проблемное обучение</a:t>
            </a:r>
            <a:endParaRPr lang="ru-RU" b="1" dirty="0">
              <a:solidFill>
                <a:srgbClr val="2107D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52894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  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7388538"/>
              </p:ext>
            </p:extLst>
          </p:nvPr>
        </p:nvGraphicFramePr>
        <p:xfrm>
          <a:off x="251520" y="980728"/>
          <a:ext cx="8568954" cy="5256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2976332"/>
                <a:gridCol w="2856318"/>
              </a:tblGrid>
              <a:tr h="1036003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Цель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Сущность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Механизм</a:t>
                      </a:r>
                      <a:endParaRPr lang="ru-RU" sz="3600" dirty="0"/>
                    </a:p>
                  </a:txBody>
                  <a:tcPr/>
                </a:tc>
              </a:tr>
              <a:tr h="4220581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Calibri" pitchFamily="34" charset="0"/>
                          <a:cs typeface="Calibri" pitchFamily="34" charset="0"/>
                        </a:rPr>
                        <a:t>Развитие познавательной активности, творческой самостоятельности обучающихся</a:t>
                      </a:r>
                      <a:endParaRPr lang="ru-RU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Calibri" pitchFamily="34" charset="0"/>
                          <a:cs typeface="Calibri" pitchFamily="34" charset="0"/>
                        </a:rPr>
                        <a:t>Последовательное и целенаправленное выдвижение перед обучающимися познавательных задач, разрешая которые обучаемые активно усваивают  знания</a:t>
                      </a:r>
                      <a:endParaRPr lang="ru-RU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i="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Поисковые методы; постановка познавательных задач</a:t>
                      </a:r>
                      <a:endParaRPr lang="ru-RU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30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aksesuar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15783FE-50CA-484F-AF57-29198C702E4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Шаблон оформления в клетку с канцелярскими принадлежностями</Template>
  <TotalTime>823</TotalTime>
  <Words>1577</Words>
  <Application>Microsoft Office PowerPoint</Application>
  <PresentationFormat>Экран (4:3)</PresentationFormat>
  <Paragraphs>170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4_aksesuary</vt:lpstr>
      <vt:lpstr> Лучшие педагогические практики – ориентир профессионального развития учителя физики  </vt:lpstr>
      <vt:lpstr>Презентация PowerPoint</vt:lpstr>
      <vt:lpstr>Критерии лучших  образовательных практик</vt:lpstr>
      <vt:lpstr>Педагогические подходы в использовании педагогических практик </vt:lpstr>
      <vt:lpstr>Позиции современной   технологии обучения</vt:lpstr>
      <vt:lpstr>Формы педагогических практик</vt:lpstr>
      <vt:lpstr>Смешанное обучение</vt:lpstr>
      <vt:lpstr>Игрофикация </vt:lpstr>
      <vt:lpstr>Проблемное обучение</vt:lpstr>
      <vt:lpstr>Концентрированное обучение</vt:lpstr>
      <vt:lpstr>Модульное обучение</vt:lpstr>
      <vt:lpstr>Развивающее обучение</vt:lpstr>
      <vt:lpstr>Дифференцированное обучение</vt:lpstr>
      <vt:lpstr>Активное(контекстное) обучение</vt:lpstr>
      <vt:lpstr>Игровое обучение</vt:lpstr>
      <vt:lpstr>Критическое мышление</vt:lpstr>
      <vt:lpstr>Метод ключевых ситуаций</vt:lpstr>
      <vt:lpstr>Дистанционное образование</vt:lpstr>
      <vt:lpstr>Реализация педагогических технологий деятельностного типа</vt:lpstr>
      <vt:lpstr> Главная задача современной системы образования - создание условий для качественного обучения  </vt:lpstr>
      <vt:lpstr>Закладки компетенций</vt:lpstr>
      <vt:lpstr>Иерархия компетенций</vt:lpstr>
      <vt:lpstr>Ключевые компетенции: </vt:lpstr>
      <vt:lpstr>Ключевые компетенции: </vt:lpstr>
      <vt:lpstr>Список используемой литературы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Достижение метапредметных образовательных результатов обучающихся средствами преподавания учебных предметов: физика</dc:title>
  <dc:subject>Шаблон оформления</dc:subject>
  <dc:creator>User</dc:creator>
  <cp:keywords/>
  <dc:description>Шаблон оформления
Корпорация Майкрософт</dc:description>
  <cp:lastModifiedBy>user</cp:lastModifiedBy>
  <cp:revision>80</cp:revision>
  <dcterms:created xsi:type="dcterms:W3CDTF">2017-05-25T09:37:55Z</dcterms:created>
  <dcterms:modified xsi:type="dcterms:W3CDTF">2020-04-08T15:11:22Z</dcterms:modified>
  <cp:category>Шаблон оформления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TC019087009991</vt:lpwstr>
  </property>
</Properties>
</file>