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2" r:id="rId3"/>
    <p:sldId id="260" r:id="rId4"/>
    <p:sldId id="269" r:id="rId5"/>
    <p:sldId id="256" r:id="rId6"/>
    <p:sldId id="268" r:id="rId7"/>
    <p:sldId id="270" r:id="rId8"/>
    <p:sldId id="257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5BC4-41EA-4E3F-9B7D-CF2DBBCD98C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5FA26-A96A-4080-B8C7-BEA6B8215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8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5B94-5A1B-47A9-952D-D89308939D7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D572-9009-49F3-A3B1-9B01DAA6E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MqnHx" TargetMode="External"/><Relationship Id="rId3" Type="http://schemas.openxmlformats.org/officeDocument/2006/relationships/hyperlink" Target="http://vcht.center/wp-content/uploads/2020/04/Reestr-distantsionnyh-resursov-hudozhestvennoj-napravlennosti.pdf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vcht.center/center/news/02042020/?fbclid=IwAR09fmD5Ln7VpVZCybpjMxTq3E7-KgrTu7OmiaMHQ1P807BbAzLNYLEPLQ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ck.ru/MqnHL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cht.center/wp-content/uploads/2020/04/Reestr-distantsionnyh-resursov-sotsialno-pedagogicheskoj-napravlennosti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abssasia.com/wp-content/uploads/2017/08/Man-using-mobile-payments-online-shopping-and-icon-customer-network-629776586_5000x2813-1280x10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8"/>
          <a:stretch/>
        </p:blipFill>
        <p:spPr bwMode="auto">
          <a:xfrm>
            <a:off x="-3975" y="-288476"/>
            <a:ext cx="3107162" cy="74430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" y="-29006"/>
            <a:ext cx="12208038" cy="6887006"/>
          </a:xfrm>
          <a:prstGeom prst="rect">
            <a:avLst/>
          </a:prstGeom>
          <a:gradFill flip="none" rotWithShape="1">
            <a:gsLst>
              <a:gs pos="79000">
                <a:schemeClr val="accent1">
                  <a:lumMod val="5000"/>
                  <a:lumOff val="95000"/>
                  <a:alpha val="4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15" y="278832"/>
            <a:ext cx="871719" cy="704285"/>
          </a:xfrm>
          <a:prstGeom prst="rect">
            <a:avLst/>
          </a:prstGeom>
        </p:spPr>
      </p:pic>
      <p:sp>
        <p:nvSpPr>
          <p:cNvPr id="3" name="AutoShape 6" descr="Картинки по запросу &quot;вопрос&quot;"/>
          <p:cNvSpPr>
            <a:spLocks noChangeAspect="1" noChangeArrowheads="1"/>
          </p:cNvSpPr>
          <p:nvPr/>
        </p:nvSpPr>
        <p:spPr bwMode="auto">
          <a:xfrm>
            <a:off x="107889" y="-100012"/>
            <a:ext cx="211015" cy="2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ru-RU" sz="1246"/>
          </a:p>
        </p:txBody>
      </p:sp>
      <p:grpSp>
        <p:nvGrpSpPr>
          <p:cNvPr id="8" name="Группа 7"/>
          <p:cNvGrpSpPr/>
          <p:nvPr/>
        </p:nvGrpSpPr>
        <p:grpSpPr>
          <a:xfrm>
            <a:off x="10695789" y="3548141"/>
            <a:ext cx="1467755" cy="1753571"/>
            <a:chOff x="-330445" y="1445931"/>
            <a:chExt cx="3325871" cy="39510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330445" y="1445931"/>
              <a:ext cx="3325871" cy="3951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1" y="1950646"/>
              <a:ext cx="2575283" cy="2318488"/>
            </a:xfrm>
            <a:prstGeom prst="rect">
              <a:avLst/>
            </a:prstGeom>
          </p:spPr>
        </p:pic>
        <p:pic>
          <p:nvPicPr>
            <p:cNvPr id="11" name="Picture 6" descr="http://bondarioo.68edu.ru/wp-content/uploads/2018/03/PFDO-768x57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7" b="34773"/>
            <a:stretch/>
          </p:blipFill>
          <p:spPr bwMode="auto">
            <a:xfrm>
              <a:off x="223148" y="4269134"/>
              <a:ext cx="2262628" cy="56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http://xn--62-7lcp5a.xn--p1ai/wp-content/uploads/2019/03/%D0%91%D0%B5%D0%B7%D1%8B%D0%BC%D1%8F%D0%BD%D0%BD%D1%8B%D0%B9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835" y="2006625"/>
            <a:ext cx="698237" cy="1378903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91587" y="504662"/>
            <a:ext cx="7244077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62" i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«Люди вместе могут совершить то, чего не в силах сделать в одиночку; единение умов и рук, сосредоточение их сил может стать почти всемогущим»</a:t>
            </a:r>
          </a:p>
          <a:p>
            <a:pPr algn="r"/>
            <a:r>
              <a:rPr lang="ru-RU" sz="1662" i="1" dirty="0">
                <a:solidFill>
                  <a:srgbClr val="002060"/>
                </a:solidFill>
                <a:latin typeface="Century Gothic" panose="020B0502020202020204" pitchFamily="34" charset="0"/>
              </a:rPr>
              <a:t>Джин Уэбстер, </a:t>
            </a:r>
          </a:p>
          <a:p>
            <a:pPr algn="r"/>
            <a:r>
              <a:rPr lang="ru-RU" sz="1662" i="1" dirty="0">
                <a:solidFill>
                  <a:srgbClr val="002060"/>
                </a:solidFill>
                <a:latin typeface="Century Gothic" panose="020B0502020202020204" pitchFamily="34" charset="0"/>
              </a:rPr>
              <a:t>писательница</a:t>
            </a:r>
            <a:endParaRPr lang="ru-RU" sz="1662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3187" y="1909545"/>
            <a:ext cx="69070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«Проектный подход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в условиях сетевого взаимодействия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МБУ ДО ЦДТ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и образовательных организаций Междуреченского городского округа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как эффективная форма обеспечения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доступности дополнительного образования детей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различных категорий населения»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20727" y="5317681"/>
            <a:ext cx="7506964" cy="1456098"/>
          </a:xfrm>
          <a:prstGeom prst="rect">
            <a:avLst/>
          </a:prstGeom>
        </p:spPr>
        <p:txBody>
          <a:bodyPr lIns="130623" tIns="65312" rIns="130623" bIns="65312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Ковырева Наталья Юрьевна,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НМР МБУ ДО ЦДТ МГО,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методист-эксперт 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ФГБУК 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центр развития художественного творчества и гуманитарных технологий»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ru-RU" sz="1938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73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5" descr="D:\Мои документы\педсовет\Педсовет 12-13\ЦДТ-логот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94" y="6023886"/>
            <a:ext cx="690958" cy="3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724" y="5411236"/>
            <a:ext cx="599886" cy="541644"/>
          </a:xfrm>
          <a:prstGeom prst="rect">
            <a:avLst/>
          </a:prstGeom>
        </p:spPr>
      </p:pic>
      <p:pic>
        <p:nvPicPr>
          <p:cNvPr id="5" name="Picture 2" descr="http://moemesto.ru/kiruhinatl/file/1591341/%D0%9B%D0%BE%D0%B3%D0%BE%D1%82%D0%B8%D0%BF%20%D0%9A%D0%A0%D0%98%D0%9F%D0%9A%D0%B8%D0%9F%D0%A0%D0%9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28" y="1497191"/>
            <a:ext cx="1035275" cy="7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-2382" y="0"/>
            <a:ext cx="12194199" cy="6880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4" y="1822440"/>
            <a:ext cx="2150704" cy="3213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484356" y="1661649"/>
            <a:ext cx="7506964" cy="1370310"/>
          </a:xfrm>
          <a:prstGeom prst="rect">
            <a:avLst/>
          </a:prstGeom>
        </p:spPr>
        <p:txBody>
          <a:bodyPr lIns="130623" tIns="65312" rIns="130623" bIns="65312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938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 «</a:t>
            </a:r>
            <a:r>
              <a:rPr lang="ru-RU" sz="1938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</a:t>
            </a:r>
            <a:r>
              <a:rPr lang="ru-RU" sz="1938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программ обеспечивает возможность освоения обучающимися образовательных программ с использованием ресурсов нескольких организаций, осуществляющих образовательную деятельность.»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1938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3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34477" y="821018"/>
            <a:ext cx="9157340" cy="1297132"/>
          </a:xfrm>
          <a:prstGeom prst="rect">
            <a:avLst/>
          </a:prstGeom>
        </p:spPr>
        <p:txBody>
          <a:bodyPr lIns="130623" tIns="65312" rIns="130623" bIns="65312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2215" u="sng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Закон Российской Федерации от 29 декабря 2012 г. </a:t>
            </a:r>
          </a:p>
          <a:p>
            <a:pPr algn="just">
              <a:lnSpc>
                <a:spcPct val="120000"/>
              </a:lnSpc>
            </a:pPr>
            <a:r>
              <a:rPr lang="ru-RU" sz="2215" u="sng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№ 273-ФЗ «Об образовании в Российской Федерации»</a:t>
            </a:r>
          </a:p>
          <a:p>
            <a:pPr algn="just"/>
            <a:endParaRPr lang="ru-RU" sz="2492" u="sng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539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80" y="116733"/>
            <a:ext cx="871719" cy="704285"/>
          </a:xfrm>
          <a:prstGeom prst="rect">
            <a:avLst/>
          </a:prstGeom>
        </p:spPr>
      </p:pic>
      <p:pic>
        <p:nvPicPr>
          <p:cNvPr id="9" name="Picture 2" descr="http://xn--62-7lcp5a.xn--p1ai/wp-content/uploads/2019/03/%D0%91%D0%B5%D0%B7%D1%8B%D0%BC%D1%8F%D0%BD%D0%BD%D1%8B%D0%B9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321" y="1006222"/>
            <a:ext cx="698237" cy="1378903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353" y="74799"/>
            <a:ext cx="6906763" cy="795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6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  <a:endParaRPr lang="ru-RU" sz="4569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12991" y="2892452"/>
            <a:ext cx="9063682" cy="1241108"/>
          </a:xfrm>
          <a:prstGeom prst="rect">
            <a:avLst/>
          </a:prstGeom>
        </p:spPr>
        <p:txBody>
          <a:bodyPr lIns="130623" tIns="65312" rIns="130623" bIns="65312">
            <a:normAutofit fontScale="92500"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2215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«Об утверждении Порядка организации и осуществления образовательной деятельности по дополнительным общеобразовательным программам» от 9 ноября 2018 года № 196</a:t>
            </a:r>
          </a:p>
          <a:p>
            <a:pPr>
              <a:lnSpc>
                <a:spcPct val="120000"/>
              </a:lnSpc>
            </a:pPr>
            <a:endParaRPr lang="ru-RU" sz="2215" u="sng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2769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539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3695" y="4140329"/>
            <a:ext cx="8282977" cy="128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938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реализуются организацией, осуществляющей образовательную деятельность, как самостоятельно, так и посредством </a:t>
            </a:r>
            <a:r>
              <a:rPr lang="ru-RU" sz="1938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сетевых форм реализации </a:t>
            </a:r>
            <a:r>
              <a:rPr lang="ru-RU" sz="1938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(ФЗ-273, ч.1 ст.13)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0571" y="5655052"/>
            <a:ext cx="10646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636363"/>
                </a:solidFill>
                <a:effectLst/>
                <a:latin typeface="book antiqua" panose="02040602050305030304" pitchFamily="18" charset="0"/>
              </a:rPr>
              <a:t>Положение о сетевой форме реализации дополнительных общеобразовательных общеразвивающих программ Муниципального бюджетного учреждения дополнительного образования «Центр детского творчества» (МБУ ДО ЦДТ)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4853" y="228600"/>
            <a:ext cx="11574379" cy="553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СТРУКТУРНЫЕ КОМПОНЕНТЫ МОДЕЛИ СЕТЕВОГО ВЗАИМОДЕЙСТВИЯ ОБРАЗОВАТЕЛЬНЫХ ОРГАНИЗАЦИЙ </a:t>
            </a:r>
          </a:p>
          <a:p>
            <a:pPr algn="ctr"/>
            <a:r>
              <a:rPr lang="ru-RU" b="1" dirty="0" smtClean="0"/>
              <a:t>В РАМКАХ РЕАЛИЗАЦИИ СЕТЕВЫХ ОБРАЗОВАТЕЛЬНЫХ ПРОЕКТОВ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853" y="974557"/>
            <a:ext cx="11574379" cy="2562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853" y="974556"/>
            <a:ext cx="115743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ЦЕЛЕВОЙ КОМПОНЕНТ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Объединяющая цель сетевого взаимодействия ОО: </a:t>
            </a:r>
            <a:r>
              <a:rPr lang="ru-RU" sz="1400" dirty="0" smtClean="0">
                <a:solidFill>
                  <a:schemeClr val="tx1"/>
                </a:solidFill>
              </a:rPr>
              <a:t>повышение доступности качества дополнительных общеобразовательных общеразвивающих программ (ДООП)</a:t>
            </a:r>
          </a:p>
          <a:p>
            <a:pPr algn="ctr"/>
            <a:r>
              <a:rPr lang="ru-RU" sz="1400" b="1" dirty="0" smtClean="0"/>
              <a:t>Основные задачи по направлениям деятельности</a:t>
            </a:r>
            <a:r>
              <a:rPr lang="ru-RU" sz="1400" dirty="0" smtClean="0"/>
              <a:t> в рамках реализации ДООП с использованием сетевой формы обучения: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интеграция общего и дополнительного образования,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обеспечение преемственности дополнительного образования,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выявление, поддержка и развитие одаренных детей,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доступность дополнительного образования для детей различных категорий населения, в том числе для детей с ОВЗ,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развитие профессионального мастерства педагогов,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проектирование профессиональной перспективы обучающегося,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развитие технической направленности дополнительного образования детей.  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4853" y="3689432"/>
            <a:ext cx="11574379" cy="738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3689432"/>
            <a:ext cx="11574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УПРАВЛЕНЧЕСКИЙ КОМПОНЕНТ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взаимодействием образовательных организаций – участников сети осуществляет </a:t>
            </a:r>
            <a:r>
              <a:rPr lang="ru-RU" sz="1400" b="1" dirty="0" smtClean="0">
                <a:solidFill>
                  <a:schemeClr val="tx1"/>
                </a:solidFill>
              </a:rPr>
              <a:t>Координационный совет, в состав которого входят представители организаций и социальных партнеров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853" y="4552397"/>
            <a:ext cx="11574379" cy="958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6151" y="4632018"/>
            <a:ext cx="16996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УЧАСТНИКИ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СЕТЕВОГО</a:t>
            </a:r>
          </a:p>
          <a:p>
            <a:pPr algn="ctr"/>
            <a:r>
              <a:rPr lang="ru-RU" sz="1400" b="1" dirty="0" smtClean="0"/>
              <a:t>ВЗАИМОДЕЙСТВИЯ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46150" y="5370682"/>
            <a:ext cx="1699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33137" y="4632017"/>
            <a:ext cx="4535905" cy="7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647764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СЕТЕВЫЕ ПАРТНЕРЫ: ОБРАЗОВАТЕЛЬНЫЕ ОРГАНИЗАЦИИ, ПРОФЕССИОНАЛЬНЫЕ ОРГАНИЗАЦИИ, ВЫСШИЕ УЧЕБНЫЕ ЗАВЕДЕНИЯ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2955" y="4632017"/>
            <a:ext cx="4535905" cy="7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75618" y="4647764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СОЦИАЛЬНЫЕ ПАРТНЕРЫ: ОБЩЕСТВЕННЫЕ  ОРГАНИЗАЦИИ, ПРЕДПРИЯТИЯ, УЧРЕЖДЕНИЯ КУЛЬТУРЫ, СПОРТА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853" y="5647333"/>
            <a:ext cx="5426242" cy="9666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8652" y="5647333"/>
            <a:ext cx="4947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ФОРМЫ И МЕТОДЫ СЕТЕВОГО ВЗАИМОДЕЙСТВИЯ</a:t>
            </a:r>
          </a:p>
          <a:p>
            <a:pPr algn="ctr"/>
            <a:r>
              <a:rPr lang="ru-RU" sz="1400" dirty="0" smtClean="0"/>
              <a:t>Сетевые образовательный события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Сетевой образовательный проект</a:t>
            </a:r>
          </a:p>
          <a:p>
            <a:pPr algn="ctr"/>
            <a:r>
              <a:rPr lang="ru-RU" sz="1400" dirty="0" smtClean="0"/>
              <a:t>Сетевая образовательная программа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28612" y="5647333"/>
            <a:ext cx="5546558" cy="9666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05337" y="5647333"/>
            <a:ext cx="5056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РЕЗУЛЬТАТИВНЫЙ КОМПОНЕНТ</a:t>
            </a:r>
          </a:p>
          <a:p>
            <a:pPr algn="ctr"/>
            <a:r>
              <a:rPr lang="ru-RU" sz="1400" dirty="0" smtClean="0"/>
              <a:t>Программа мониторинга эффективности сетевого взаимодействия  образовательных организаций в сочетании с использованием поддержки социального партнерства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://cdt.rikt.ru/images/stories/news/2017/April/turnir_2017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</a:blip>
          <a:srcRect r="26461" b="16616"/>
          <a:stretch/>
        </p:blipFill>
        <p:spPr bwMode="auto">
          <a:xfrm>
            <a:off x="-48891" y="-10886"/>
            <a:ext cx="12191634" cy="68688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00383" y="5877273"/>
            <a:ext cx="1142508" cy="669925"/>
          </a:xfrm>
        </p:spPr>
        <p:txBody>
          <a:bodyPr/>
          <a:lstStyle/>
          <a:p>
            <a:fld id="{AEBCD567-D75E-48C6-A206-55E33FF706D2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ltGray">
          <a:xfrm rot="336817">
            <a:off x="666195" y="1774124"/>
            <a:ext cx="9094881" cy="3021623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782148" y="2134607"/>
            <a:ext cx="324329" cy="175846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4001312" y="2486301"/>
            <a:ext cx="441556" cy="28428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7391132" y="3185288"/>
            <a:ext cx="695548" cy="63011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5501820" y="2837993"/>
            <a:ext cx="545106" cy="394188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525907" y="2770586"/>
            <a:ext cx="2696184" cy="2555625"/>
            <a:chOff x="1176578" y="3026194"/>
            <a:chExt cx="2190443" cy="2769754"/>
          </a:xfrm>
        </p:grpSpPr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176578" y="3513117"/>
              <a:ext cx="1559386" cy="228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  <a:defRPr/>
              </a:pPr>
              <a:r>
                <a:rPr lang="ru-RU" sz="1454" b="1" dirty="0">
                  <a:solidFill>
                    <a:schemeClr val="accent1">
                      <a:lumMod val="50000"/>
                    </a:schemeClr>
                  </a:solidFill>
                </a:rPr>
                <a:t>возможность сориентироваться в мире профессий, освоить значимые для профессиональной деятельности навыки</a:t>
              </a:r>
              <a:endParaRPr lang="en-US" sz="1454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" name="AutoShape 21"/>
            <p:cNvCxnSpPr>
              <a:cxnSpLocks noChangeShapeType="1"/>
              <a:stCxn id="9" idx="3"/>
              <a:endCxn id="13" idx="0"/>
            </p:cNvCxnSpPr>
            <p:nvPr/>
          </p:nvCxnSpPr>
          <p:spPr bwMode="gray">
            <a:xfrm rot="5400000">
              <a:off x="2418185" y="2564281"/>
              <a:ext cx="486923" cy="141074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5213635" y="3815403"/>
            <a:ext cx="2619940" cy="2249681"/>
            <a:chOff x="4184242" y="4156309"/>
            <a:chExt cx="2128292" cy="2437731"/>
          </a:xfrm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4184242" y="4831057"/>
              <a:ext cx="2128292" cy="17629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  <a:defRPr/>
              </a:pPr>
              <a:r>
                <a:rPr lang="ru-RU" sz="1662" b="1" dirty="0">
                  <a:solidFill>
                    <a:schemeClr val="accent1">
                      <a:lumMod val="50000"/>
                    </a:schemeClr>
                  </a:solidFill>
                </a:rPr>
                <a:t>выразили свои ожидания в том, что проект позволит освоить новые навыки, получить новые знания, развить свои способности</a:t>
              </a:r>
              <a:endParaRPr lang="en-US" sz="1662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  <p:cxnSp>
          <p:nvCxnSpPr>
            <p:cNvPr id="17" name="AutoShape 23"/>
            <p:cNvCxnSpPr>
              <a:cxnSpLocks noChangeShapeType="1"/>
              <a:stCxn id="10" idx="3"/>
              <a:endCxn id="16" idx="0"/>
            </p:cNvCxnSpPr>
            <p:nvPr/>
          </p:nvCxnSpPr>
          <p:spPr bwMode="gray">
            <a:xfrm rot="5400000">
              <a:off x="5404636" y="4000062"/>
              <a:ext cx="674748" cy="9872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AutoShape 24"/>
          <p:cNvSpPr>
            <a:spLocks noChangeArrowheads="1"/>
          </p:cNvSpPr>
          <p:nvPr/>
        </p:nvSpPr>
        <p:spPr bwMode="gray">
          <a:xfrm>
            <a:off x="7391132" y="1700855"/>
            <a:ext cx="695548" cy="1597269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>
            <a:off x="5501820" y="1627584"/>
            <a:ext cx="545106" cy="1323242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gray">
          <a:xfrm>
            <a:off x="4001312" y="1642238"/>
            <a:ext cx="441556" cy="968619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gray">
          <a:xfrm>
            <a:off x="2782148" y="1571901"/>
            <a:ext cx="324329" cy="635977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08852" tIns="54426" rIns="108852" bIns="54426" anchor="ctr"/>
          <a:lstStyle/>
          <a:p>
            <a:pPr algn="ctr">
              <a:defRPr/>
            </a:pPr>
            <a:endParaRPr lang="ru-RU" sz="2008">
              <a:latin typeface="Arial" charset="0"/>
            </a:endParaRP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2102230" y="1677407"/>
            <a:ext cx="687733" cy="3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523" dirty="0"/>
              <a:t>40%</a:t>
            </a:r>
          </a:p>
        </p:txBody>
      </p: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3284270" y="1923592"/>
            <a:ext cx="832314" cy="3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523" dirty="0"/>
              <a:t>49%</a:t>
            </a: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4862931" y="2237184"/>
            <a:ext cx="687733" cy="3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523" dirty="0"/>
              <a:t>52%</a:t>
            </a: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6590079" y="2609392"/>
            <a:ext cx="824498" cy="34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523" dirty="0"/>
              <a:t>56%</a:t>
            </a:r>
          </a:p>
        </p:txBody>
      </p: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148092" y="2299459"/>
            <a:ext cx="2774005" cy="1252215"/>
            <a:chOff x="16606" y="2499551"/>
            <a:chExt cx="2252841" cy="1355965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gray">
            <a:xfrm>
              <a:off x="16606" y="2924632"/>
              <a:ext cx="1504212" cy="9308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  <a:defRPr/>
              </a:pPr>
              <a:r>
                <a:rPr lang="ru-RU" sz="1662" b="1" dirty="0">
                  <a:solidFill>
                    <a:schemeClr val="accent1">
                      <a:lumMod val="50000"/>
                    </a:schemeClr>
                  </a:solidFill>
                </a:rPr>
                <a:t>возможность самосовершенствования</a:t>
              </a:r>
              <a:endParaRPr lang="en-US" sz="1523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8" name="AutoShape 21"/>
            <p:cNvCxnSpPr>
              <a:cxnSpLocks noChangeShapeType="1"/>
            </p:cNvCxnSpPr>
            <p:nvPr/>
          </p:nvCxnSpPr>
          <p:spPr bwMode="gray">
            <a:xfrm rot="5400000">
              <a:off x="1367097" y="2035624"/>
              <a:ext cx="438424" cy="13662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3452804" y="3260466"/>
            <a:ext cx="2134801" cy="1972864"/>
            <a:chOff x="2941330" y="3610692"/>
            <a:chExt cx="1734758" cy="2050605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gray">
            <a:xfrm>
              <a:off x="2941330" y="4501909"/>
              <a:ext cx="1529931" cy="1159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662" b="1" dirty="0">
                  <a:solidFill>
                    <a:schemeClr val="accent1">
                      <a:lumMod val="50000"/>
                    </a:schemeClr>
                  </a:solidFill>
                </a:rPr>
                <a:t>возможность участвовать в конкурсах, общих мероприятиях</a:t>
              </a:r>
              <a:r>
                <a:rPr lang="ru-RU" sz="1662" dirty="0">
                  <a:solidFill>
                    <a:schemeClr val="accent1">
                      <a:lumMod val="50000"/>
                    </a:schemeClr>
                  </a:solidFill>
                </a:rPr>
                <a:t>; </a:t>
              </a:r>
              <a:endParaRPr lang="en-US" sz="1523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  <p:cxnSp>
          <p:nvCxnSpPr>
            <p:cNvPr id="31" name="AutoShape 22"/>
            <p:cNvCxnSpPr>
              <a:cxnSpLocks noChangeShapeType="1"/>
            </p:cNvCxnSpPr>
            <p:nvPr/>
          </p:nvCxnSpPr>
          <p:spPr bwMode="gray">
            <a:xfrm rot="5400000">
              <a:off x="3793360" y="3675849"/>
              <a:ext cx="947886" cy="81757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47" y="4010268"/>
            <a:ext cx="6582311" cy="19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3" y="6096000"/>
            <a:ext cx="12191635" cy="76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2" tIns="54426" rIns="108852" bIns="54426" rtlCol="0" anchor="ctr"/>
          <a:lstStyle/>
          <a:p>
            <a:pPr algn="ctr"/>
            <a:endParaRPr lang="ru-RU" sz="2562"/>
          </a:p>
        </p:txBody>
      </p:sp>
      <p:sp>
        <p:nvSpPr>
          <p:cNvPr id="42" name="Прямоугольник 41"/>
          <p:cNvSpPr/>
          <p:nvPr/>
        </p:nvSpPr>
        <p:spPr>
          <a:xfrm>
            <a:off x="148092" y="6023625"/>
            <a:ext cx="11857817" cy="834472"/>
          </a:xfrm>
          <a:prstGeom prst="rect">
            <a:avLst/>
          </a:prstGeom>
        </p:spPr>
        <p:txBody>
          <a:bodyPr wrap="square" lIns="108852" tIns="54426" rIns="108852" bIns="54426">
            <a:spAutoFit/>
          </a:bodyPr>
          <a:lstStyle/>
          <a:p>
            <a:pPr algn="ctr"/>
            <a:r>
              <a:rPr lang="ru-RU" sz="2354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СУБЪЕКТОВ ОБРАЗОВАТЕЛЬНЫХ ОТНОШЕНИЙ РЕЗУЛЬТАТАМИ ДЕЯТЕЛЬНОСТИ ОБРАЗОВАТЕЛЬНЫХ ОРГАНИЗАЦИЙ</a:t>
            </a:r>
            <a:endParaRPr lang="ru-RU" sz="1246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0913" y="300846"/>
            <a:ext cx="7161977" cy="1286391"/>
          </a:xfrm>
          <a:prstGeom prst="rect">
            <a:avLst/>
          </a:prstGeom>
          <a:solidFill>
            <a:schemeClr val="bg1"/>
          </a:solidFill>
        </p:spPr>
        <p:txBody>
          <a:bodyPr wrap="square" lIns="108852" tIns="54426" rIns="108852" bIns="54426">
            <a:spAutoFit/>
          </a:bodyPr>
          <a:lstStyle/>
          <a:p>
            <a:pPr indent="454302" algn="just">
              <a:lnSpc>
                <a:spcPct val="115000"/>
              </a:lnSpc>
            </a:pPr>
            <a:r>
              <a:rPr lang="ru-RU" sz="1662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и опрос более двухсот участников проекта с целью формирования их ожиданий и целевых установок показал высокий уровень мотивации участников проекта и готовность получать дополнительное </a:t>
            </a:r>
            <a:r>
              <a:rPr lang="ru-RU" sz="1662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образование. </a:t>
            </a:r>
            <a:endParaRPr lang="ru-RU" sz="1454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261197" y="847388"/>
            <a:ext cx="2709333" cy="142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ДООЦ «Сибирская сказка», ОЦД(ю)</a:t>
            </a:r>
            <a:r>
              <a:rPr lang="ru-RU" sz="1200" dirty="0" err="1" smtClean="0">
                <a:solidFill>
                  <a:schemeClr val="tx1"/>
                </a:solidFill>
              </a:rPr>
              <a:t>ТТиБДД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ГАУДО ОЦДОД, ДООЛ «Чайка» и др.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65396" y="2410357"/>
            <a:ext cx="2709334" cy="27178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26313" y="2905658"/>
            <a:ext cx="1587500" cy="17271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доступности качества ДООП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595" y="648606"/>
            <a:ext cx="2709333" cy="1558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100" dirty="0" smtClean="0">
                <a:solidFill>
                  <a:schemeClr val="tx1"/>
                </a:solidFill>
              </a:rPr>
              <a:t>МБДОУ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СОЦИАЛЬНЫЕ ПАРТНЕРЫ: </a:t>
            </a:r>
            <a:r>
              <a:rPr lang="ru-RU" sz="1100" dirty="0" smtClean="0">
                <a:solidFill>
                  <a:schemeClr val="tx1"/>
                </a:solidFill>
              </a:rPr>
              <a:t>МБУК Междуреченская информационная библиотечная система», МБУК «Краеведческий музей», Пожарная часть № 1 ФГКУ «9 отряд ФПС по Кемеровской области» и др.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0296" y="805860"/>
            <a:ext cx="5579533" cy="688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КРИПКиПРО кафедра проблем воспитания и дополнительного образования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953" y="5988837"/>
            <a:ext cx="5308601" cy="7630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МБОУ, МБДОУ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МБУК ДК «Распадский», МБУК ДК «Железнодорожник», МБУК ДК «им. Ленина» и др.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11787" y="6004377"/>
            <a:ext cx="5308601" cy="7630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МБОУ, МБДОУ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РУК «ЕВРАЗ», ООО «КУБОРО», </a:t>
            </a:r>
            <a:r>
              <a:rPr lang="ru-RU" sz="1200" dirty="0">
                <a:solidFill>
                  <a:schemeClr val="tx1"/>
                </a:solidFill>
              </a:rPr>
              <a:t>Академии </a:t>
            </a:r>
            <a:r>
              <a:rPr lang="ru-RU" sz="1200" dirty="0" err="1" smtClean="0">
                <a:solidFill>
                  <a:schemeClr val="tx1"/>
                </a:solidFill>
              </a:rPr>
              <a:t>Спидкубинга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 др.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829" y="250944"/>
            <a:ext cx="10568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МБУ ДО ЦДТ: РАСПРЕДЕЛЕНИЕ РЕСУРСОВ СЕТЕВОГО ВЗАИМОДЕЙСТВИЯ И СОЦИАЛЬНОГО ПАРТНЕРСТВА ПО АТКАЛЬНЫМ НАПРАВЛЕНИЯМ ДЕЯТЕЛЬНОСТИ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1989390" y="2207143"/>
            <a:ext cx="3756413" cy="10041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258204" y="2473555"/>
            <a:ext cx="2507192" cy="60430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преемственности дополнительного образования</a:t>
            </a:r>
            <a:endParaRPr lang="ru-RU" sz="12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471432" y="2269789"/>
            <a:ext cx="4065835" cy="924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743824" y="2473555"/>
            <a:ext cx="2793443" cy="5981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Выявление, поддержка и развитие одаренных детей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14" idx="2"/>
          </p:cNvCxnSpPr>
          <p:nvPr/>
        </p:nvCxnSpPr>
        <p:spPr>
          <a:xfrm flipH="1">
            <a:off x="6120062" y="1494306"/>
            <a:ext cx="1" cy="15773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536685" y="1638196"/>
            <a:ext cx="3166755" cy="6315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профессионального мастерства педагогов</a:t>
            </a:r>
            <a:endParaRPr lang="ru-RU" sz="16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989388" y="3769257"/>
            <a:ext cx="3472949" cy="2153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219047" y="3462340"/>
            <a:ext cx="2226733" cy="104462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Проектирование профессиональной перспективы обучающегося</a:t>
            </a:r>
            <a:endParaRPr lang="ru-RU" sz="1400" dirty="0"/>
          </a:p>
        </p:txBody>
      </p:sp>
      <p:cxnSp>
        <p:nvCxnSpPr>
          <p:cNvPr id="38" name="Прямая со стрелкой 37"/>
          <p:cNvCxnSpPr>
            <a:stCxn id="20" idx="1"/>
          </p:cNvCxnSpPr>
          <p:nvPr/>
        </p:nvCxnSpPr>
        <p:spPr>
          <a:xfrm flipH="1" flipV="1">
            <a:off x="6804381" y="3731239"/>
            <a:ext cx="3476570" cy="144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794345" y="3462340"/>
            <a:ext cx="2226733" cy="104462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Доступность дополнительного образования для детей с особыми образовательными потребностями </a:t>
            </a:r>
            <a:endParaRPr lang="ru-RU" sz="1200" dirty="0"/>
          </a:p>
        </p:txBody>
      </p:sp>
      <p:cxnSp>
        <p:nvCxnSpPr>
          <p:cNvPr id="40" name="Прямая со стрелкой 39"/>
          <p:cNvCxnSpPr>
            <a:stCxn id="18" idx="0"/>
          </p:cNvCxnSpPr>
          <p:nvPr/>
        </p:nvCxnSpPr>
        <p:spPr>
          <a:xfrm flipV="1">
            <a:off x="2943254" y="4331369"/>
            <a:ext cx="2747954" cy="1657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98822" y="4964115"/>
            <a:ext cx="2727492" cy="6336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Интеграция общего и дополнительного образования</a:t>
            </a:r>
            <a:endParaRPr lang="ru-RU" sz="14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6471432" y="4331369"/>
            <a:ext cx="2821013" cy="16105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913813" y="4964115"/>
            <a:ext cx="2831766" cy="62494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технической направленности дополнительного образования детей</a:t>
            </a:r>
            <a:endParaRPr lang="ru-RU" sz="12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034716" y="2207142"/>
            <a:ext cx="6349" cy="2299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8752" y="2592634"/>
            <a:ext cx="1668993" cy="1680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МБОУ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ПАРТНЕРЫ:</a:t>
            </a:r>
            <a:r>
              <a:rPr lang="ru-RU" sz="1200" dirty="0" smtClean="0">
                <a:solidFill>
                  <a:schemeClr val="tx1"/>
                </a:solidFill>
              </a:rPr>
              <a:t> ГБУЗКО «МГБ», РУК «ЕВРАЗ», ГБПОУ «МГСТ», Администрация МГО, МТРК «КВАНТ» и др.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461" y="4408446"/>
            <a:ext cx="165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Сетевой образовательный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 «Профессиональное будущее»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1112273" y="2312429"/>
            <a:ext cx="3399" cy="2603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280951" y="3164893"/>
            <a:ext cx="1668993" cy="1422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СЕТЕВЫЕ ПАРТНЕРЫ: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МБОУ, МБДОУ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СОЦИАЛЬНЫЕ ПАРТНЕРЫ: </a:t>
            </a:r>
            <a:r>
              <a:rPr lang="ru-RU" sz="1200" dirty="0" smtClean="0">
                <a:solidFill>
                  <a:schemeClr val="tx1"/>
                </a:solidFill>
              </a:rPr>
              <a:t>МБОУ «ЦПМСС», «Центр семья», ОРДИ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62381" y="4807834"/>
            <a:ext cx="165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Сетевой образовательный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 «Мы вместе»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9572" y="5527172"/>
            <a:ext cx="249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Сетевой образовательный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 «Мой край»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66215" y="5546411"/>
            <a:ext cx="224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события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 рамках ФГОС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98045" y="5563405"/>
            <a:ext cx="249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Сетевой образовательный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 «МоПед»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10433" y="5534941"/>
            <a:ext cx="286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Сетевой образовательный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 Коворкинг-центр  «Техноград»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2" y="475247"/>
            <a:ext cx="4157133" cy="5907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44" y="883210"/>
            <a:ext cx="3993386" cy="5499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549" y="209441"/>
            <a:ext cx="3979542" cy="5710095"/>
          </a:xfrm>
          <a:prstGeom prst="rect">
            <a:avLst/>
          </a:prstGeom>
        </p:spPr>
      </p:pic>
      <p:pic>
        <p:nvPicPr>
          <p:cNvPr id="2050" name="Picture 2" descr="http://disk.yandex.net/qr/?clean=1&amp;text=https://clck.ru/Mqn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30" y="5075309"/>
            <a:ext cx="1517996" cy="15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73" y="126818"/>
            <a:ext cx="4095181" cy="3061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126818"/>
            <a:ext cx="7565350" cy="6158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700" y="3309684"/>
            <a:ext cx="4013954" cy="3193899"/>
          </a:xfrm>
          <a:prstGeom prst="rect">
            <a:avLst/>
          </a:prstGeom>
        </p:spPr>
      </p:pic>
      <p:pic>
        <p:nvPicPr>
          <p:cNvPr id="4098" name="Picture 2" descr="http://disk.yandex.net/qr/?clean=1&amp;text=https://clck.ru/MVMR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69" y="2629150"/>
            <a:ext cx="1875589" cy="18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63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4831" y="479314"/>
            <a:ext cx="365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FFFF"/>
                </a:solidFill>
                <a:effectLst/>
                <a:latin typeface="Raleway"/>
              </a:rPr>
              <a:t>Маршруты в «онлайн»</a:t>
            </a:r>
            <a:endParaRPr lang="ru-RU" sz="2400" b="1" i="0" dirty="0">
              <a:solidFill>
                <a:srgbClr val="FFFFFF"/>
              </a:solidFill>
              <a:effectLst/>
              <a:latin typeface="Ralew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469" y="409786"/>
            <a:ext cx="732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http://vcht.center/center/news/02042020/?fbclid=IwAR09fmD5Ln7VpVZCybpjMxTq3E7-KgrTu7OmiaMHQ1P807BbAzLNYLEPLQ8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232" y="1558237"/>
            <a:ext cx="9083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rgbClr val="313131"/>
                </a:solidFill>
                <a:effectLst/>
                <a:latin typeface="-apple-system"/>
                <a:hlinkClick r:id="rId3"/>
              </a:rPr>
              <a:t>Реестр обучающих дистанционных ресурсов  по дополнительным общеобразовательным общеразвивающим программам художественной направленности, соответствующих п.10 приказа № 196 «Об утверждении порядка  организации и осуществления  образовательной деятельности по дополнительным  общеобразовательным программам» и приказу № 816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31" y="4161482"/>
            <a:ext cx="9054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rgbClr val="313131"/>
                </a:solidFill>
                <a:effectLst/>
                <a:latin typeface="-apple-system"/>
                <a:hlinkClick r:id="rId4"/>
              </a:rPr>
              <a:t>Реестр обучающих дистанционных ресурсов по ДООП социально-педагогической направленностям, соответствующих п.10 приказа № 196 «Об утверждении порядка организации и осуществления образовательной деятельности по дополнительным общеобразовательным программам» и приказу № 816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</a:r>
            <a:endParaRPr lang="ru-RU" dirty="0"/>
          </a:p>
        </p:txBody>
      </p:sp>
      <p:pic>
        <p:nvPicPr>
          <p:cNvPr id="3074" name="Picture 2" descr="http://disk.yandex.net/qr/?clean=1&amp;text=https://clck.ru/MqnH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1" y="1558237"/>
            <a:ext cx="1974015" cy="19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6913" y="3654479"/>
            <a:ext cx="2341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https://clck.ru/MqnHL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http://disk.yandex.net/qr/?clean=1&amp;text=https://clck.ru/MqnH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28" y="4161482"/>
            <a:ext cx="1987118" cy="19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83576" y="6285140"/>
            <a:ext cx="23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/>
              </a:rPr>
              <a:t>https://clck.ru/MqnHx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7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5" t="2831"/>
          <a:stretch/>
        </p:blipFill>
        <p:spPr>
          <a:xfrm>
            <a:off x="348916" y="2550695"/>
            <a:ext cx="11576384" cy="1462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0" t="5545" r="1009" b="5881"/>
          <a:stretch/>
        </p:blipFill>
        <p:spPr>
          <a:xfrm>
            <a:off x="397042" y="4620125"/>
            <a:ext cx="11562347" cy="1383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97" t="7555" r="1513" b="11936"/>
          <a:stretch/>
        </p:blipFill>
        <p:spPr>
          <a:xfrm>
            <a:off x="421105" y="685800"/>
            <a:ext cx="11562348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796</Words>
  <Application>Microsoft Office PowerPoint</Application>
  <PresentationFormat>Широкоэкранный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book antiqua</vt:lpstr>
      <vt:lpstr>Calibri</vt:lpstr>
      <vt:lpstr>Calibri Light</vt:lpstr>
      <vt:lpstr>Century Gothic</vt:lpstr>
      <vt:lpstr>Raleway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40</cp:revision>
  <dcterms:created xsi:type="dcterms:W3CDTF">2020-04-06T16:50:04Z</dcterms:created>
  <dcterms:modified xsi:type="dcterms:W3CDTF">2020-04-08T04:13:50Z</dcterms:modified>
</cp:coreProperties>
</file>