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42"/>
  </p:handoutMasterIdLst>
  <p:sldIdLst>
    <p:sldId id="257" r:id="rId5"/>
    <p:sldId id="271" r:id="rId6"/>
    <p:sldId id="272" r:id="rId7"/>
    <p:sldId id="274" r:id="rId8"/>
    <p:sldId id="259" r:id="rId9"/>
    <p:sldId id="260" r:id="rId10"/>
    <p:sldId id="267" r:id="rId11"/>
    <p:sldId id="275" r:id="rId12"/>
    <p:sldId id="268" r:id="rId13"/>
    <p:sldId id="276" r:id="rId14"/>
    <p:sldId id="278" r:id="rId15"/>
    <p:sldId id="265" r:id="rId16"/>
    <p:sldId id="277" r:id="rId17"/>
    <p:sldId id="283" r:id="rId18"/>
    <p:sldId id="282" r:id="rId19"/>
    <p:sldId id="284" r:id="rId20"/>
    <p:sldId id="285" r:id="rId21"/>
    <p:sldId id="286" r:id="rId22"/>
    <p:sldId id="266" r:id="rId23"/>
    <p:sldId id="287" r:id="rId24"/>
    <p:sldId id="288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262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3052" autoAdjust="0"/>
  </p:normalViewPr>
  <p:slideViewPr>
    <p:cSldViewPr snapToGrid="0">
      <p:cViewPr>
        <p:scale>
          <a:sx n="79" d="100"/>
          <a:sy n="79" d="100"/>
        </p:scale>
        <p:origin x="-360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6992" y="1801368"/>
            <a:ext cx="9144000" cy="127166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4919472"/>
            <a:ext cx="780779" cy="1813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2486190"/>
            <a:ext cx="6529105" cy="3339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3148546"/>
            <a:ext cx="946995" cy="888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4064" flipH="1">
            <a:off x="9040091" y="280346"/>
            <a:ext cx="1620000" cy="1449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264">
            <a:off x="432872" y="866690"/>
            <a:ext cx="2281516" cy="1341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8" y="5120640"/>
            <a:ext cx="462607" cy="9102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76" y="-494119"/>
            <a:ext cx="2726006" cy="28881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520" y="785524"/>
            <a:ext cx="521596" cy="8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9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79" y="4982080"/>
            <a:ext cx="2264474" cy="1331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8841" y="624268"/>
            <a:ext cx="1087755" cy="1019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46" y="160762"/>
            <a:ext cx="844933" cy="7930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44" y="105247"/>
            <a:ext cx="748195" cy="7022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617231"/>
            <a:ext cx="590550" cy="11620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25" y="4768561"/>
            <a:ext cx="1497976" cy="9466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2" y="5631447"/>
            <a:ext cx="1384005" cy="6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6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87" y="-347322"/>
            <a:ext cx="2348721" cy="248846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19" y="5166360"/>
            <a:ext cx="924802" cy="868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" y="2020246"/>
            <a:ext cx="456953" cy="899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951" flipH="1">
            <a:off x="205829" y="3358523"/>
            <a:ext cx="971850" cy="1208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27" y="89169"/>
            <a:ext cx="920345" cy="7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99" y="169358"/>
            <a:ext cx="766227" cy="719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7" y="5047487"/>
            <a:ext cx="495264" cy="974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13" y="3233118"/>
            <a:ext cx="1383331" cy="176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47" y="5688912"/>
            <a:ext cx="1750047" cy="1169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78" y="-281815"/>
            <a:ext cx="1913925" cy="202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940" y="1171075"/>
            <a:ext cx="1844592" cy="195433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980944" y="1964368"/>
            <a:ext cx="6210373" cy="1161046"/>
          </a:xfrm>
          <a:prstGeom prst="rect">
            <a:avLst/>
          </a:prstGeom>
        </p:spPr>
        <p:txBody>
          <a:bodyPr/>
          <a:lstStyle>
            <a:lvl1pPr>
              <a:defRPr sz="54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240" y="-1521677"/>
            <a:ext cx="869033" cy="815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17" y="6858000"/>
            <a:ext cx="1143002" cy="938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188" y="4246511"/>
            <a:ext cx="1063754" cy="1008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3276" y="247307"/>
            <a:ext cx="1005842" cy="8625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2" y="5255401"/>
            <a:ext cx="398728" cy="784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366661"/>
            <a:ext cx="1178004" cy="12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0" r:id="rId2"/>
    <p:sldLayoutId id="2147483681" r:id="rId3"/>
    <p:sldLayoutId id="2147483687" r:id="rId4"/>
    <p:sldLayoutId id="2147483688" r:id="rId5"/>
    <p:sldLayoutId id="2147483689" r:id="rId6"/>
    <p:sldLayoutId id="2147483692" r:id="rId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7.jpe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639" y="615820"/>
            <a:ext cx="9144000" cy="351764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/>
          <a:lstStyle/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нравственного идеала у детей дошкольного возраста в процессе реализации ДОП "Родник " средствами художественного слова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60B769-6AC9-4B51-B2F2-84D23DF91F7F}"/>
              </a:ext>
            </a:extLst>
          </p:cNvPr>
          <p:cNvSpPr txBox="1"/>
          <p:nvPr/>
        </p:nvSpPr>
        <p:spPr>
          <a:xfrm>
            <a:off x="5803639" y="4320073"/>
            <a:ext cx="5896948" cy="1538883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Киселёвского городского округа «Детский сад №62 компенсирующего вида»</a:t>
            </a:r>
          </a:p>
          <a:p>
            <a:pPr algn="ctr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</a:t>
            </a:r>
            <a:r>
              <a:rPr lang="ru-RU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Забловская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О.В.</a:t>
            </a:r>
          </a:p>
          <a:p>
            <a:pPr algn="ctr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Эйрих Н. В.</a:t>
            </a:r>
          </a:p>
        </p:txBody>
      </p:sp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9FD8942-C338-4FD0-9125-4C7A93B1DE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574" y="1796040"/>
            <a:ext cx="1579439" cy="1709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17CDD98-2826-4F51-A56B-3FA2629455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19950"/>
          <a:stretch/>
        </p:blipFill>
        <p:spPr>
          <a:xfrm>
            <a:off x="2275374" y="1796040"/>
            <a:ext cx="1608556" cy="1713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9871C8A-A954-4AE1-BFD1-0A1A854FD3F4}"/>
              </a:ext>
            </a:extLst>
          </p:cNvPr>
          <p:cNvSpPr/>
          <p:nvPr/>
        </p:nvSpPr>
        <p:spPr>
          <a:xfrm>
            <a:off x="268942" y="3536577"/>
            <a:ext cx="3731932" cy="171209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1270000" dir="21540000" sx="200000" sy="2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Сказочные герои</a:t>
            </a:r>
          </a:p>
        </p:txBody>
      </p:sp>
      <p:pic>
        <p:nvPicPr>
          <p:cNvPr id="9" name="Рисунок 8" descr="C:\Users\62\Desktop\VASILISA.png">
            <a:extLst>
              <a:ext uri="{FF2B5EF4-FFF2-40B4-BE49-F238E27FC236}">
                <a16:creationId xmlns:a16="http://schemas.microsoft.com/office/drawing/2014/main" xmlns="" id="{1064F37E-CA18-43B6-A43C-6FA6739F1EE0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309" y="4690827"/>
            <a:ext cx="1551911" cy="226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62\Desktop\иван.jpg">
            <a:extLst>
              <a:ext uri="{FF2B5EF4-FFF2-40B4-BE49-F238E27FC236}">
                <a16:creationId xmlns:a16="http://schemas.microsoft.com/office/drawing/2014/main" xmlns="" id="{ABA60DE4-E6EE-441C-89EC-CD523C546ABE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899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90361" y="4690827"/>
            <a:ext cx="1103345" cy="2167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62\Desktop\0009-016-Druzhina-knjazja.jpg">
            <a:extLst>
              <a:ext uri="{FF2B5EF4-FFF2-40B4-BE49-F238E27FC236}">
                <a16:creationId xmlns:a16="http://schemas.microsoft.com/office/drawing/2014/main" xmlns="" id="{E9421609-3D57-4ECF-BAE7-BC8A97EE53D2}"/>
              </a:ext>
            </a:extLst>
          </p:cNvPr>
          <p:cNvPicPr/>
          <p:nvPr/>
        </p:nvPicPr>
        <p:blipFill rotWithShape="1">
          <a:blip r:embed="rId7"/>
          <a:srcRect l="3313" r="6466"/>
          <a:stretch/>
        </p:blipFill>
        <p:spPr bwMode="auto">
          <a:xfrm>
            <a:off x="4195229" y="1603948"/>
            <a:ext cx="1890321" cy="1342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C:\Users\62\Desktop\невский.jpg">
            <a:extLst>
              <a:ext uri="{FF2B5EF4-FFF2-40B4-BE49-F238E27FC236}">
                <a16:creationId xmlns:a16="http://schemas.microsoft.com/office/drawing/2014/main" xmlns="" id="{0C7ADFB0-4297-4A71-9882-FB2A521C5998}"/>
              </a:ext>
            </a:extLst>
          </p:cNvPr>
          <p:cNvPicPr/>
          <p:nvPr/>
        </p:nvPicPr>
        <p:blipFill>
          <a:blip r:embed="rId8"/>
          <a:srcRect l="17391" r="13044" b="-5882"/>
          <a:stretch>
            <a:fillRect/>
          </a:stretch>
        </p:blipFill>
        <p:spPr bwMode="auto">
          <a:xfrm>
            <a:off x="6396848" y="1603948"/>
            <a:ext cx="1260634" cy="1342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65647D81-D592-4D3A-A989-D612C95ECBB3}"/>
              </a:ext>
            </a:extLst>
          </p:cNvPr>
          <p:cNvSpPr/>
          <p:nvPr/>
        </p:nvSpPr>
        <p:spPr>
          <a:xfrm>
            <a:off x="4000873" y="2981537"/>
            <a:ext cx="3960382" cy="18059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Былинные герои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36535CF-725B-4E83-93C6-DC9E7D6346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b="7228"/>
          <a:stretch/>
        </p:blipFill>
        <p:spPr>
          <a:xfrm>
            <a:off x="4061015" y="4906975"/>
            <a:ext cx="1993443" cy="1484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0DC5ABB-C44F-4D6D-BA39-E4E62D0609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8632" y="4879153"/>
            <a:ext cx="1892019" cy="1512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C:\Users\62\Desktop\серафим.jpg">
            <a:extLst>
              <a:ext uri="{FF2B5EF4-FFF2-40B4-BE49-F238E27FC236}">
                <a16:creationId xmlns:a16="http://schemas.microsoft.com/office/drawing/2014/main" xmlns="" id="{FE11ECC6-B695-4C4E-B0FC-CAA81ADAD753}"/>
              </a:ext>
            </a:extLst>
          </p:cNvPr>
          <p:cNvPicPr/>
          <p:nvPr/>
        </p:nvPicPr>
        <p:blipFill>
          <a:blip r:embed="rId11"/>
          <a:srcRect l="24976" t="6920" r="7653" b="29356"/>
          <a:stretch>
            <a:fillRect/>
          </a:stretch>
        </p:blipFill>
        <p:spPr bwMode="auto">
          <a:xfrm>
            <a:off x="8055502" y="383437"/>
            <a:ext cx="2038252" cy="1457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C:\Users\62\Desktop\суворов.jpg">
            <a:extLst>
              <a:ext uri="{FF2B5EF4-FFF2-40B4-BE49-F238E27FC236}">
                <a16:creationId xmlns:a16="http://schemas.microsoft.com/office/drawing/2014/main" xmlns="" id="{8863688D-D860-4C47-97AC-C408E0B1ECA7}"/>
              </a:ext>
            </a:extLst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356980" y="383437"/>
            <a:ext cx="1528329" cy="1457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7011ACAB-B065-4585-B171-7B999E2196FD}"/>
              </a:ext>
            </a:extLst>
          </p:cNvPr>
          <p:cNvSpPr/>
          <p:nvPr/>
        </p:nvSpPr>
        <p:spPr>
          <a:xfrm>
            <a:off x="7968781" y="1922061"/>
            <a:ext cx="4223219" cy="179496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Святые люди.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Исторические личности.</a:t>
            </a:r>
          </a:p>
          <a:p>
            <a:pPr algn="ctr"/>
            <a:r>
              <a:rPr lang="ru-RU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Наши современники</a:t>
            </a:r>
          </a:p>
        </p:txBody>
      </p:sp>
      <p:pic>
        <p:nvPicPr>
          <p:cNvPr id="19" name="Picture 1" descr="C:\Users\62\Desktop\гаг.jpg">
            <a:extLst>
              <a:ext uri="{FF2B5EF4-FFF2-40B4-BE49-F238E27FC236}">
                <a16:creationId xmlns:a16="http://schemas.microsoft.com/office/drawing/2014/main" xmlns="" id="{49450FCD-8DBA-459D-B714-36F7E5F94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123470" y="3815661"/>
            <a:ext cx="1972178" cy="1482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BFE08CC-E136-4BE6-8EAC-A84648E73F9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/>
          <a:srcRect t="13593"/>
          <a:stretch/>
        </p:blipFill>
        <p:spPr>
          <a:xfrm>
            <a:off x="10356980" y="3815662"/>
            <a:ext cx="1326465" cy="1482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29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99EF721-5CAF-4019-AF03-44C7549AFD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52562" y="1131423"/>
            <a:ext cx="9286874" cy="1687382"/>
          </a:xfrm>
          <a:ln w="38100">
            <a:solidFill>
              <a:schemeClr val="accent1">
                <a:lumMod val="75000"/>
              </a:schemeClr>
            </a:solidFill>
            <a:prstDash val="solid"/>
          </a:ln>
        </p:spPr>
        <p:txBody>
          <a:bodyPr/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нравственных представлений воспитание доверия и любви к окружающему миру в процессе ознакомления детей со сказкой.</a:t>
            </a:r>
            <a:endParaRPr lang="ru-RU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246304-A87A-4330-9BEB-A88C1634459F}"/>
              </a:ext>
            </a:extLst>
          </p:cNvPr>
          <p:cNvSpPr txBox="1"/>
          <p:nvPr/>
        </p:nvSpPr>
        <p:spPr>
          <a:xfrm>
            <a:off x="3730690" y="102319"/>
            <a:ext cx="4730619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обучения  – </a:t>
            </a:r>
          </a:p>
          <a:p>
            <a:pPr algn="ctr"/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«Сказки добрые уроки»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372D7DD1-4738-42D4-92D2-81E3C7B1F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4130">
            <a:off x="306312" y="3260687"/>
            <a:ext cx="3125744" cy="2409438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FDD1D436-9AE9-47D6-84E5-37B632CF9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90" y="3691405"/>
            <a:ext cx="2360768" cy="3064276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6B533F5A-809D-4725-8E42-54F6479FE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8" t="20930" r="12040"/>
          <a:stretch/>
        </p:blipFill>
        <p:spPr bwMode="auto">
          <a:xfrm rot="622443">
            <a:off x="8912401" y="3152332"/>
            <a:ext cx="3088999" cy="2397338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B1031F71-2B13-4C04-A9B5-E5D52C3ED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823" y="3691405"/>
            <a:ext cx="2360768" cy="3064276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87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EFDD9D0-24DC-498D-B351-A41CD3555D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5785" y="5040923"/>
            <a:ext cx="3632238" cy="1728435"/>
          </a:xfrm>
          <a:ln w="38100">
            <a:solidFill>
              <a:srgbClr val="0070C0"/>
            </a:solidFill>
            <a:prstDash val="solid"/>
          </a:ln>
        </p:spPr>
        <p:txBody>
          <a:bodyPr/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Накопление опыта добрых поступков на примере положительных героев сказок</a:t>
            </a:r>
          </a:p>
        </p:txBody>
      </p:sp>
      <p:pic>
        <p:nvPicPr>
          <p:cNvPr id="6" name="Picture 2" descr="маша и медведь4">
            <a:extLst>
              <a:ext uri="{FF2B5EF4-FFF2-40B4-BE49-F238E27FC236}">
                <a16:creationId xmlns:a16="http://schemas.microsoft.com/office/drawing/2014/main" xmlns="" id="{80A58412-75A1-4B34-BEA9-00E07179B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t="11288" b="16501"/>
          <a:stretch/>
        </p:blipFill>
        <p:spPr bwMode="auto">
          <a:xfrm>
            <a:off x="4599991" y="51318"/>
            <a:ext cx="2929413" cy="31736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0CD5843D-2ACD-41FC-AEF2-4E7ABF74F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4" r="18285"/>
          <a:stretch/>
        </p:blipFill>
        <p:spPr bwMode="auto">
          <a:xfrm>
            <a:off x="93308" y="2223445"/>
            <a:ext cx="3172408" cy="32442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15" name="Соединитель: уступ 14">
            <a:extLst>
              <a:ext uri="{FF2B5EF4-FFF2-40B4-BE49-F238E27FC236}">
                <a16:creationId xmlns:a16="http://schemas.microsoft.com/office/drawing/2014/main" xmlns="" id="{607871CF-9FA0-4ACC-B74C-A58C45718EF5}"/>
              </a:ext>
            </a:extLst>
          </p:cNvPr>
          <p:cNvCxnSpPr>
            <a:cxnSpLocks/>
          </p:cNvCxnSpPr>
          <p:nvPr/>
        </p:nvCxnSpPr>
        <p:spPr>
          <a:xfrm>
            <a:off x="3788229" y="3429000"/>
            <a:ext cx="4749281" cy="2346649"/>
          </a:xfrm>
          <a:prstGeom prst="bentConnector3">
            <a:avLst>
              <a:gd name="adj1" fmla="val 81434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xmlns="" id="{D71FB4A9-B600-4F43-8A87-87EC43BD7459}"/>
              </a:ext>
            </a:extLst>
          </p:cNvPr>
          <p:cNvCxnSpPr/>
          <p:nvPr/>
        </p:nvCxnSpPr>
        <p:spPr>
          <a:xfrm flipH="1" flipV="1">
            <a:off x="3721156" y="1777481"/>
            <a:ext cx="33536" cy="165151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1" name="Picture 8">
            <a:extLst>
              <a:ext uri="{FF2B5EF4-FFF2-40B4-BE49-F238E27FC236}">
                <a16:creationId xmlns:a16="http://schemas.microsoft.com/office/drawing/2014/main" xmlns="" id="{BE98697E-1393-478E-8CB3-D807255DB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3721156" y="3572029"/>
            <a:ext cx="3043538" cy="31973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2" name="Picture 12">
            <a:extLst>
              <a:ext uri="{FF2B5EF4-FFF2-40B4-BE49-F238E27FC236}">
                <a16:creationId xmlns:a16="http://schemas.microsoft.com/office/drawing/2014/main" xmlns="" id="{E811BDFC-BA7B-45F3-BE1A-E849C07FFF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7" t="3306" r="11959" b="10490"/>
          <a:stretch/>
        </p:blipFill>
        <p:spPr bwMode="auto">
          <a:xfrm>
            <a:off x="7860051" y="1376267"/>
            <a:ext cx="4138033" cy="26872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2751C22-0FD2-4A28-B453-0912185DA9C1}"/>
              </a:ext>
            </a:extLst>
          </p:cNvPr>
          <p:cNvSpPr txBox="1"/>
          <p:nvPr/>
        </p:nvSpPr>
        <p:spPr>
          <a:xfrm>
            <a:off x="1366936" y="5170693"/>
            <a:ext cx="192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 лиса и петух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273C9572-FA99-49F4-87C6-87139A42D83D}"/>
              </a:ext>
            </a:extLst>
          </p:cNvPr>
          <p:cNvSpPr txBox="1"/>
          <p:nvPr/>
        </p:nvSpPr>
        <p:spPr>
          <a:xfrm>
            <a:off x="5549770" y="2923033"/>
            <a:ext cx="1922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Маша и медведь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952B851-C54C-4E7A-8AF0-65EC49B40F0C}"/>
              </a:ext>
            </a:extLst>
          </p:cNvPr>
          <p:cNvSpPr txBox="1"/>
          <p:nvPr/>
        </p:nvSpPr>
        <p:spPr>
          <a:xfrm>
            <a:off x="5003153" y="6488668"/>
            <a:ext cx="184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Зимовье зверей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ED90924-F15C-49F7-AC17-43708D28530A}"/>
              </a:ext>
            </a:extLst>
          </p:cNvPr>
          <p:cNvSpPr txBox="1"/>
          <p:nvPr/>
        </p:nvSpPr>
        <p:spPr>
          <a:xfrm>
            <a:off x="8019829" y="3709728"/>
            <a:ext cx="2094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Мышь и воробей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-1" y="844061"/>
            <a:ext cx="4536831" cy="89095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ТАКОЕ ХОРОШО, И ЧТО ТАКОЕ ПЛОХО 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05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8385158B-1B15-4D2E-A670-DC5238DB8B52}"/>
              </a:ext>
            </a:extLst>
          </p:cNvPr>
          <p:cNvGrpSpPr/>
          <p:nvPr/>
        </p:nvGrpSpPr>
        <p:grpSpPr>
          <a:xfrm>
            <a:off x="32657" y="-219954"/>
            <a:ext cx="12159343" cy="7077954"/>
            <a:chOff x="32657" y="-219954"/>
            <a:chExt cx="12159343" cy="7077954"/>
          </a:xfrm>
        </p:grpSpPr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xmlns="" id="{EF3A15E2-7E0A-4E44-A84A-A55187A2F5CA}"/>
                </a:ext>
              </a:extLst>
            </p:cNvPr>
            <p:cNvSpPr/>
            <p:nvPr/>
          </p:nvSpPr>
          <p:spPr>
            <a:xfrm>
              <a:off x="7991671" y="1548879"/>
              <a:ext cx="4200329" cy="5309121"/>
            </a:xfrm>
            <a:custGeom>
              <a:avLst/>
              <a:gdLst>
                <a:gd name="connsiteX0" fmla="*/ 0 w 3999586"/>
                <a:gd name="connsiteY0" fmla="*/ 399959 h 4391471"/>
                <a:gd name="connsiteX1" fmla="*/ 399959 w 3999586"/>
                <a:gd name="connsiteY1" fmla="*/ 0 h 4391471"/>
                <a:gd name="connsiteX2" fmla="*/ 3599627 w 3999586"/>
                <a:gd name="connsiteY2" fmla="*/ 0 h 4391471"/>
                <a:gd name="connsiteX3" fmla="*/ 3999586 w 3999586"/>
                <a:gd name="connsiteY3" fmla="*/ 399959 h 4391471"/>
                <a:gd name="connsiteX4" fmla="*/ 3999586 w 3999586"/>
                <a:gd name="connsiteY4" fmla="*/ 3991512 h 4391471"/>
                <a:gd name="connsiteX5" fmla="*/ 3599627 w 3999586"/>
                <a:gd name="connsiteY5" fmla="*/ 4391471 h 4391471"/>
                <a:gd name="connsiteX6" fmla="*/ 399959 w 3999586"/>
                <a:gd name="connsiteY6" fmla="*/ 4391471 h 4391471"/>
                <a:gd name="connsiteX7" fmla="*/ 0 w 3999586"/>
                <a:gd name="connsiteY7" fmla="*/ 3991512 h 4391471"/>
                <a:gd name="connsiteX8" fmla="*/ 0 w 3999586"/>
                <a:gd name="connsiteY8" fmla="*/ 399959 h 43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9586" h="4391471">
                  <a:moveTo>
                    <a:pt x="0" y="399959"/>
                  </a:moveTo>
                  <a:cubicBezTo>
                    <a:pt x="0" y="179068"/>
                    <a:pt x="179068" y="0"/>
                    <a:pt x="399959" y="0"/>
                  </a:cubicBezTo>
                  <a:lnTo>
                    <a:pt x="3599627" y="0"/>
                  </a:lnTo>
                  <a:cubicBezTo>
                    <a:pt x="3820518" y="0"/>
                    <a:pt x="3999586" y="179068"/>
                    <a:pt x="3999586" y="399959"/>
                  </a:cubicBezTo>
                  <a:lnTo>
                    <a:pt x="3999586" y="3991512"/>
                  </a:lnTo>
                  <a:cubicBezTo>
                    <a:pt x="3999586" y="4212403"/>
                    <a:pt x="3820518" y="4391471"/>
                    <a:pt x="3599627" y="4391471"/>
                  </a:cubicBezTo>
                  <a:lnTo>
                    <a:pt x="399959" y="4391471"/>
                  </a:lnTo>
                  <a:cubicBezTo>
                    <a:pt x="179068" y="4391471"/>
                    <a:pt x="0" y="4212403"/>
                    <a:pt x="0" y="3991512"/>
                  </a:cubicBezTo>
                  <a:lnTo>
                    <a:pt x="0" y="39995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9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300000" contourW="19050" prstMaterial="metal">
              <a:bevelT w="88900" h="203200"/>
              <a:bevelB w="165100" h="254000"/>
            </a:sp3d>
          </p:spPr>
          <p:style>
            <a:lnRef idx="0">
              <a:schemeClr val="accent4">
                <a:hueOff val="6930461"/>
                <a:satOff val="-31979"/>
                <a:lumOff val="1177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8077" tIns="1256069" rIns="158201" bIns="158201" numCol="1" spcCol="1270" anchor="t" anchorCtr="0">
              <a:noAutofit/>
            </a:bodyPr>
            <a:lstStyle/>
            <a:p>
              <a:pPr marL="228600" lvl="1" indent="-228600" algn="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0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Почему лиса украла петушка?</a:t>
              </a:r>
              <a:endParaRPr lang="ru-RU" sz="2000" b="1" i="1" kern="1200" dirty="0"/>
            </a:p>
            <a:p>
              <a:pPr marL="228600" lvl="1" indent="-228600" algn="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0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Почему кот спасает петушка?</a:t>
              </a:r>
            </a:p>
            <a:p>
              <a:pPr marL="228600" lvl="1" indent="-228600" algn="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0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 можно было поступить петушку, что бы не случилось беды?</a:t>
              </a:r>
            </a:p>
            <a:p>
              <a:pPr marL="228600" lvl="1" indent="-228600" algn="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000" b="1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Что </a:t>
              </a:r>
              <a:r>
                <a:rPr lang="ru-RU" sz="20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было бы, если  Кот обиделся на непослушного Петушка и не стал его спасать в третий раз?</a:t>
              </a:r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xmlns="" id="{5E39B726-6284-43DA-84F5-D7DB8CEF8979}"/>
                </a:ext>
              </a:extLst>
            </p:cNvPr>
            <p:cNvSpPr/>
            <p:nvPr/>
          </p:nvSpPr>
          <p:spPr>
            <a:xfrm>
              <a:off x="32657" y="3410201"/>
              <a:ext cx="3940619" cy="3265763"/>
            </a:xfrm>
            <a:custGeom>
              <a:avLst/>
              <a:gdLst>
                <a:gd name="connsiteX0" fmla="*/ 0 w 3940619"/>
                <a:gd name="connsiteY0" fmla="*/ 326576 h 3265763"/>
                <a:gd name="connsiteX1" fmla="*/ 326576 w 3940619"/>
                <a:gd name="connsiteY1" fmla="*/ 0 h 3265763"/>
                <a:gd name="connsiteX2" fmla="*/ 3614043 w 3940619"/>
                <a:gd name="connsiteY2" fmla="*/ 0 h 3265763"/>
                <a:gd name="connsiteX3" fmla="*/ 3940619 w 3940619"/>
                <a:gd name="connsiteY3" fmla="*/ 326576 h 3265763"/>
                <a:gd name="connsiteX4" fmla="*/ 3940619 w 3940619"/>
                <a:gd name="connsiteY4" fmla="*/ 2939187 h 3265763"/>
                <a:gd name="connsiteX5" fmla="*/ 3614043 w 3940619"/>
                <a:gd name="connsiteY5" fmla="*/ 3265763 h 3265763"/>
                <a:gd name="connsiteX6" fmla="*/ 326576 w 3940619"/>
                <a:gd name="connsiteY6" fmla="*/ 3265763 h 3265763"/>
                <a:gd name="connsiteX7" fmla="*/ 0 w 3940619"/>
                <a:gd name="connsiteY7" fmla="*/ 2939187 h 3265763"/>
                <a:gd name="connsiteX8" fmla="*/ 0 w 3940619"/>
                <a:gd name="connsiteY8" fmla="*/ 326576 h 326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0619" h="3265763">
                  <a:moveTo>
                    <a:pt x="0" y="326576"/>
                  </a:moveTo>
                  <a:cubicBezTo>
                    <a:pt x="0" y="146213"/>
                    <a:pt x="146213" y="0"/>
                    <a:pt x="326576" y="0"/>
                  </a:cubicBezTo>
                  <a:lnTo>
                    <a:pt x="3614043" y="0"/>
                  </a:lnTo>
                  <a:cubicBezTo>
                    <a:pt x="3794406" y="0"/>
                    <a:pt x="3940619" y="146213"/>
                    <a:pt x="3940619" y="326576"/>
                  </a:cubicBezTo>
                  <a:lnTo>
                    <a:pt x="3940619" y="2939187"/>
                  </a:lnTo>
                  <a:cubicBezTo>
                    <a:pt x="3940619" y="3119550"/>
                    <a:pt x="3794406" y="3265763"/>
                    <a:pt x="3614043" y="3265763"/>
                  </a:cubicBezTo>
                  <a:lnTo>
                    <a:pt x="326576" y="3265763"/>
                  </a:lnTo>
                  <a:cubicBezTo>
                    <a:pt x="146213" y="3265763"/>
                    <a:pt x="0" y="3119550"/>
                    <a:pt x="0" y="2939187"/>
                  </a:cubicBezTo>
                  <a:lnTo>
                    <a:pt x="0" y="326576"/>
                  </a:lnTo>
                  <a:close/>
                </a:path>
              </a:pathLst>
            </a:custGeom>
            <a:solidFill>
              <a:schemeClr val="accent1">
                <a:lumMod val="75000"/>
                <a:alpha val="9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300000" contourW="19050" prstMaterial="metal">
              <a:bevelT w="88900" h="203200"/>
              <a:bevelB w="165100" h="254000"/>
            </a:sp3d>
          </p:spPr>
          <p:style>
            <a:lnRef idx="0">
              <a:schemeClr val="accent4">
                <a:hueOff val="10395692"/>
                <a:satOff val="-47968"/>
                <a:lumOff val="176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0318" tIns="956759" rIns="1322504" bIns="140318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</a:t>
              </a:r>
              <a:r>
                <a:rPr lang="ru-RU" sz="2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ОСЛОВИЦА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2400" b="1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«Все </a:t>
              </a:r>
              <a:r>
                <a:rPr lang="ru-RU" sz="24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бросай, а </a:t>
              </a:r>
              <a:r>
                <a:rPr lang="ru-RU" sz="2400" b="1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друга  спасай» </a:t>
              </a:r>
              <a:endParaRPr lang="ru-RU" sz="24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D859A50D-3646-4346-B54F-09A643752605}"/>
                </a:ext>
              </a:extLst>
            </p:cNvPr>
            <p:cNvSpPr/>
            <p:nvPr/>
          </p:nvSpPr>
          <p:spPr>
            <a:xfrm>
              <a:off x="6676935" y="-219954"/>
              <a:ext cx="5482406" cy="2980828"/>
            </a:xfrm>
            <a:custGeom>
              <a:avLst/>
              <a:gdLst>
                <a:gd name="connsiteX0" fmla="*/ 0 w 5181927"/>
                <a:gd name="connsiteY0" fmla="*/ 298083 h 2980828"/>
                <a:gd name="connsiteX1" fmla="*/ 298083 w 5181927"/>
                <a:gd name="connsiteY1" fmla="*/ 0 h 2980828"/>
                <a:gd name="connsiteX2" fmla="*/ 4883844 w 5181927"/>
                <a:gd name="connsiteY2" fmla="*/ 0 h 2980828"/>
                <a:gd name="connsiteX3" fmla="*/ 5181927 w 5181927"/>
                <a:gd name="connsiteY3" fmla="*/ 298083 h 2980828"/>
                <a:gd name="connsiteX4" fmla="*/ 5181927 w 5181927"/>
                <a:gd name="connsiteY4" fmla="*/ 2682745 h 2980828"/>
                <a:gd name="connsiteX5" fmla="*/ 4883844 w 5181927"/>
                <a:gd name="connsiteY5" fmla="*/ 2980828 h 2980828"/>
                <a:gd name="connsiteX6" fmla="*/ 298083 w 5181927"/>
                <a:gd name="connsiteY6" fmla="*/ 2980828 h 2980828"/>
                <a:gd name="connsiteX7" fmla="*/ 0 w 5181927"/>
                <a:gd name="connsiteY7" fmla="*/ 2682745 h 2980828"/>
                <a:gd name="connsiteX8" fmla="*/ 0 w 5181927"/>
                <a:gd name="connsiteY8" fmla="*/ 298083 h 2980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81927" h="2980828">
                  <a:moveTo>
                    <a:pt x="0" y="298083"/>
                  </a:moveTo>
                  <a:cubicBezTo>
                    <a:pt x="0" y="133456"/>
                    <a:pt x="133456" y="0"/>
                    <a:pt x="298083" y="0"/>
                  </a:cubicBezTo>
                  <a:lnTo>
                    <a:pt x="4883844" y="0"/>
                  </a:lnTo>
                  <a:cubicBezTo>
                    <a:pt x="5048471" y="0"/>
                    <a:pt x="5181927" y="133456"/>
                    <a:pt x="5181927" y="298083"/>
                  </a:cubicBezTo>
                  <a:lnTo>
                    <a:pt x="5181927" y="2682745"/>
                  </a:lnTo>
                  <a:cubicBezTo>
                    <a:pt x="5181927" y="2847372"/>
                    <a:pt x="5048471" y="2980828"/>
                    <a:pt x="4883844" y="2980828"/>
                  </a:cubicBezTo>
                  <a:lnTo>
                    <a:pt x="298083" y="2980828"/>
                  </a:lnTo>
                  <a:cubicBezTo>
                    <a:pt x="133456" y="2980828"/>
                    <a:pt x="0" y="2847372"/>
                    <a:pt x="0" y="2682745"/>
                  </a:cubicBezTo>
                  <a:lnTo>
                    <a:pt x="0" y="298083"/>
                  </a:lnTo>
                  <a:close/>
                </a:path>
              </a:pathLst>
            </a:custGeom>
            <a:solidFill>
              <a:srgbClr val="92D050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300000" contourW="19050" prstMaterial="metal">
              <a:bevelT w="88900" h="203200"/>
              <a:bevelB w="165100" h="254000"/>
            </a:sp3d>
          </p:spPr>
          <p:style>
            <a:lnRef idx="0">
              <a:schemeClr val="accent4">
                <a:hueOff val="3465231"/>
                <a:satOff val="-15989"/>
                <a:lumOff val="58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6258" tIns="141679" rIns="141678" bIns="886886" numCol="1" spcCol="1270" anchor="ctr" anchorCtr="0">
              <a:noAutofit/>
            </a:bodyPr>
            <a:lstStyle/>
            <a:p>
              <a:pPr marL="228600" lvl="1" indent="-22860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4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Чтение </a:t>
              </a:r>
            </a:p>
            <a:p>
              <a:pPr marL="228600" lvl="1" indent="-22860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4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Пересказ</a:t>
              </a:r>
            </a:p>
            <a:p>
              <a:pPr marL="228600" lvl="1" indent="-22860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4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Театрализованная постановка</a:t>
              </a:r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xmlns="" id="{2E195B2B-E463-47AE-8981-973B68AF527D}"/>
                </a:ext>
              </a:extLst>
            </p:cNvPr>
            <p:cNvSpPr/>
            <p:nvPr/>
          </p:nvSpPr>
          <p:spPr>
            <a:xfrm flipH="1">
              <a:off x="32657" y="150059"/>
              <a:ext cx="4004994" cy="3291186"/>
            </a:xfrm>
            <a:custGeom>
              <a:avLst/>
              <a:gdLst>
                <a:gd name="connsiteX0" fmla="*/ 0 w 4004994"/>
                <a:gd name="connsiteY0" fmla="*/ 329119 h 3291186"/>
                <a:gd name="connsiteX1" fmla="*/ 329119 w 4004994"/>
                <a:gd name="connsiteY1" fmla="*/ 0 h 3291186"/>
                <a:gd name="connsiteX2" fmla="*/ 3675875 w 4004994"/>
                <a:gd name="connsiteY2" fmla="*/ 0 h 3291186"/>
                <a:gd name="connsiteX3" fmla="*/ 4004994 w 4004994"/>
                <a:gd name="connsiteY3" fmla="*/ 329119 h 3291186"/>
                <a:gd name="connsiteX4" fmla="*/ 4004994 w 4004994"/>
                <a:gd name="connsiteY4" fmla="*/ 2962067 h 3291186"/>
                <a:gd name="connsiteX5" fmla="*/ 3675875 w 4004994"/>
                <a:gd name="connsiteY5" fmla="*/ 3291186 h 3291186"/>
                <a:gd name="connsiteX6" fmla="*/ 329119 w 4004994"/>
                <a:gd name="connsiteY6" fmla="*/ 3291186 h 3291186"/>
                <a:gd name="connsiteX7" fmla="*/ 0 w 4004994"/>
                <a:gd name="connsiteY7" fmla="*/ 2962067 h 3291186"/>
                <a:gd name="connsiteX8" fmla="*/ 0 w 4004994"/>
                <a:gd name="connsiteY8" fmla="*/ 329119 h 3291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4994" h="3291186">
                  <a:moveTo>
                    <a:pt x="0" y="329119"/>
                  </a:moveTo>
                  <a:cubicBezTo>
                    <a:pt x="0" y="147352"/>
                    <a:pt x="147352" y="0"/>
                    <a:pt x="329119" y="0"/>
                  </a:cubicBezTo>
                  <a:lnTo>
                    <a:pt x="3675875" y="0"/>
                  </a:lnTo>
                  <a:cubicBezTo>
                    <a:pt x="3857642" y="0"/>
                    <a:pt x="4004994" y="147352"/>
                    <a:pt x="4004994" y="329119"/>
                  </a:cubicBezTo>
                  <a:lnTo>
                    <a:pt x="4004994" y="2962067"/>
                  </a:lnTo>
                  <a:cubicBezTo>
                    <a:pt x="4004994" y="3143834"/>
                    <a:pt x="3857642" y="3291186"/>
                    <a:pt x="3675875" y="3291186"/>
                  </a:cubicBezTo>
                  <a:lnTo>
                    <a:pt x="329119" y="3291186"/>
                  </a:lnTo>
                  <a:cubicBezTo>
                    <a:pt x="147352" y="3291186"/>
                    <a:pt x="0" y="3143834"/>
                    <a:pt x="0" y="2962067"/>
                  </a:cubicBezTo>
                  <a:lnTo>
                    <a:pt x="0" y="32911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9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300000" contourW="19050" prstMaterial="metal">
              <a:bevelT w="88900" h="203200"/>
              <a:bevelB w="165100" h="254000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8497" tIns="148497" rIns="1349996" bIns="971294" numCol="1" spcCol="1270" anchor="t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0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Беседа о дружбе и </a:t>
              </a:r>
              <a:r>
                <a:rPr lang="ru-RU" sz="2000" b="1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взаимовыручке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ru-RU" sz="2000" b="1" i="1" kern="1200" dirty="0"/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0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Беседа на тему «Один дома</a:t>
              </a:r>
              <a:r>
                <a:rPr lang="ru-RU" sz="2000" b="1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ru-RU" sz="2000" b="1" i="1" kern="1200" dirty="0"/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0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Объяснение значения </a:t>
              </a:r>
              <a:r>
                <a:rPr lang="ru-RU" sz="2000" b="1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слов</a:t>
              </a:r>
              <a:endParaRPr lang="ru-RU" sz="2000" b="1" i="1" kern="1200" dirty="0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xmlns="" id="{71888B97-A8D2-4E04-932D-7127C8909946}"/>
                </a:ext>
              </a:extLst>
            </p:cNvPr>
            <p:cNvSpPr/>
            <p:nvPr/>
          </p:nvSpPr>
          <p:spPr>
            <a:xfrm>
              <a:off x="3192162" y="249909"/>
              <a:ext cx="2838287" cy="2838287"/>
            </a:xfrm>
            <a:custGeom>
              <a:avLst/>
              <a:gdLst>
                <a:gd name="connsiteX0" fmla="*/ 0 w 2838287"/>
                <a:gd name="connsiteY0" fmla="*/ 2838287 h 2838287"/>
                <a:gd name="connsiteX1" fmla="*/ 2838287 w 2838287"/>
                <a:gd name="connsiteY1" fmla="*/ 0 h 2838287"/>
                <a:gd name="connsiteX2" fmla="*/ 2838287 w 2838287"/>
                <a:gd name="connsiteY2" fmla="*/ 2838287 h 2838287"/>
                <a:gd name="connsiteX3" fmla="*/ 0 w 2838287"/>
                <a:gd name="connsiteY3" fmla="*/ 2838287 h 283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8287" h="2838287">
                  <a:moveTo>
                    <a:pt x="0" y="2838287"/>
                  </a:moveTo>
                  <a:cubicBezTo>
                    <a:pt x="0" y="1270744"/>
                    <a:pt x="1270744" y="0"/>
                    <a:pt x="2838287" y="0"/>
                  </a:cubicBezTo>
                  <a:lnTo>
                    <a:pt x="2838287" y="2838287"/>
                  </a:lnTo>
                  <a:lnTo>
                    <a:pt x="0" y="2838287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2003" tIns="1002003" rIns="170688" bIns="170688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Предварительная работа по сказке  «Кот петух и лиса»</a:t>
              </a:r>
              <a:endParaRPr lang="ru-RU" sz="24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xmlns="" id="{65E97E88-F93E-4FCF-A660-BE2A26E2287F}"/>
                </a:ext>
              </a:extLst>
            </p:cNvPr>
            <p:cNvSpPr/>
            <p:nvPr/>
          </p:nvSpPr>
          <p:spPr>
            <a:xfrm>
              <a:off x="6161548" y="249909"/>
              <a:ext cx="2838287" cy="2838287"/>
            </a:xfrm>
            <a:custGeom>
              <a:avLst/>
              <a:gdLst>
                <a:gd name="connsiteX0" fmla="*/ 0 w 2838287"/>
                <a:gd name="connsiteY0" fmla="*/ 2838287 h 2838287"/>
                <a:gd name="connsiteX1" fmla="*/ 2838287 w 2838287"/>
                <a:gd name="connsiteY1" fmla="*/ 0 h 2838287"/>
                <a:gd name="connsiteX2" fmla="*/ 2838287 w 2838287"/>
                <a:gd name="connsiteY2" fmla="*/ 2838287 h 2838287"/>
                <a:gd name="connsiteX3" fmla="*/ 0 w 2838287"/>
                <a:gd name="connsiteY3" fmla="*/ 2838287 h 283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8287" h="2838287">
                  <a:moveTo>
                    <a:pt x="0" y="0"/>
                  </a:moveTo>
                  <a:cubicBezTo>
                    <a:pt x="1567543" y="0"/>
                    <a:pt x="2838287" y="1270744"/>
                    <a:pt x="2838287" y="2838287"/>
                  </a:cubicBezTo>
                  <a:lnTo>
                    <a:pt x="0" y="28382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465231"/>
                <a:satOff val="-15989"/>
                <a:lumOff val="588"/>
                <a:alphaOff val="0"/>
              </a:schemeClr>
            </a:fillRef>
            <a:effectRef idx="2">
              <a:schemeClr val="accent4">
                <a:hueOff val="3465231"/>
                <a:satOff val="-15989"/>
                <a:lumOff val="5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1002003" rIns="1002003" bIns="170688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Восприятие детьми сказки</a:t>
              </a:r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xmlns="" id="{7FFDCAAC-2EA3-4931-A692-6A9246AC3C18}"/>
                </a:ext>
              </a:extLst>
            </p:cNvPr>
            <p:cNvSpPr/>
            <p:nvPr/>
          </p:nvSpPr>
          <p:spPr>
            <a:xfrm>
              <a:off x="6173271" y="3184125"/>
              <a:ext cx="2838287" cy="2838288"/>
            </a:xfrm>
            <a:custGeom>
              <a:avLst/>
              <a:gdLst>
                <a:gd name="connsiteX0" fmla="*/ 0 w 2838287"/>
                <a:gd name="connsiteY0" fmla="*/ 2838287 h 2838287"/>
                <a:gd name="connsiteX1" fmla="*/ 2838287 w 2838287"/>
                <a:gd name="connsiteY1" fmla="*/ 0 h 2838287"/>
                <a:gd name="connsiteX2" fmla="*/ 2838287 w 2838287"/>
                <a:gd name="connsiteY2" fmla="*/ 2838287 h 2838287"/>
                <a:gd name="connsiteX3" fmla="*/ 0 w 2838287"/>
                <a:gd name="connsiteY3" fmla="*/ 2838287 h 283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8287" h="2838287">
                  <a:moveTo>
                    <a:pt x="2838287" y="0"/>
                  </a:moveTo>
                  <a:cubicBezTo>
                    <a:pt x="2838287" y="1567543"/>
                    <a:pt x="1567543" y="2838287"/>
                    <a:pt x="0" y="2838287"/>
                  </a:cubicBezTo>
                  <a:lnTo>
                    <a:pt x="0" y="0"/>
                  </a:lnTo>
                  <a:lnTo>
                    <a:pt x="2838287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6930461"/>
                <a:satOff val="-31979"/>
                <a:lumOff val="1177"/>
                <a:alphaOff val="0"/>
              </a:schemeClr>
            </a:fillRef>
            <a:effectRef idx="2">
              <a:schemeClr val="accent4">
                <a:hueOff val="6930461"/>
                <a:satOff val="-31979"/>
                <a:lumOff val="117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170689" rIns="1002003" bIns="1002003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Работа с текстом</a:t>
              </a:r>
              <a:endParaRPr lang="ru-RU" sz="24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xmlns="" id="{613DF2CC-B5A8-451D-BAB0-E70984224E51}"/>
                </a:ext>
              </a:extLst>
            </p:cNvPr>
            <p:cNvSpPr/>
            <p:nvPr/>
          </p:nvSpPr>
          <p:spPr>
            <a:xfrm rot="21600000">
              <a:off x="3192162" y="3219295"/>
              <a:ext cx="2838287" cy="2838287"/>
            </a:xfrm>
            <a:custGeom>
              <a:avLst/>
              <a:gdLst>
                <a:gd name="connsiteX0" fmla="*/ 0 w 2838287"/>
                <a:gd name="connsiteY0" fmla="*/ 2838287 h 2838287"/>
                <a:gd name="connsiteX1" fmla="*/ 2838287 w 2838287"/>
                <a:gd name="connsiteY1" fmla="*/ 0 h 2838287"/>
                <a:gd name="connsiteX2" fmla="*/ 2838287 w 2838287"/>
                <a:gd name="connsiteY2" fmla="*/ 2838287 h 2838287"/>
                <a:gd name="connsiteX3" fmla="*/ 0 w 2838287"/>
                <a:gd name="connsiteY3" fmla="*/ 2838287 h 283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8287" h="2838287">
                  <a:moveTo>
                    <a:pt x="2838287" y="2838287"/>
                  </a:moveTo>
                  <a:cubicBezTo>
                    <a:pt x="1270744" y="2838287"/>
                    <a:pt x="0" y="1567543"/>
                    <a:pt x="0" y="0"/>
                  </a:cubicBezTo>
                  <a:lnTo>
                    <a:pt x="2838287" y="0"/>
                  </a:lnTo>
                  <a:lnTo>
                    <a:pt x="2838287" y="2838287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2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2003" tIns="170688" rIns="170688" bIns="1002003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Мораль сказки</a:t>
              </a:r>
              <a:br>
                <a:rPr lang="ru-RU" sz="2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«Кот петух и лиса» </a:t>
              </a:r>
              <a:endParaRPr lang="ru-RU" sz="24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21" name="Стрелка: круговая 20">
              <a:extLst>
                <a:ext uri="{FF2B5EF4-FFF2-40B4-BE49-F238E27FC236}">
                  <a16:creationId xmlns:a16="http://schemas.microsoft.com/office/drawing/2014/main" xmlns="" id="{6BD24D01-567A-4C4C-85F8-444B56AFF71C}"/>
                </a:ext>
              </a:extLst>
            </p:cNvPr>
            <p:cNvSpPr/>
            <p:nvPr/>
          </p:nvSpPr>
          <p:spPr>
            <a:xfrm rot="180799">
              <a:off x="5634603" y="540596"/>
              <a:ext cx="979962" cy="915336"/>
            </a:xfrm>
            <a:prstGeom prst="circularArrow">
              <a:avLst/>
            </a:prstGeom>
            <a:solidFill>
              <a:srgbClr val="FF0000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Стрелка: круговая 21">
              <a:extLst>
                <a:ext uri="{FF2B5EF4-FFF2-40B4-BE49-F238E27FC236}">
                  <a16:creationId xmlns:a16="http://schemas.microsoft.com/office/drawing/2014/main" xmlns="" id="{36F80144-641F-4D72-BF89-D7234C39E80B}"/>
                </a:ext>
              </a:extLst>
            </p:cNvPr>
            <p:cNvSpPr/>
            <p:nvPr/>
          </p:nvSpPr>
          <p:spPr>
            <a:xfrm rot="10800000">
              <a:off x="5605273" y="4816332"/>
              <a:ext cx="882985" cy="852141"/>
            </a:xfrm>
            <a:prstGeom prst="circularArrow">
              <a:avLst/>
            </a:prstGeom>
            <a:solidFill>
              <a:srgbClr val="FF0000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149040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9E8899-4687-4E55-B6C1-08CF184D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086" y="210343"/>
            <a:ext cx="4839012" cy="1777077"/>
          </a:xfrm>
          <a:prstGeom prst="doubleWav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txBody>
          <a:bodyPr/>
          <a:lstStyle/>
          <a:p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Драматизация</a:t>
            </a:r>
            <a:b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мотивам сказок</a:t>
            </a:r>
            <a:endParaRPr lang="ru-RU" i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F3EE6BF-ADCE-49B0-9F8E-BBAF47749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440" y="2438717"/>
            <a:ext cx="4257870" cy="3682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4BAF3AB-2E34-4CB6-A567-FB2201861A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84" y="1218415"/>
            <a:ext cx="4166041" cy="35868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303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876A2F1-0CF7-4A5D-B1F7-1075B0117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231" y="1924564"/>
            <a:ext cx="3643005" cy="4500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8B5130D-2036-492B-93C8-DD500F66888C}"/>
              </a:ext>
            </a:extLst>
          </p:cNvPr>
          <p:cNvSpPr/>
          <p:nvPr/>
        </p:nvSpPr>
        <p:spPr>
          <a:xfrm>
            <a:off x="1351927" y="3650938"/>
            <a:ext cx="2111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Никита Кожемяка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E4D410F-6B6F-48C0-A22C-618353FB9ECF}"/>
              </a:ext>
            </a:extLst>
          </p:cNvPr>
          <p:cNvSpPr txBox="1"/>
          <p:nvPr/>
        </p:nvSpPr>
        <p:spPr>
          <a:xfrm>
            <a:off x="797169" y="1699847"/>
            <a:ext cx="5556740" cy="4928711"/>
          </a:xfrm>
          <a:prstGeom prst="verticalScroll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Богатырь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сила духа: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скромность;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смелость;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сострадание;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смекалка;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недюжинная физическая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2E0AB79-43AF-4166-B926-645312F89755}"/>
              </a:ext>
            </a:extLst>
          </p:cNvPr>
          <p:cNvSpPr txBox="1"/>
          <p:nvPr/>
        </p:nvSpPr>
        <p:spPr>
          <a:xfrm>
            <a:off x="2086708" y="168913"/>
            <a:ext cx="8217877" cy="116373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solid"/>
          </a:ln>
        </p:spPr>
        <p:txBody>
          <a:bodyPr wrap="square" tIns="180000" bIns="180000" rtlCol="0"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ГОД ОБУЧЕНИЯ </a:t>
            </a:r>
          </a:p>
          <a:p>
            <a:pPr algn="ctr"/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«...Там русских дух... там Русью пахнет!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62093" y="6142892"/>
            <a:ext cx="3059722" cy="43375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НИКИТА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КОЖЕМЯКА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62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8A283B-08DC-4702-82A7-7E2B647E4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873" y="133470"/>
            <a:ext cx="8630816" cy="1286958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проблемных ситуаций нравственного выбора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2" y="1782277"/>
            <a:ext cx="3928183" cy="293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767" y="1817077"/>
            <a:ext cx="4512051" cy="2851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74985" y="5216769"/>
            <a:ext cx="8464061" cy="914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«А, как бы поступил Никита Кожемяка в этой ситуации?»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97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C1F24A-74D9-4091-958D-EB688B311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290" y="205273"/>
            <a:ext cx="7899420" cy="1649353"/>
          </a:xfrm>
          <a:prstGeom prst="ellipseRibbon2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«Колосок»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62CA688-36A9-463C-B6C2-54078FFA4E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3827" y="2213159"/>
            <a:ext cx="4004049" cy="1649353"/>
          </a:xfrm>
          <a:prstGeom prst="horizontalScroll">
            <a:avLst/>
          </a:prstGeom>
          <a:ln>
            <a:solidFill>
              <a:schemeClr val="accent1">
                <a:lumMod val="75000"/>
              </a:schemeClr>
            </a:solidFill>
            <a:prstDash val="solid"/>
          </a:ln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Мораль</a:t>
            </a:r>
          </a:p>
          <a:p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«Кто не работает, тот не ест»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4329760-6080-44F7-9252-69D637CAFB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128" r="-1"/>
          <a:stretch/>
        </p:blipFill>
        <p:spPr>
          <a:xfrm rot="21330847">
            <a:off x="392899" y="2479279"/>
            <a:ext cx="3678388" cy="3788981"/>
          </a:xfrm>
          <a:prstGeom prst="rect">
            <a:avLst/>
          </a:prstGeom>
          <a:ln w="127000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7184845-1A8D-4B92-B003-74D28766F3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7103">
            <a:off x="8348458" y="2272290"/>
            <a:ext cx="3399304" cy="4127468"/>
          </a:xfrm>
          <a:prstGeom prst="rect">
            <a:avLst/>
          </a:prstGeom>
          <a:ln w="127000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414015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6F7555-561C-4D43-AA05-CED5F4D22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882" y="126542"/>
            <a:ext cx="4839012" cy="2659224"/>
          </a:xfrm>
          <a:prstGeom prst="flowChartMultidocumen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от сказки к былине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CAAC346D-1DD8-4FCA-8961-AB3A1068F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" t="11784" r="2362" b="10917"/>
          <a:stretch/>
        </p:blipFill>
        <p:spPr bwMode="auto">
          <a:xfrm rot="21311630">
            <a:off x="429208" y="3256384"/>
            <a:ext cx="4553339" cy="3088433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C1A6B898-E635-488D-AD2D-11D82D340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904" y="126367"/>
            <a:ext cx="2358283" cy="352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C478CD8E-146D-4DDF-810E-E10C05D76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144" y="3371789"/>
            <a:ext cx="4230914" cy="335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: шеврон 7">
            <a:extLst>
              <a:ext uri="{FF2B5EF4-FFF2-40B4-BE49-F238E27FC236}">
                <a16:creationId xmlns:a16="http://schemas.microsoft.com/office/drawing/2014/main" xmlns="" id="{288AE325-8679-460E-A097-48DCFB53FE91}"/>
              </a:ext>
            </a:extLst>
          </p:cNvPr>
          <p:cNvSpPr/>
          <p:nvPr/>
        </p:nvSpPr>
        <p:spPr>
          <a:xfrm rot="21362661">
            <a:off x="5294294" y="3561547"/>
            <a:ext cx="1398555" cy="2213280"/>
          </a:xfrm>
          <a:prstGeom prst="chevron">
            <a:avLst>
              <a:gd name="adj" fmla="val 6714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5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437EF0-7556-4AD2-8610-CFF6561B62BB}"/>
              </a:ext>
            </a:extLst>
          </p:cNvPr>
          <p:cNvSpPr txBox="1"/>
          <p:nvPr/>
        </p:nvSpPr>
        <p:spPr>
          <a:xfrm>
            <a:off x="4568051" y="0"/>
            <a:ext cx="3032449" cy="995422"/>
          </a:xfrm>
          <a:prstGeom prst="flowChartTerminator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БЫЛИНЫ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C1D55F88-6D28-4D74-A151-1372CE83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670" y="952429"/>
            <a:ext cx="4967019" cy="3236429"/>
          </a:xfrm>
          <a:prstGeom prst="rect">
            <a:avLst/>
          </a:prstGeom>
          <a:ln w="127000" cap="rnd">
            <a:solidFill>
              <a:srgbClr val="FF0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21A5200C-9CD0-41D9-8097-BA7F16450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6258" r="52479" b="5307"/>
          <a:stretch/>
        </p:blipFill>
        <p:spPr bwMode="auto">
          <a:xfrm>
            <a:off x="9131558" y="279439"/>
            <a:ext cx="2895154" cy="391950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xmlns="" id="{E74C88C5-10C4-4ED3-9533-A0E371D30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1414" r="5145" b="4522"/>
          <a:stretch/>
        </p:blipFill>
        <p:spPr bwMode="auto">
          <a:xfrm>
            <a:off x="2732314" y="4358268"/>
            <a:ext cx="6727372" cy="24477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xmlns="" id="{250A59E3-E875-4BCE-B01D-D2A0692FD1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2" r="10250"/>
          <a:stretch/>
        </p:blipFill>
        <p:spPr bwMode="auto">
          <a:xfrm>
            <a:off x="235627" y="224396"/>
            <a:ext cx="2895154" cy="38689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78C431B0-5F0F-4BB3-B354-475B3F5DE767}"/>
              </a:ext>
            </a:extLst>
          </p:cNvPr>
          <p:cNvSpPr txBox="1">
            <a:spLocks/>
          </p:cNvSpPr>
          <p:nvPr/>
        </p:nvSpPr>
        <p:spPr>
          <a:xfrm>
            <a:off x="0" y="3598984"/>
            <a:ext cx="3235569" cy="5978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Илья Муромец и Соловей -разбойник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78C431B0-5F0F-4BB3-B354-475B3F5DE767}"/>
              </a:ext>
            </a:extLst>
          </p:cNvPr>
          <p:cNvSpPr txBox="1">
            <a:spLocks/>
          </p:cNvSpPr>
          <p:nvPr/>
        </p:nvSpPr>
        <p:spPr>
          <a:xfrm>
            <a:off x="1" y="5591908"/>
            <a:ext cx="2696307" cy="71510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Добрыня Никитич и Змей Горыныч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8C431B0-5F0F-4BB3-B354-475B3F5DE767}"/>
              </a:ext>
            </a:extLst>
          </p:cNvPr>
          <p:cNvSpPr txBox="1">
            <a:spLocks/>
          </p:cNvSpPr>
          <p:nvPr/>
        </p:nvSpPr>
        <p:spPr>
          <a:xfrm>
            <a:off x="8956431" y="3610707"/>
            <a:ext cx="3235569" cy="5978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Алеша Попович и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Тугарин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Змей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3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AB50AB1-57E7-4147-BB13-0464F84F84E2}"/>
              </a:ext>
            </a:extLst>
          </p:cNvPr>
          <p:cNvSpPr txBox="1"/>
          <p:nvPr/>
        </p:nvSpPr>
        <p:spPr>
          <a:xfrm>
            <a:off x="679938" y="351692"/>
            <a:ext cx="10433539" cy="489364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  материальных ценностей над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духовными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Эмоциональная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волевая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духовная незрелость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Неконтролируемый информационный поток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Некомпетентность семьи в вопросах духовного становления и воспитания ребенка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913076" y="6072553"/>
            <a:ext cx="1148861" cy="10550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76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9E680D-C3B6-465F-97B8-D3A98B37E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24" y="117552"/>
            <a:ext cx="10636714" cy="1502228"/>
          </a:xfrm>
          <a:prstGeom prst="horizontalScroll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 тот герой, кто награду ждёт, а тот герой, кто за народ идёт»</a:t>
            </a:r>
            <a:b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«Жить - Родине служить»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D68562F-FD7C-420F-81ED-0DD6067B2D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7474" y="5045361"/>
            <a:ext cx="6764694" cy="1502228"/>
          </a:xfrm>
          <a:prstGeom prst="horizontalScroll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txBody>
          <a:bodyPr/>
          <a:lstStyle/>
          <a:p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«Один в поле не воин»</a:t>
            </a:r>
          </a:p>
          <a:p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«Дружно не грузно, врозь – хоть брось»</a:t>
            </a:r>
          </a:p>
        </p:txBody>
      </p:sp>
      <p:pic>
        <p:nvPicPr>
          <p:cNvPr id="6" name="Picture 4" descr="F:\DCIM\101CASIO\CIMG3822.JPG">
            <a:extLst>
              <a:ext uri="{FF2B5EF4-FFF2-40B4-BE49-F238E27FC236}">
                <a16:creationId xmlns:a16="http://schemas.microsoft.com/office/drawing/2014/main" xmlns="" id="{8140EC28-2D35-4E40-A2BE-9F082CEB1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4" y="2150645"/>
            <a:ext cx="3434637" cy="4128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slope"/>
            <a:contourClr>
              <a:srgbClr val="C0C0C0"/>
            </a:contourClr>
          </a:sp3d>
        </p:spPr>
      </p:pic>
      <p:pic>
        <p:nvPicPr>
          <p:cNvPr id="7" name="Picture 3" descr="F:\DCIM\101CASIO\CIMG3825.JPG">
            <a:extLst>
              <a:ext uri="{FF2B5EF4-FFF2-40B4-BE49-F238E27FC236}">
                <a16:creationId xmlns:a16="http://schemas.microsoft.com/office/drawing/2014/main" xmlns="" id="{0A4F65DE-23CA-4040-9993-1F186E1D1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160" y="1882557"/>
            <a:ext cx="4002015" cy="31628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slope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697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7F141C-BD3D-48DF-9C4D-476AD1269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646" y="0"/>
            <a:ext cx="7748954" cy="867508"/>
          </a:xfrm>
          <a:prstGeom prst="flowChartTerminator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Игра–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«Богатырские тропы»</a:t>
            </a:r>
          </a:p>
        </p:txBody>
      </p:sp>
      <p:pic>
        <p:nvPicPr>
          <p:cNvPr id="6" name="Picture 3" descr="F:\DCIM\101CASIO\CIMG3809.JPG">
            <a:extLst>
              <a:ext uri="{FF2B5EF4-FFF2-40B4-BE49-F238E27FC236}">
                <a16:creationId xmlns:a16="http://schemas.microsoft.com/office/drawing/2014/main" xmlns="" id="{09B11F6C-A33F-435B-B479-566FEFCA6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9" y="1159553"/>
            <a:ext cx="2999781" cy="2157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7" descr="L:\богатыри2\SAM_4755.JPG">
            <a:extLst>
              <a:ext uri="{FF2B5EF4-FFF2-40B4-BE49-F238E27FC236}">
                <a16:creationId xmlns:a16="http://schemas.microsoft.com/office/drawing/2014/main" xmlns="" id="{E35C024D-DB00-4C6A-B911-1FC819B98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014" y="1582616"/>
            <a:ext cx="2741862" cy="3481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93B422FC-D658-44B9-8E6B-E08C1B789E31}"/>
              </a:ext>
            </a:extLst>
          </p:cNvPr>
          <p:cNvSpPr txBox="1">
            <a:spLocks/>
          </p:cNvSpPr>
          <p:nvPr/>
        </p:nvSpPr>
        <p:spPr>
          <a:xfrm>
            <a:off x="339969" y="5551236"/>
            <a:ext cx="11453446" cy="1166088"/>
          </a:xfrm>
          <a:prstGeom prst="flowChartTerminator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СМЕКАЛКА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-  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СОСТРАДАНИЕ -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ЛОВКОСТЬ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-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СИЛА -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ВЗАИМОВЫРУЧКА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62\Documents\фото и презентации\фото семинар\IA7B0769.jpg"/>
          <p:cNvPicPr/>
          <p:nvPr/>
        </p:nvPicPr>
        <p:blipFill>
          <a:blip r:embed="rId4" cstate="print"/>
          <a:srcRect t="19047" r="23677" b="3855"/>
          <a:stretch>
            <a:fillRect/>
          </a:stretch>
        </p:blipFill>
        <p:spPr bwMode="auto">
          <a:xfrm>
            <a:off x="5685693" y="1207478"/>
            <a:ext cx="3286857" cy="25512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C:\Users\62\Documents\фото и презентации\фото семинар\IA7B0775.jpg"/>
          <p:cNvPicPr/>
          <p:nvPr/>
        </p:nvPicPr>
        <p:blipFill>
          <a:blip r:embed="rId5" cstate="print"/>
          <a:srcRect b="7256"/>
          <a:stretch>
            <a:fillRect/>
          </a:stretch>
        </p:blipFill>
        <p:spPr bwMode="auto">
          <a:xfrm>
            <a:off x="2356338" y="3141784"/>
            <a:ext cx="3699943" cy="2216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801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C431B0-5F0F-4BB3-B354-475B3F5DE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1970" y="164123"/>
            <a:ext cx="3071446" cy="1062016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«Богатырская наша сила».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F19782-F3AB-4E8F-A8C7-61B99F94D0AA}"/>
              </a:ext>
            </a:extLst>
          </p:cNvPr>
          <p:cNvSpPr txBox="1"/>
          <p:nvPr/>
        </p:nvSpPr>
        <p:spPr>
          <a:xfrm>
            <a:off x="443330" y="74346"/>
            <a:ext cx="4034886" cy="138499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 музей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«Слава русской старине, слава доброй стороне»</a:t>
            </a:r>
            <a:endParaRPr lang="ru-RU" sz="2800" dirty="0"/>
          </a:p>
        </p:txBody>
      </p:sp>
      <p:pic>
        <p:nvPicPr>
          <p:cNvPr id="5" name="Рисунок 4" descr="F:\DCIM\101CASIO\CIMG3926.JPG">
            <a:extLst>
              <a:ext uri="{FF2B5EF4-FFF2-40B4-BE49-F238E27FC236}">
                <a16:creationId xmlns:a16="http://schemas.microsoft.com/office/drawing/2014/main" xmlns="" id="{E8014A01-5042-4B88-A295-FDEB8B5F5F3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0" t="15381" r="2116" b="7405"/>
          <a:stretch/>
        </p:blipFill>
        <p:spPr bwMode="auto">
          <a:xfrm>
            <a:off x="398584" y="1641231"/>
            <a:ext cx="3636413" cy="48845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F:\DCIM\101CASIO\CIMG3788.JPG">
            <a:extLst>
              <a:ext uri="{FF2B5EF4-FFF2-40B4-BE49-F238E27FC236}">
                <a16:creationId xmlns:a16="http://schemas.microsoft.com/office/drawing/2014/main" xmlns="" id="{FCA4C0FC-E6E7-463F-9DD7-15765FC6563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10471" r="5104" b="5555"/>
          <a:stretch/>
        </p:blipFill>
        <p:spPr bwMode="auto">
          <a:xfrm>
            <a:off x="4703728" y="1424777"/>
            <a:ext cx="3356983" cy="262773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F:\DCIM\101CASIO\CIMG3890.JPG">
            <a:extLst>
              <a:ext uri="{FF2B5EF4-FFF2-40B4-BE49-F238E27FC236}">
                <a16:creationId xmlns:a16="http://schemas.microsoft.com/office/drawing/2014/main" xmlns="" id="{2B83C486-B645-4FC4-AA89-15E50DD54CD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6" r="4209"/>
          <a:stretch/>
        </p:blipFill>
        <p:spPr bwMode="auto">
          <a:xfrm>
            <a:off x="4720149" y="4279171"/>
            <a:ext cx="3499246" cy="243790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665" y="1666140"/>
            <a:ext cx="2611218" cy="3468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86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159081-6F48-46C4-9E99-083F820F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817" y="142042"/>
            <a:ext cx="6290048" cy="161573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Святые люди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Исторические личности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Знаменитые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современники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FE02418-00CD-4CE3-B0AD-4D71D2C9C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1" y="364987"/>
            <a:ext cx="2346934" cy="30022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10BCCE77-0B5F-43E6-B138-0E2F254251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D1EB19E9-ADB2-4CAB-BF30-381519495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45" y="3603060"/>
            <a:ext cx="2443284" cy="28807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A802C7CD-7304-476F-81BB-AA9D05A6A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500" y="2007051"/>
            <a:ext cx="2514909" cy="29579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B3617FEA-1DCF-4BF2-946B-B8903950E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672" y="2014384"/>
            <a:ext cx="2582100" cy="2950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AD83FC84-1416-48E1-AC22-8405F3332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324" y="452762"/>
            <a:ext cx="2348035" cy="31286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xmlns="" id="{BD05E2ED-F621-41AE-9A28-1D9919DD0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550" y="3762328"/>
            <a:ext cx="2443284" cy="28807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3685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B94C2F-0E25-4EFD-8553-D9E092906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551" y="79900"/>
            <a:ext cx="8350898" cy="89090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В. Ломоносов – образец для подражания</a:t>
            </a:r>
          </a:p>
        </p:txBody>
      </p:sp>
      <p:pic>
        <p:nvPicPr>
          <p:cNvPr id="3074" name="Picture 2" descr="Михайло Ломоносов">
            <a:extLst>
              <a:ext uri="{FF2B5EF4-FFF2-40B4-BE49-F238E27FC236}">
                <a16:creationId xmlns:a16="http://schemas.microsoft.com/office/drawing/2014/main" xmlns="" id="{DFC28279-AFCE-428D-88AB-DE40BBE4C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800" y="3631050"/>
            <a:ext cx="2484085" cy="318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1D7C459A-B7A7-4C1D-B123-BBEADBC26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4292" r="6763"/>
          <a:stretch/>
        </p:blipFill>
        <p:spPr bwMode="auto">
          <a:xfrm>
            <a:off x="0" y="1095074"/>
            <a:ext cx="3168485" cy="34069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27C5DA28-E8BE-4DAF-BA84-D391AA59E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2"/>
          <a:stretch/>
        </p:blipFill>
        <p:spPr bwMode="auto">
          <a:xfrm>
            <a:off x="3079754" y="1106797"/>
            <a:ext cx="4519088" cy="221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Svet\Desktop\101MSDCF\DSC0283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823" y="1372104"/>
            <a:ext cx="4133063" cy="499411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0099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7181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5F59B7-7993-44DE-97E5-456EAB08A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16" y="112283"/>
            <a:ext cx="10632830" cy="935282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ОБРАЗЦОВ МИНЕРАЛОВ И ГОРНЫХ РУД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ADA3E5B8-1C11-4EF8-AF1C-3ACAC8D75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54" y="1588726"/>
            <a:ext cx="4937675" cy="36805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BE227855-504C-4E14-94F3-012726A3F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674" y="1489190"/>
            <a:ext cx="3589772" cy="43423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02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A63911-E484-4B99-909F-C1E718DAC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062" y="68390"/>
            <a:ext cx="5486400" cy="937772"/>
          </a:xfr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МОЗАИЧНАЯ СМАЛЬТА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F4E54F39-3C86-480E-A66F-ACD450B4C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27" y="1468057"/>
            <a:ext cx="4067743" cy="3051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9BBEB5C-C1BD-4EE9-A620-4BBAC2A69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7333">
            <a:off x="8190754" y="1298251"/>
            <a:ext cx="3430116" cy="28072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7C5C56E4-E3EB-43E5-82EF-840270399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235" y="3658718"/>
            <a:ext cx="3242854" cy="2694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DDA63911-E484-4B99-909F-C1E718DAC8A9}"/>
              </a:ext>
            </a:extLst>
          </p:cNvPr>
          <p:cNvSpPr txBox="1">
            <a:spLocks/>
          </p:cNvSpPr>
          <p:nvPr/>
        </p:nvSpPr>
        <p:spPr>
          <a:xfrm>
            <a:off x="4618892" y="1522050"/>
            <a:ext cx="3563816" cy="99841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ИГРА «МАРЛБС»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11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7761D2-E71E-4051-BBB9-3659A069A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596" y="215115"/>
            <a:ext cx="7558808" cy="1267458"/>
          </a:xfr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 занимательных наук имени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 В. Ломоносова</a:t>
            </a:r>
            <a:endParaRPr lang="ru-RU" b="1" dirty="0"/>
          </a:p>
        </p:txBody>
      </p:sp>
      <p:pic>
        <p:nvPicPr>
          <p:cNvPr id="6" name="Picture 2" descr="C:\Users\Svet\Desktop\101MSDCF\DSC02830.JPG">
            <a:extLst>
              <a:ext uri="{FF2B5EF4-FFF2-40B4-BE49-F238E27FC236}">
                <a16:creationId xmlns:a16="http://schemas.microsoft.com/office/drawing/2014/main" xmlns="" id="{5EAD55C3-936E-450D-8436-CCAB0C9D2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11" y="1621146"/>
            <a:ext cx="3675881" cy="27569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B213062-AB61-42BE-AF6E-B72EA1A6B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799" y="1483372"/>
            <a:ext cx="3240402" cy="40428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3A6DF0E4-9721-4D92-8F90-997C4A54B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05" y="1621145"/>
            <a:ext cx="3787477" cy="26667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ACFEDCDD-F750-4D89-B0AA-AF10BE5A4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424" y="4500503"/>
            <a:ext cx="3539547" cy="23285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6369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8CDA2D-91E9-444E-BAB8-EA44F8515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093" y="97922"/>
            <a:ext cx="8065476" cy="1047297"/>
          </a:xfr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ЭКСПЕРИМЕНТИРОВАНИЕ</a:t>
            </a: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ED1361D3-7BFC-47BB-95D5-1A7B303D6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7"/>
          <a:stretch/>
        </p:blipFill>
        <p:spPr bwMode="auto">
          <a:xfrm>
            <a:off x="5894273" y="2965142"/>
            <a:ext cx="5346817" cy="29845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717ED141-12B5-43E2-A041-906D4D388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14" y="1801568"/>
            <a:ext cx="5075164" cy="33221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0809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EDC440-8733-43C7-968D-3491D9E1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277" y="102895"/>
            <a:ext cx="6502187" cy="1621492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 музей «По стопам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М.В.Ломоносова</a:t>
            </a:r>
            <a:r>
              <a:rPr lang="ru-RU" b="1" dirty="0">
                <a:solidFill>
                  <a:schemeClr val="tx1"/>
                </a:solidFill>
              </a:rPr>
              <a:t>»</a:t>
            </a:r>
            <a:r>
              <a:rPr lang="ru-RU" b="1" dirty="0"/>
              <a:t>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1CD186BE-1895-410F-8E0D-74861EEDC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33" y="1838080"/>
            <a:ext cx="3359657" cy="492330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D3FFEE4F-40AE-49D8-95CA-3742FC315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478" y="913641"/>
            <a:ext cx="3359656" cy="39444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0EB46566-E6CA-462C-88E2-B1F66661D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881" y="2469036"/>
            <a:ext cx="3882245" cy="34753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3129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BC104A-08E2-46FD-B4A4-213F19B34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535" y="0"/>
            <a:ext cx="9663297" cy="1343608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детство - сензитивный период  усвоения детьми социальных норм, моральных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582EFA3-8D63-4AB4-A99D-7428C75087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8186" y="879229"/>
            <a:ext cx="9472245" cy="5568463"/>
          </a:xfrm>
          <a:prstGeom prst="horizontalScroll">
            <a:avLst>
              <a:gd name="adj" fmla="val 13940"/>
            </a:avLst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txBody>
          <a:bodyPr/>
          <a:lstStyle/>
          <a:p>
            <a:r>
              <a:rPr lang="ru-RU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«Детство - важнейший период человеческой жизни, не подготовка к будущей жизни, а настоящая, яркая самобытная, неповторимая жизнь. И от того как прошло детство, кто вел ребенка за руку в детские годы, что вошло в его разум и сердце из окружающего мира,- от этого в решающей степени зависит, каким человеком станет сегодняшний малыш»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А. Сухомлинский. 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71447" y="5791201"/>
            <a:ext cx="7127630" cy="914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ДОШКОЛЬНИКУ – ИДЕАЛЫ И ОБРАЗЦЫ ПОВЕДЕНИЯ  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76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A81A54-1B80-4F5E-ACDC-144505411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726" y="124286"/>
            <a:ext cx="6519562" cy="1104333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«По  стопам М. В. Ломоносова»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602864B-DAD0-49DB-8684-882BBA1EE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9" y="1615736"/>
            <a:ext cx="2923766" cy="34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CFB22F5B-EAF7-4393-A604-69F921D91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538" y="1615736"/>
            <a:ext cx="2607367" cy="34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273CC5EE-B8EE-49DB-8B0F-9E730BF32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2824">
            <a:off x="8021700" y="1420237"/>
            <a:ext cx="3888421" cy="28776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4DBC5943-87DD-4E88-81C6-0DABD9679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93" y="3573258"/>
            <a:ext cx="2458195" cy="32847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83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1CA77DB-7458-401E-B11C-35BBB8B311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6794" y="3755959"/>
            <a:ext cx="3375206" cy="864000"/>
          </a:xfrm>
        </p:spPr>
        <p:txBody>
          <a:bodyPr/>
          <a:lstStyle/>
          <a:p>
            <a:r>
              <a:rPr lang="ru-RU" dirty="0"/>
              <a:t>Фото книг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FDEA304-E4F5-41CA-ADFC-38B60613A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4830" y="1994388"/>
            <a:ext cx="5348796" cy="3523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D10FAFE-328B-47FF-9949-7CAF6AF192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-277" r="8751" b="-1"/>
          <a:stretch/>
        </p:blipFill>
        <p:spPr>
          <a:xfrm rot="5400000">
            <a:off x="291281" y="2461397"/>
            <a:ext cx="3287918" cy="2983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800320-72AB-4731-A087-EF3995FE0F45}"/>
              </a:ext>
            </a:extLst>
          </p:cNvPr>
          <p:cNvSpPr txBox="1"/>
          <p:nvPr/>
        </p:nvSpPr>
        <p:spPr>
          <a:xfrm>
            <a:off x="3317631" y="145614"/>
            <a:ext cx="4794738" cy="4326731"/>
          </a:xfrm>
          <a:prstGeom prst="verticalScroll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Святой человек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Милосердие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Сострадание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Послушание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людям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41993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3DB45D-A0FE-492D-A5E2-0487C9AA1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602" y="4449276"/>
            <a:ext cx="6643366" cy="2619739"/>
          </a:xfrm>
          <a:prstGeom prst="horizontalScroll">
            <a:avLst>
              <a:gd name="adj" fmla="val 22711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конец старой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</a:t>
            </a:r>
            <a:b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«Перевоспитанный» герой</a:t>
            </a:r>
            <a:b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сюжетные линии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E86A3137-B1B7-4162-B3F9-BD3193F5E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094" y="1946031"/>
            <a:ext cx="3996368" cy="31767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D2903462-FA19-4D5D-A8F6-85C8966781CD}"/>
              </a:ext>
            </a:extLst>
          </p:cNvPr>
          <p:cNvSpPr txBox="1">
            <a:spLocks/>
          </p:cNvSpPr>
          <p:nvPr/>
        </p:nvSpPr>
        <p:spPr>
          <a:xfrm>
            <a:off x="2602523" y="933660"/>
            <a:ext cx="8100646" cy="98772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Интропритации сюжетов сказок в играх - драматизациях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D2903462-FA19-4D5D-A8F6-85C8966781CD}"/>
              </a:ext>
            </a:extLst>
          </p:cNvPr>
          <p:cNvSpPr txBox="1">
            <a:spLocks/>
          </p:cNvSpPr>
          <p:nvPr/>
        </p:nvSpPr>
        <p:spPr>
          <a:xfrm>
            <a:off x="3048000" y="277168"/>
            <a:ext cx="7420708" cy="5903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Средняя группа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8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903462-FA19-4D5D-A8F6-85C896678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092" y="148213"/>
            <a:ext cx="4640570" cy="719295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F:\DCIM\101CASIO\CIMG272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566" y="2098043"/>
            <a:ext cx="335755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D2903462-FA19-4D5D-A8F6-85C8966781CD}"/>
              </a:ext>
            </a:extLst>
          </p:cNvPr>
          <p:cNvSpPr txBox="1">
            <a:spLocks/>
          </p:cNvSpPr>
          <p:nvPr/>
        </p:nvSpPr>
        <p:spPr>
          <a:xfrm>
            <a:off x="2041584" y="1238459"/>
            <a:ext cx="8321616" cy="71929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Продуктивные виды деятельности: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8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изготовление атрибутов для игр, экспонатов музея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D2903462-FA19-4D5D-A8F6-85C8966781CD}"/>
              </a:ext>
            </a:extLst>
          </p:cNvPr>
          <p:cNvSpPr txBox="1">
            <a:spLocks/>
          </p:cNvSpPr>
          <p:nvPr/>
        </p:nvSpPr>
        <p:spPr>
          <a:xfrm>
            <a:off x="2158816" y="5271198"/>
            <a:ext cx="8321616" cy="71929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Обогащение сюжетно – ролевых игр патриотическими,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нравственными сюжетами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13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945A4A-944B-4433-9903-7C45F11F3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538" y="1243351"/>
            <a:ext cx="4733988" cy="1118586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Решаем «загадки природы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подготовительной к школе группы)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A0B7353-B83B-445D-AC9C-6EAE6D7772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563" y="3405409"/>
            <a:ext cx="3383619" cy="253771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399A9E6-79FA-411E-A7C7-01AC9BB947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6"/>
          <a:stretch/>
        </p:blipFill>
        <p:spPr>
          <a:xfrm rot="5400000">
            <a:off x="147477" y="3227915"/>
            <a:ext cx="3140750" cy="284991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EEE22DD-950C-4CC2-BCDB-3D7E1B27A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56578" y="729354"/>
            <a:ext cx="3792983" cy="28447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0353D29-D60A-42FB-BAAE-B291EA537B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2" y="365860"/>
            <a:ext cx="3050960" cy="22882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781B3D2-B831-469E-8658-43F0EF28FA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920" y="4232469"/>
            <a:ext cx="3310863" cy="24831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4253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625900-2D04-43D6-9668-BFAB7351A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566" y="201320"/>
            <a:ext cx="4104868" cy="957614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Щедрость души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204A53-021C-4C79-BE5E-5D31775F7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388" y="1358287"/>
            <a:ext cx="3476900" cy="36163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036C122-8426-4F4B-A1E7-7526A5F447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904" y="1287262"/>
            <a:ext cx="3138231" cy="235367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7C24DE5-8DD8-4DE8-878D-69047F571A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/>
          <a:stretch/>
        </p:blipFill>
        <p:spPr>
          <a:xfrm>
            <a:off x="4317693" y="3880632"/>
            <a:ext cx="4335262" cy="280201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5919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xmlns="" id="{6956FF3C-6745-4953-9956-0AE33A9BCB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User\Downloads\IMG_65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264"/>
          <a:stretch/>
        </p:blipFill>
        <p:spPr bwMode="auto">
          <a:xfrm rot="5400000">
            <a:off x="3807993" y="389524"/>
            <a:ext cx="4271215" cy="34921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ownloads\IMG_65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37" y="3712115"/>
            <a:ext cx="39624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wnloads\IMG_65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731" y="3712115"/>
            <a:ext cx="3962400" cy="2971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38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7681" y="1964368"/>
            <a:ext cx="6036637" cy="221444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08221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0FED850-E7FB-4BC8-BC48-A5819D397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26563" y="4121364"/>
            <a:ext cx="5906278" cy="2512701"/>
          </a:xfrm>
          <a:ln w="38100">
            <a:solidFill>
              <a:schemeClr val="accent1">
                <a:lumMod val="75000"/>
              </a:schemeClr>
            </a:solidFill>
            <a:prstDash val="solid"/>
          </a:ln>
        </p:spPr>
        <p:txBody>
          <a:bodyPr/>
          <a:lstStyle/>
          <a:p>
            <a:r>
              <a:rPr lang="ru-RU" sz="2400" dirty="0"/>
              <a:t>.</a:t>
            </a:r>
            <a:r>
              <a:rPr lang="ru-RU" sz="2400" i="1" dirty="0"/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базовых национальных ценностей у детей дошкольного возраста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взаимодействия педагога и детей во всех видах деятельности и во взаимодействии с семьями воспитанников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DD9213-75D2-4965-BDDD-9110C21F7B39}"/>
              </a:ext>
            </a:extLst>
          </p:cNvPr>
          <p:cNvSpPr txBox="1"/>
          <p:nvPr/>
        </p:nvSpPr>
        <p:spPr>
          <a:xfrm rot="21066481">
            <a:off x="549122" y="507652"/>
            <a:ext cx="3655485" cy="50972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4E2C848-EC4F-4C62-840D-62E72ABA79C6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98952">
            <a:off x="1156852" y="2503912"/>
            <a:ext cx="2764371" cy="2211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605209-1FBB-46F9-9297-E3BFEDE9B395}"/>
              </a:ext>
            </a:extLst>
          </p:cNvPr>
          <p:cNvSpPr txBox="1"/>
          <p:nvPr/>
        </p:nvSpPr>
        <p:spPr>
          <a:xfrm rot="21080165">
            <a:off x="664697" y="655635"/>
            <a:ext cx="3424335" cy="4801314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РОДНИК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обще развивающая программа для детей дошкольного возраста</a:t>
            </a: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E997978-4CA9-47B2-AC4A-46B6701F09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 t="1815" r="2893" b="2574"/>
          <a:stretch/>
        </p:blipFill>
        <p:spPr>
          <a:xfrm rot="5400000">
            <a:off x="6127868" y="-676917"/>
            <a:ext cx="3634298" cy="523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12984" y="159227"/>
            <a:ext cx="8663353" cy="1576268"/>
          </a:xfrm>
          <a:ln w="5715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Родник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детей дошкольного возраста (4-7 лет)</a:t>
            </a:r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Прямоугольник 13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559214" y="2050227"/>
            <a:ext cx="4833880" cy="131924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ГОД ОБУЧЕНИЯ </a:t>
            </a:r>
          </a:p>
          <a:p>
            <a:pPr algn="ctr"/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лет) </a:t>
            </a:r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«Сказки добрые уроки»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19046" y="3712400"/>
            <a:ext cx="6670431" cy="131924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ГОД ОБУЧЕНИЯ </a:t>
            </a:r>
          </a:p>
          <a:p>
            <a:pPr algn="ctr"/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 лет) </a:t>
            </a:r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«...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 русских дух... там Русью пахнет!»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73969" y="5374573"/>
            <a:ext cx="5932243" cy="131924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ГОД ОБУЧЕНИЯ</a:t>
            </a:r>
          </a:p>
          <a:p>
            <a:pPr lvl="0" algn="ctr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6-7 лет) </a:t>
            </a:r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Святая Русь»</a:t>
            </a:r>
          </a:p>
        </p:txBody>
      </p:sp>
    </p:spTree>
    <p:extLst>
      <p:ext uri="{BB962C8B-B14F-4D97-AF65-F5344CB8AC3E}">
        <p14:creationId xmlns:p14="http://schemas.microsoft.com/office/powerpoint/2010/main" val="408551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87" y="-347322"/>
            <a:ext cx="2348721" cy="2488462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383509" y="5503194"/>
            <a:ext cx="9094767" cy="991239"/>
          </a:xfrm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родной речи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(владение нормами культуры речи понимание и применение малых фольклорных форм)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2461846" y="174218"/>
            <a:ext cx="7596554" cy="864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  НАПРАВЛЕНИЯ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 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РОДНИК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83510" y="1153922"/>
            <a:ext cx="9094768" cy="1100134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патриотизма </a:t>
            </a:r>
          </a:p>
          <a:p>
            <a:pPr algn="just"/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(любовь и уважение к членам семьи; любовь к Родине, уважение к настоящему, историческому и традиционному в ее жизни)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83509" y="2411482"/>
            <a:ext cx="9094767" cy="143272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норм и правил поведения, принятых в обществе</a:t>
            </a:r>
          </a:p>
          <a:p>
            <a:pPr algn="ctr"/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(доброта,  отзывчивость, терпение, сопереживание, сочувствие, сдержанность, альтруизм, умение прощать, трудолюбие, бережливость, послушание, дисциплинированность, милосердие, уважение к вере)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37B2DB-C9DC-4D63-8FAF-4BD875378412}"/>
              </a:ext>
            </a:extLst>
          </p:cNvPr>
          <p:cNvSpPr txBox="1"/>
          <p:nvPr/>
        </p:nvSpPr>
        <p:spPr>
          <a:xfrm>
            <a:off x="1372888" y="4001637"/>
            <a:ext cx="9094767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Ориентация на национальный воспитательный идеал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(интерес к нравственному идеалу, стремление ему подражать)</a:t>
            </a:r>
          </a:p>
          <a:p>
            <a:pPr algn="ctr"/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3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E14EBC6-2BA3-4360-87E4-36423743EC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86246" y="283606"/>
            <a:ext cx="4572000" cy="1334178"/>
          </a:xfrm>
          <a:ln w="38100">
            <a:solidFill>
              <a:srgbClr val="0070C0"/>
            </a:solidFill>
            <a:prstDash val="solid"/>
          </a:ln>
        </p:spPr>
        <p:txBody>
          <a:bodyPr/>
          <a:lstStyle/>
          <a:p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РАЗДЕЛЫ</a:t>
            </a:r>
          </a:p>
          <a:p>
            <a:r>
              <a:rPr lang="ru-RU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ХРЕСТОМАТИИ</a:t>
            </a:r>
            <a:endParaRPr lang="ru-RU" sz="32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A5D7CB6-0A72-4FBC-8C43-EE9820CCD6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45437" y="3961275"/>
            <a:ext cx="3375206" cy="864000"/>
          </a:xfrm>
          <a:ln w="38100">
            <a:solidFill>
              <a:srgbClr val="0070C0"/>
            </a:solidFill>
            <a:prstDash val="solid"/>
          </a:ln>
        </p:spPr>
        <p:txBody>
          <a:bodyPr/>
          <a:lstStyle/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Поэзия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E9F4E5C-08F6-4392-B110-EBB1E94C3D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6922" y="5393162"/>
            <a:ext cx="3408397" cy="864000"/>
          </a:xfrm>
          <a:ln w="38100">
            <a:solidFill>
              <a:srgbClr val="0070C0"/>
            </a:solidFill>
            <a:prstDash val="solid"/>
          </a:ln>
        </p:spPr>
        <p:txBody>
          <a:bodyPr/>
          <a:lstStyle/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Проза</a:t>
            </a: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AAAEFE2-FD08-4359-8476-F0939E8C0BBF}"/>
              </a:ext>
            </a:extLst>
          </p:cNvPr>
          <p:cNvSpPr txBox="1"/>
          <p:nvPr/>
        </p:nvSpPr>
        <p:spPr>
          <a:xfrm rot="20410186">
            <a:off x="679703" y="434772"/>
            <a:ext cx="3287515" cy="4405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EA1FF18-C40F-4B30-B650-361AB2E42143}"/>
              </a:ext>
            </a:extLst>
          </p:cNvPr>
          <p:cNvSpPr txBox="1"/>
          <p:nvPr/>
        </p:nvSpPr>
        <p:spPr>
          <a:xfrm rot="20407651">
            <a:off x="836372" y="549198"/>
            <a:ext cx="3006908" cy="42011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Хрестоматия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дополнительной  общеразвивающей программе </a:t>
            </a:r>
          </a:p>
          <a:p>
            <a:pPr algn="ctr"/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духовно-нравственному воспитанию  детей </a:t>
            </a:r>
          </a:p>
          <a:p>
            <a:pPr algn="ctr"/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дошкольного возраста(4 - 5 лет)«Родник»</a:t>
            </a:r>
          </a:p>
          <a:p>
            <a:pPr algn="ctr"/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F9B8C89-D9D9-473B-9FFD-3C3036A0FD9D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16096">
            <a:off x="1220730" y="2045728"/>
            <a:ext cx="2530343" cy="211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D09091B-1F5C-48D1-B43B-73F6C2839AE2}"/>
              </a:ext>
            </a:extLst>
          </p:cNvPr>
          <p:cNvSpPr txBox="1"/>
          <p:nvPr/>
        </p:nvSpPr>
        <p:spPr>
          <a:xfrm>
            <a:off x="3247053" y="65314"/>
            <a:ext cx="3408397" cy="46559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EF838FC-2387-4EB0-89B8-B74774D250E3}"/>
              </a:ext>
            </a:extLst>
          </p:cNvPr>
          <p:cNvSpPr txBox="1"/>
          <p:nvPr/>
        </p:nvSpPr>
        <p:spPr>
          <a:xfrm>
            <a:off x="3394101" y="163218"/>
            <a:ext cx="3095937" cy="44012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Хрестоматия</a:t>
            </a:r>
            <a:endParaRPr lang="ru-RU" sz="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дополнительной  общеразвивающей программе </a:t>
            </a:r>
          </a:p>
          <a:p>
            <a:pPr algn="ctr"/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духовно-нравственному воспитанию  детей  дошкольного возраста</a:t>
            </a:r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(5-6 лет) «Родник»</a:t>
            </a:r>
          </a:p>
          <a:p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7031E4C-CE2B-4E61-9279-D404261E9036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5717" y="1732879"/>
            <a:ext cx="2530343" cy="211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B330E58-B7B1-4E20-8B83-A2A4D06B1C81}"/>
              </a:ext>
            </a:extLst>
          </p:cNvPr>
          <p:cNvSpPr txBox="1"/>
          <p:nvPr/>
        </p:nvSpPr>
        <p:spPr>
          <a:xfrm>
            <a:off x="2274936" y="2565918"/>
            <a:ext cx="3285920" cy="42267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9309EB7-9E27-4F93-BEF4-461A59EAE7FA}"/>
              </a:ext>
            </a:extLst>
          </p:cNvPr>
          <p:cNvSpPr txBox="1"/>
          <p:nvPr/>
        </p:nvSpPr>
        <p:spPr>
          <a:xfrm>
            <a:off x="2339826" y="2704809"/>
            <a:ext cx="3146573" cy="39899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Хрестоматия</a:t>
            </a:r>
            <a:endParaRPr lang="ru-RU" sz="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дополнительной  общеразвивающей программе </a:t>
            </a:r>
          </a:p>
          <a:p>
            <a:pPr algn="ctr"/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духовно-нравственному воспитанию  детей  дошкольного возраста</a:t>
            </a:r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(6-7 лет) «Родник»</a:t>
            </a: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2AAED3E-FFB4-4A85-B974-3F593867451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4726" y="4394833"/>
            <a:ext cx="2649264" cy="211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B39AF4A-D7AF-4470-A702-E70E562D3A8C}"/>
              </a:ext>
            </a:extLst>
          </p:cNvPr>
          <p:cNvSpPr txBox="1"/>
          <p:nvPr/>
        </p:nvSpPr>
        <p:spPr>
          <a:xfrm>
            <a:off x="7610892" y="2152084"/>
            <a:ext cx="3375206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Устное народное творчество</a:t>
            </a:r>
          </a:p>
          <a:p>
            <a:endParaRPr lang="ru-RU" dirty="0"/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xmlns="" id="{B6342823-0DC2-487D-906C-17D01E9856A2}"/>
              </a:ext>
            </a:extLst>
          </p:cNvPr>
          <p:cNvSpPr/>
          <p:nvPr/>
        </p:nvSpPr>
        <p:spPr>
          <a:xfrm>
            <a:off x="9110491" y="1658996"/>
            <a:ext cx="305669" cy="5048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xmlns="" id="{F1C6A1B6-3C63-45F0-A01F-4A956A0EAE1C}"/>
              </a:ext>
            </a:extLst>
          </p:cNvPr>
          <p:cNvSpPr/>
          <p:nvPr/>
        </p:nvSpPr>
        <p:spPr>
          <a:xfrm>
            <a:off x="9168364" y="3548803"/>
            <a:ext cx="305669" cy="4124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xmlns="" id="{E41A6657-49D2-48E1-B67E-993B39074BDA}"/>
              </a:ext>
            </a:extLst>
          </p:cNvPr>
          <p:cNvSpPr/>
          <p:nvPr/>
        </p:nvSpPr>
        <p:spPr>
          <a:xfrm>
            <a:off x="9145660" y="4860444"/>
            <a:ext cx="305669" cy="5209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225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FE117C-9DC1-4C6B-8DE4-4702E8C6F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212" y="4842589"/>
            <a:ext cx="9610532" cy="1782146"/>
          </a:xfrm>
          <a:prstGeom prst="horizontalScroll">
            <a:avLst/>
          </a:prstGeom>
          <a:ln>
            <a:solidFill>
              <a:srgbClr val="00B0F0"/>
            </a:solidFill>
          </a:ln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Литературе нужны не только талантливые писатели, но и талантливые умные читатели». </a:t>
            </a:r>
            <a:b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С. Я. Маршак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5ECC377-D07D-4183-976B-B395DC4F0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490" y="233266"/>
            <a:ext cx="5979019" cy="448738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bg1">
                <a:lumMod val="9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41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Выноска: стрелка вправо 14">
            <a:extLst>
              <a:ext uri="{FF2B5EF4-FFF2-40B4-BE49-F238E27FC236}">
                <a16:creationId xmlns:a16="http://schemas.microsoft.com/office/drawing/2014/main" xmlns="" id="{5D98FC8D-38F2-4766-B3A2-50A2BE0B7F3E}"/>
              </a:ext>
            </a:extLst>
          </p:cNvPr>
          <p:cNvSpPr/>
          <p:nvPr/>
        </p:nvSpPr>
        <p:spPr>
          <a:xfrm>
            <a:off x="37323" y="1268964"/>
            <a:ext cx="2273565" cy="2160036"/>
          </a:xfrm>
          <a:prstGeom prst="rightArrowCallou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r>
              <a:rPr lang="ru-RU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 взрослого</a:t>
            </a:r>
          </a:p>
        </p:txBody>
      </p:sp>
      <p:sp>
        <p:nvSpPr>
          <p:cNvPr id="16" name="Выноска: стрелка вправо 15">
            <a:extLst>
              <a:ext uri="{FF2B5EF4-FFF2-40B4-BE49-F238E27FC236}">
                <a16:creationId xmlns:a16="http://schemas.microsoft.com/office/drawing/2014/main" xmlns="" id="{EB0C9D97-003A-4944-96B1-2F7962F0FB43}"/>
              </a:ext>
            </a:extLst>
          </p:cNvPr>
          <p:cNvSpPr/>
          <p:nvPr/>
        </p:nvSpPr>
        <p:spPr>
          <a:xfrm>
            <a:off x="2397964" y="1887116"/>
            <a:ext cx="2802296" cy="2241681"/>
          </a:xfrm>
          <a:prstGeom prst="rightArrowCallout">
            <a:avLst>
              <a:gd name="adj1" fmla="val 25000"/>
              <a:gd name="adj2" fmla="val 25376"/>
              <a:gd name="adj3" fmla="val 35923"/>
              <a:gd name="adj4" fmla="val 6497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Осмысление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прочитанного (эмоциональное переживание содержания)</a:t>
            </a:r>
          </a:p>
        </p:txBody>
      </p:sp>
      <p:sp>
        <p:nvSpPr>
          <p:cNvPr id="17" name="Выноска: стрелка вправо 16">
            <a:extLst>
              <a:ext uri="{FF2B5EF4-FFF2-40B4-BE49-F238E27FC236}">
                <a16:creationId xmlns:a16="http://schemas.microsoft.com/office/drawing/2014/main" xmlns="" id="{C035D0C6-0A97-4307-9909-B4B76D1AE24A}"/>
              </a:ext>
            </a:extLst>
          </p:cNvPr>
          <p:cNvSpPr/>
          <p:nvPr/>
        </p:nvSpPr>
        <p:spPr>
          <a:xfrm>
            <a:off x="5243797" y="2515770"/>
            <a:ext cx="2802295" cy="2241682"/>
          </a:xfrm>
          <a:prstGeom prst="rightArrowCallout">
            <a:avLst>
              <a:gd name="adj1" fmla="val 27069"/>
              <a:gd name="adj2" fmla="val 27069"/>
              <a:gd name="adj3" fmla="val 25000"/>
              <a:gd name="adj4" fmla="val 6497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игровых проблемных ситуаций нравственного выбора</a:t>
            </a:r>
          </a:p>
        </p:txBody>
      </p:sp>
      <p:sp>
        <p:nvSpPr>
          <p:cNvPr id="19" name="Выноска: стрелка вправо 18">
            <a:extLst>
              <a:ext uri="{FF2B5EF4-FFF2-40B4-BE49-F238E27FC236}">
                <a16:creationId xmlns:a16="http://schemas.microsoft.com/office/drawing/2014/main" xmlns="" id="{E328D96E-A23E-4488-A926-6951B7964B73}"/>
              </a:ext>
            </a:extLst>
          </p:cNvPr>
          <p:cNvSpPr/>
          <p:nvPr/>
        </p:nvSpPr>
        <p:spPr>
          <a:xfrm>
            <a:off x="8089630" y="3205068"/>
            <a:ext cx="2575259" cy="2241682"/>
          </a:xfrm>
          <a:prstGeom prst="rightArrowCallout">
            <a:avLst>
              <a:gd name="adj1" fmla="val 34158"/>
              <a:gd name="adj2" fmla="val 24168"/>
              <a:gd name="adj3" fmla="val 25000"/>
              <a:gd name="adj4" fmla="val 6497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Продуктивные виды детской деятельности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2E0AB79-43AF-4166-B926-645312F89755}"/>
              </a:ext>
            </a:extLst>
          </p:cNvPr>
          <p:cNvSpPr txBox="1"/>
          <p:nvPr/>
        </p:nvSpPr>
        <p:spPr>
          <a:xfrm>
            <a:off x="1775926" y="168913"/>
            <a:ext cx="8640147" cy="93238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solid"/>
          </a:ln>
        </p:spPr>
        <p:txBody>
          <a:bodyPr wrap="square" tIns="180000" bIns="18000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формирования нравственного идеала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7446DD8-D1DC-4316-A828-28E18E0927A6}"/>
              </a:ext>
            </a:extLst>
          </p:cNvPr>
          <p:cNvSpPr/>
          <p:nvPr/>
        </p:nvSpPr>
        <p:spPr>
          <a:xfrm>
            <a:off x="10667972" y="4325909"/>
            <a:ext cx="1524028" cy="204340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 детей</a:t>
            </a:r>
          </a:p>
        </p:txBody>
      </p:sp>
    </p:spTree>
    <p:extLst>
      <p:ext uri="{BB962C8B-B14F-4D97-AF65-F5344CB8AC3E}">
        <p14:creationId xmlns:p14="http://schemas.microsoft.com/office/powerpoint/2010/main" val="248508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" id="{AD300A45-241B-484A-8AB7-E4E106A9140C}" vid="{035C38CC-2C83-46D0-869F-FABCD5E447C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AAC4FE-6AA2-4812-A805-2E0A445923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3FA65F-4361-4E04-8BDA-4F8256B2EBC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D7DA39ED-743A-42D6-9416-1284B80FBA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птичками</Template>
  <TotalTime>0</TotalTime>
  <Words>826</Words>
  <Application>Microsoft Office PowerPoint</Application>
  <PresentationFormat>Произвольный</PresentationFormat>
  <Paragraphs>225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Тема1</vt:lpstr>
      <vt:lpstr>Формирование нравственного идеала у детей дошкольного возраста в процессе реализации ДОП "Родник " средствами художественного слова</vt:lpstr>
      <vt:lpstr>Презентация PowerPoint</vt:lpstr>
      <vt:lpstr>Дошкольное детство - сензитивный период  усвоения детьми социальных норм, моральных требований</vt:lpstr>
      <vt:lpstr>Презентация PowerPoint</vt:lpstr>
      <vt:lpstr>ДОП ”Родник’’  для детей дошкольного возраста (4-7 лет)</vt:lpstr>
      <vt:lpstr>Культура родной речи  (владение нормами культуры речи понимание и применение малых фольклорных форм)</vt:lpstr>
      <vt:lpstr>Презентация PowerPoint</vt:lpstr>
      <vt:lpstr> « Литературе нужны не только талантливые писатели, но и талантливые умные читатели».                     С. Я. Маршак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Драматизация по мотивам сказок</vt:lpstr>
      <vt:lpstr>Презентация PowerPoint</vt:lpstr>
      <vt:lpstr>Решение проблемных ситуаций нравственного выбора</vt:lpstr>
      <vt:lpstr>Сказка «Колосок»</vt:lpstr>
      <vt:lpstr>Переход от сказки к былине </vt:lpstr>
      <vt:lpstr>Презентация PowerPoint</vt:lpstr>
      <vt:lpstr>«Не тот герой, кто награду ждёт, а тот герой, кто за народ идёт»  «Жить - Родине служить»</vt:lpstr>
      <vt:lpstr>Игра– путешествие «Богатырские тропы»</vt:lpstr>
      <vt:lpstr>Выставка «Богатырская наша сила».</vt:lpstr>
      <vt:lpstr>Святые люди Исторические личности  Знаменитые современники </vt:lpstr>
      <vt:lpstr>М. В. Ломоносов – образец для подражания</vt:lpstr>
      <vt:lpstr>КОЛЛЕКЦИЯ ОБРАЗЦОВ МИНЕРАЛОВ И ГОРНЫХ РУД</vt:lpstr>
      <vt:lpstr>МОЗАИЧНАЯ СМАЛЬТА</vt:lpstr>
      <vt:lpstr>Академия занимательных наук имени  М. В. Ломоносова</vt:lpstr>
      <vt:lpstr>ОПЫТЫ ДЕТСКОЕ ЭКСПЕРИМЕНТИРОВАНИЕ</vt:lpstr>
      <vt:lpstr>Мини музей «По стопам М.В.Ломоносова» </vt:lpstr>
      <vt:lpstr>Книга  «По  стопам М. В. Ломоносова»</vt:lpstr>
      <vt:lpstr>Презентация PowerPoint</vt:lpstr>
      <vt:lpstr>Новый конец старой сказки «Перевоспитанный» герой Новые сюжетные линии</vt:lpstr>
      <vt:lpstr>Старшая группа</vt:lpstr>
      <vt:lpstr>Решаем «загадки природы»  (подготовительной к школе группы)</vt:lpstr>
      <vt:lpstr>Щедрость души</vt:lpstr>
      <vt:lpstr>Презентация PowerPoint</vt:lpstr>
      <vt:lpstr>Спасибо за внимание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2020-03-09T13:07:30Z</dcterms:created>
  <dcterms:modified xsi:type="dcterms:W3CDTF">2020-03-12T05:07:53Z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