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0" r:id="rId9"/>
    <p:sldId id="258" r:id="rId10"/>
    <p:sldId id="261" r:id="rId11"/>
    <p:sldId id="259" r:id="rId12"/>
    <p:sldId id="271" r:id="rId13"/>
    <p:sldId id="270" r:id="rId14"/>
    <p:sldId id="268" r:id="rId15"/>
    <p:sldId id="281" r:id="rId16"/>
    <p:sldId id="282" r:id="rId17"/>
    <p:sldId id="280" r:id="rId18"/>
    <p:sldId id="284" r:id="rId19"/>
    <p:sldId id="286" r:id="rId20"/>
    <p:sldId id="289" r:id="rId21"/>
    <p:sldId id="303" r:id="rId22"/>
    <p:sldId id="304" r:id="rId23"/>
    <p:sldId id="299" r:id="rId24"/>
    <p:sldId id="298" r:id="rId25"/>
    <p:sldId id="297" r:id="rId26"/>
    <p:sldId id="296" r:id="rId27"/>
    <p:sldId id="294" r:id="rId28"/>
    <p:sldId id="300" r:id="rId29"/>
    <p:sldId id="301" r:id="rId30"/>
    <p:sldId id="295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knigki-pro.ru/go.php?to=http://www.labirint.ru/books/460374/?p=25884&amp;sa=D&amp;ust=15723252687410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6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7715304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«Роль художественной литературы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 войне в развитии духовно- нравственных качеств дошкольников»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14290"/>
            <a:ext cx="8215338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№186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комбинированного вида»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86446" y="4572008"/>
            <a:ext cx="3143272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Ботвинова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Ирина Юрьевна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С.Алексеев — известный детский писатель в своей книге «Рассказы о войне»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 descr="1180720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57298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167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С.Баруздина</a:t>
            </a:r>
            <a:r>
              <a:rPr lang="ru-RU" sz="2400" b="1" dirty="0" smtClean="0"/>
              <a:t>  — «Шел по улице солдат»</a:t>
            </a:r>
            <a:r>
              <a:rPr lang="ru-RU" sz="2400" dirty="0" smtClean="0"/>
              <a:t> школьники узнают о необыкновенном человеке, который тысячу раз сражался за Родину и побеждал.</a:t>
            </a:r>
            <a:endParaRPr lang="ru-RU" sz="24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8191497" cy="45166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571480"/>
            <a:ext cx="5207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 smtClean="0">
                <a:hlinkClick r:id="rId3"/>
              </a:rPr>
              <a:t>Верейской</a:t>
            </a:r>
            <a:r>
              <a:rPr lang="ru-RU" sz="2800" b="1" u="sng" dirty="0" smtClean="0">
                <a:hlinkClick r:id="rId3"/>
              </a:rPr>
              <a:t> Е. — «Три девочки»</a:t>
            </a:r>
            <a:r>
              <a:rPr lang="ru-RU" sz="2800" b="1" u="sng" dirty="0" smtClean="0"/>
              <a:t> .</a:t>
            </a:r>
            <a:endParaRPr lang="ru-RU" sz="2800" dirty="0"/>
          </a:p>
        </p:txBody>
      </p:sp>
      <p:pic>
        <p:nvPicPr>
          <p:cNvPr id="4" name="Рисунок 3" descr="img8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357298"/>
            <a:ext cx="6429388" cy="48220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стихи о войне:</a:t>
            </a:r>
          </a:p>
          <a:p>
            <a:pPr algn="ctr"/>
            <a:r>
              <a:rPr lang="ru-RU" sz="2400" b="1" dirty="0" err="1" smtClean="0"/>
              <a:t>Барто</a:t>
            </a:r>
            <a:r>
              <a:rPr lang="ru-RU" sz="2400" b="1" dirty="0" smtClean="0"/>
              <a:t> А. « В дни войны» ,Берестов В. «Мужчина»,</a:t>
            </a:r>
            <a:r>
              <a:rPr lang="ru-RU" sz="2400" b="1" dirty="0" err="1" smtClean="0"/>
              <a:t>Карпров</a:t>
            </a:r>
            <a:r>
              <a:rPr lang="ru-RU" sz="2400" b="1" dirty="0" smtClean="0"/>
              <a:t> И. «Мальчики»,Михалков С «.Детский ботинок», «Десятилетний человек»,Маршак С. «Не» и «ни»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222238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357562"/>
            <a:ext cx="2448564" cy="3264752"/>
          </a:xfrm>
          <a:prstGeom prst="rect">
            <a:avLst/>
          </a:prstGeom>
        </p:spPr>
      </p:pic>
      <p:pic>
        <p:nvPicPr>
          <p:cNvPr id="6" name="Рисунок 5" descr="101394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285992"/>
            <a:ext cx="2317974" cy="3264753"/>
          </a:xfrm>
          <a:prstGeom prst="rect">
            <a:avLst/>
          </a:prstGeom>
        </p:spPr>
      </p:pic>
      <p:pic>
        <p:nvPicPr>
          <p:cNvPr id="7" name="Рисунок 6" descr="1014423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214554"/>
            <a:ext cx="2203708" cy="3264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563969"/>
            <a:ext cx="8715404" cy="62940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Список,  рекомендуемой литературы о войне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Младшая группа: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Орлов Владимир «Брат мой в Армию идет».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«Сказка о громком барабане»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Заучивание стихов об армии, мужестве, дружбе.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ed4aa349953b06a05fcce6515df19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496"/>
            <a:ext cx="2590811" cy="3469434"/>
          </a:xfrm>
          <a:prstGeom prst="rect">
            <a:avLst/>
          </a:prstGeom>
        </p:spPr>
      </p:pic>
      <p:pic>
        <p:nvPicPr>
          <p:cNvPr id="5" name="Рисунок 4" descr="skazka_o_gromkom_barabane_s_mogilevskaja_1967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928934"/>
            <a:ext cx="2625329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79249"/>
            <a:ext cx="8001024" cy="66787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Средняя группа: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Георгиевская С. «Галина мама»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Митяев Анатолий «Почему Армия родная»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«Таежный подарок».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стихотворений: «Мать- Земля» 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Абидов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«Навек запомни» М. Исаковский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стихотворений: «Братские могилы» В. Высоцкий, «Советский воин»,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рассказа «Отцовское поле»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стихотворений: «Победой кончилась война» Т. Трутнева,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 Кассиль "Твои защитники". Митяева А. «Дедушкин орден»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005305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703595"/>
            <a:ext cx="2428892" cy="3154405"/>
          </a:xfrm>
          <a:prstGeom prst="rect">
            <a:avLst/>
          </a:prstGeom>
        </p:spPr>
      </p:pic>
      <p:pic>
        <p:nvPicPr>
          <p:cNvPr id="5" name="Рисунок 4" descr="georgievskaja_s_galina_mama_khud_gershkovich_ju_1980_g_tir_2_000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94964"/>
            <a:ext cx="2428892" cy="30630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Старшая группа: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Ким Селихов, Юрий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Дерюгин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«На красной площади парад»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Соболев Леонид «Батальон четверых»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Алексеев Сергей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Орлович-воронович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«Шинель» Е. Благинина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произведений С. П. Алексеев «Брестская крепость».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Длуголенский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«Что могут солдаты»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Высотской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«Мой брат уехал на границу»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рассказа А. Гайдара «Война и дети»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Бражнина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«Шинель»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Черкашин «Кукла»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lide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071810"/>
            <a:ext cx="514353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79249"/>
            <a:ext cx="8715436" cy="66787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Подготовительная группа: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 Кассиль «Главное войско», </a:t>
            </a:r>
            <a:r>
              <a:rPr lang="ru-RU" sz="105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«Памятник солдату», «Твои защитники»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Митяев Анатолий «Землянка»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Лавренев Б. «Большое сердце»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Зотов Борис «Судьба командарма Миронова»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«Рассказы о войне» (К. Симонов, А. Толстой, М. Шолохов, Л. Кассиль, А. Митяев, В. Осеева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Баруздин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«Рассказы о войне»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 Михалков «День Победы»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 П. Алексеев «Брестская крепость».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Тайц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«Цикл рассказов о войне».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3" cstate="print"/>
          <a:srcRect l="5430" t="1810" r="7692"/>
          <a:stretch>
            <a:fillRect/>
          </a:stretch>
        </p:blipFill>
        <p:spPr>
          <a:xfrm>
            <a:off x="4571968" y="2786058"/>
            <a:ext cx="4572032" cy="3875488"/>
          </a:xfrm>
          <a:prstGeom prst="rect">
            <a:avLst/>
          </a:prstGeom>
        </p:spPr>
      </p:pic>
      <p:pic>
        <p:nvPicPr>
          <p:cNvPr id="5" name="Рисунок 4" descr="1014423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682977"/>
            <a:ext cx="2143140" cy="31750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42910" y="642918"/>
            <a:ext cx="7715272" cy="5186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 При знакомстве детей старшего дошкольного возраста (5-7 лет) с темой войны перед нами стоят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основные 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 праздником «День Победы». Рассказать о Великой Отечественной войне.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уважение к памяти павших бойцов и старшему поколению.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Книги,</a:t>
            </a:r>
          </a:p>
          <a:p>
            <a:pPr algn="ctr"/>
            <a:r>
              <a:rPr lang="ru-RU" sz="2800" b="1" dirty="0" smtClean="0"/>
              <a:t> основанные на документальных материалах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  <p:pic>
        <p:nvPicPr>
          <p:cNvPr id="5" name="Рисунок 4" descr="kukh05img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2724956" cy="3381741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357298"/>
            <a:ext cx="2489846" cy="3643338"/>
          </a:xfrm>
          <a:prstGeom prst="rect">
            <a:avLst/>
          </a:prstGeom>
        </p:spPr>
      </p:pic>
      <p:pic>
        <p:nvPicPr>
          <p:cNvPr id="7" name="Рисунок 6" descr="img_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143380"/>
            <a:ext cx="2928958" cy="2464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30003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Литература</a:t>
            </a:r>
            <a:r>
              <a:rPr lang="ru-RU" sz="2400" dirty="0" smtClean="0"/>
              <a:t> – это как раз огромный  источник, из которого можно почерпнуть много примеров,  сложных, неоднозначных, </a:t>
            </a:r>
          </a:p>
          <a:p>
            <a:r>
              <a:rPr lang="ru-RU" sz="2400" dirty="0" smtClean="0"/>
              <a:t>при которых человек стоит перед нравственным выбором, </a:t>
            </a:r>
          </a:p>
          <a:p>
            <a:r>
              <a:rPr lang="ru-RU" sz="2400" dirty="0" smtClean="0"/>
              <a:t>когда поступок, казалось бы,</a:t>
            </a:r>
          </a:p>
          <a:p>
            <a:r>
              <a:rPr lang="ru-RU" sz="2400" dirty="0" smtClean="0"/>
              <a:t> неверный на первый взгляд, </a:t>
            </a:r>
          </a:p>
          <a:p>
            <a:r>
              <a:rPr lang="ru-RU" sz="2400" dirty="0" smtClean="0"/>
              <a:t>становится единственно </a:t>
            </a:r>
          </a:p>
          <a:p>
            <a:r>
              <a:rPr lang="ru-RU" sz="2400" dirty="0" smtClean="0"/>
              <a:t>Правильным.</a:t>
            </a:r>
            <a:endParaRPr lang="ru-RU" sz="2400" dirty="0"/>
          </a:p>
        </p:txBody>
      </p:sp>
      <p:pic>
        <p:nvPicPr>
          <p:cNvPr id="6" name="Рисунок 5" descr="shutterstock_1102985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071546"/>
            <a:ext cx="5026673" cy="600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571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/>
              <a:t>Рассказы Юрия Яковлева патриотического содержания</a:t>
            </a:r>
            <a:endParaRPr lang="ru-RU" dirty="0"/>
          </a:p>
        </p:txBody>
      </p:sp>
      <p:pic>
        <p:nvPicPr>
          <p:cNvPr id="4" name="Рисунок 3" descr="47dbb455c7f9bfb95650c85a1e6646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00174"/>
            <a:ext cx="6786610" cy="50899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3788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работе над произведениями я использую следующие методы: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Чтение воспитателя по книге или наизусть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Это дословная передача текста. Читающий, сохраняя язык автора, передаёт все оттенки мысли писателя, воздействует на ум и чувства слушателей.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Рассказывание воспитателя.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Это относительно свободная передача текста- возможна перестановка слов, их замена, толкование). Рассказывание даёт большие возможности для привлечения внимания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3.Инсценирование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Этот метод можно рассматривать как средство вторичного ознакомления с художественным произведением.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4.Заучивание наизусть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Выбор способа передачи произведения (чтение или рассказывание )зависит от жанра и возраста слушателя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Для успешного осуществления работы по ознакомлению с художественной литературой в группе созданы следующие условия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11560" y="3218783"/>
            <a:ext cx="8100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Организация работы  книжного уголка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2. Создание библиотеки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426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3. Консультации для родителей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564904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4. Продуктивная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852936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5. В группе существует традиция – так называемая </a:t>
            </a:r>
            <a:r>
              <a:rPr lang="ru-RU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«минутка чтения</a:t>
            </a:r>
            <a:r>
              <a:rPr lang="ru-RU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»</a:t>
            </a:r>
            <a:endParaRPr lang="ru-RU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05064"/>
            <a:ext cx="409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7.Заучиванию стихотворений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50912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8. Литературно- 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словесные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дидактические, настольно-печатные, творческие игры; сюжетно-ролевая игры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22920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9. Театрализованная 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деятельность </a:t>
            </a:r>
            <a:r>
              <a:rPr lang="ru-RU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(пальчиковый, настольный, кукольный театр, игры – драматизации)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57301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6 .«виртуальная</a:t>
            </a:r>
            <a:r>
              <a:rPr lang="ru-RU" b="1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»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экскурсия в библиотеку.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47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Краеведческий мини- музей.</a:t>
            </a:r>
            <a:endParaRPr lang="ru-RU" sz="2800" dirty="0"/>
          </a:p>
        </p:txBody>
      </p:sp>
      <p:pic>
        <p:nvPicPr>
          <p:cNvPr id="4" name="Рисунок 3" descr="detsad-16062-1440351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00504"/>
            <a:ext cx="3750459" cy="2643206"/>
          </a:xfrm>
          <a:prstGeom prst="rect">
            <a:avLst/>
          </a:prstGeom>
        </p:spPr>
      </p:pic>
      <p:pic>
        <p:nvPicPr>
          <p:cNvPr id="5" name="Рисунок 4" descr="detsad-117193-1432637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142984"/>
            <a:ext cx="3643338" cy="2728419"/>
          </a:xfrm>
          <a:prstGeom prst="rect">
            <a:avLst/>
          </a:prstGeom>
        </p:spPr>
      </p:pic>
      <p:pic>
        <p:nvPicPr>
          <p:cNvPr id="6" name="Рисунок 5" descr="detsad-327849-1475447012.jpg"/>
          <p:cNvPicPr>
            <a:picLocks noChangeAspect="1"/>
          </p:cNvPicPr>
          <p:nvPr/>
        </p:nvPicPr>
        <p:blipFill>
          <a:blip r:embed="rId5" cstate="print"/>
          <a:srcRect b="6981"/>
          <a:stretch>
            <a:fillRect/>
          </a:stretch>
        </p:blipFill>
        <p:spPr>
          <a:xfrm>
            <a:off x="5000629" y="1151398"/>
            <a:ext cx="3571899" cy="2706230"/>
          </a:xfrm>
          <a:prstGeom prst="rect">
            <a:avLst/>
          </a:prstGeom>
        </p:spPr>
      </p:pic>
      <p:pic>
        <p:nvPicPr>
          <p:cNvPr id="7" name="Рисунок 6" descr="detsad-391250-1488028817.jpg"/>
          <p:cNvPicPr>
            <a:picLocks noChangeAspect="1"/>
          </p:cNvPicPr>
          <p:nvPr/>
        </p:nvPicPr>
        <p:blipFill>
          <a:blip r:embed="rId6" cstate="print"/>
          <a:srcRect r="1923" b="5130"/>
          <a:stretch>
            <a:fillRect/>
          </a:stretch>
        </p:blipFill>
        <p:spPr>
          <a:xfrm>
            <a:off x="785786" y="4000504"/>
            <a:ext cx="3643338" cy="264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00166" y="214290"/>
            <a:ext cx="657226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занятий в мини-музее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самые разнообразные: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714356"/>
            <a:ext cx="406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обзорные и тематические экскурсии</a:t>
            </a: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929058" cy="2946794"/>
          </a:xfrm>
          <a:prstGeom prst="rect">
            <a:avLst/>
          </a:prstGeom>
        </p:spPr>
      </p:pic>
      <p:pic>
        <p:nvPicPr>
          <p:cNvPr id="6" name="Рисунок 5" descr="IMG_2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85860"/>
            <a:ext cx="3929058" cy="2946794"/>
          </a:xfrm>
          <a:prstGeom prst="rect">
            <a:avLst/>
          </a:prstGeom>
        </p:spPr>
      </p:pic>
      <p:pic>
        <p:nvPicPr>
          <p:cNvPr id="7" name="Рисунок 6" descr="img_20200211_1024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402338"/>
            <a:ext cx="3274215" cy="24556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214290"/>
            <a:ext cx="3571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уроки мужества, 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af070fcda39529c825ac151dedcf8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786166"/>
            <a:ext cx="4095778" cy="3071834"/>
          </a:xfrm>
          <a:prstGeom prst="rect">
            <a:avLst/>
          </a:prstGeom>
        </p:spPr>
      </p:pic>
      <p:pic>
        <p:nvPicPr>
          <p:cNvPr id="5" name="Рисунок 4" descr="img_1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105549"/>
            <a:ext cx="4143404" cy="26490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уроки истории, краеведения и литературы.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749844093820d09d8f39c973314080d07ba595b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518190" cy="3714752"/>
          </a:xfrm>
          <a:prstGeom prst="rect">
            <a:avLst/>
          </a:prstGeo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4119007" cy="2838682"/>
          </a:xfrm>
          <a:prstGeom prst="rect">
            <a:avLst/>
          </a:prstGeom>
        </p:spPr>
      </p:pic>
      <p:pic>
        <p:nvPicPr>
          <p:cNvPr id="6" name="Рисунок 5" descr="ui-57c274105fce33.8054647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000372"/>
            <a:ext cx="2382447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итоге, хочется отметить, что, конечно, могут меняться люди, время, взгляды, но духовно-нравственная составляющая должна быть неизменной.</a:t>
            </a:r>
            <a:endParaRPr lang="ru-RU" sz="2800" dirty="0"/>
          </a:p>
        </p:txBody>
      </p:sp>
      <p:pic>
        <p:nvPicPr>
          <p:cNvPr id="4" name="Рисунок 3" descr="49022162f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428868"/>
            <a:ext cx="7286644" cy="4205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64291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Подводя итоги проделанной работы, мы считаем, что у наших воспитанников </a:t>
            </a:r>
            <a:r>
              <a:rPr lang="ru-RU" sz="2400" b="1" dirty="0" smtClean="0"/>
              <a:t>заложены основы нравственно-патриотических чувств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00166" y="285728"/>
            <a:ext cx="6072230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 о Великой Отечественной  войне - дань памяти подвигу тех, кто приближал великую Победу, кто отстоял свободу, доказал ценой собственной жизни, что главное в нашем  мире -  Добро, Милосердие и Сострадание.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6786610" cy="4393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1538" y="500042"/>
            <a:ext cx="7286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войне несут в себе вечные истины, способствуют выработке нравственной жизненной позиции, они доступны пониманию учащихся и не могут оставить их равнодушными, заставляя задуматься о вечных, истинных ценностях.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1705fa_6eef5b66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285992"/>
            <a:ext cx="5810259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333137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Итогом проведенной работы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можно назвать следующие результаты: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• В группе создана библиотека детской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постепенно пополняется книжный фонд;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• Отмечается постоянный интерес детей к слушанию книг, обсуждению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прочитанного. Знакомству с творчеством детских писателей;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Проявление уважительного отношения дошкольников к их родителям, к Родине, к народным традициям, к истории родного края;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Понимание детьми важности праздника- День Победы. Освоение доступных знаний об истории Отечества;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Посредствам литературы повысилась социальная компетентность дошкольников (проявление внимания и уважения к ветеранам, пожилым людям, оказание им посильной помощи 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2571744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428660" y="785794"/>
            <a:ext cx="650082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пять минут уж снегом талым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Шинель запорошилась вся.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на земле лежит, усталым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Движеньем руку занеся.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мертв. Его никто не знает.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мы еще на полпути,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слава мертвых окрыляет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Тех, кто вперед решил идти.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 есть суровая свобода: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слезы обрекая мать,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Бессмертье своего народа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Своею смертью покупать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riginal (2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2926080" cy="370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85852" y="714356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много ли знают сегодня наши дети о войне? О том, как погибали старики, женщины и дети, как рушились мечты и надежды?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200304_152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000240"/>
            <a:ext cx="5929322" cy="444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167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Какие же книги о войне для детей дошкольного возраста можно посоветовать прочитать педагогам дошкольных учреждений?</a:t>
            </a:r>
            <a:endParaRPr lang="ru-RU" sz="3200" dirty="0"/>
          </a:p>
        </p:txBody>
      </p:sp>
      <p:pic>
        <p:nvPicPr>
          <p:cNvPr id="4" name="Рисунок 3" descr="IMG_20200304_145846.jpg"/>
          <p:cNvPicPr>
            <a:picLocks noChangeAspect="1"/>
          </p:cNvPicPr>
          <p:nvPr/>
        </p:nvPicPr>
        <p:blipFill>
          <a:blip r:embed="rId3" cstate="print"/>
          <a:srcRect t="6228"/>
          <a:stretch>
            <a:fillRect/>
          </a:stretch>
        </p:blipFill>
        <p:spPr>
          <a:xfrm>
            <a:off x="1571604" y="2500306"/>
            <a:ext cx="5929354" cy="417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428604"/>
            <a:ext cx="807249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Детскую литературу о ВОВ можно разделить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две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большие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стихи        и        проза.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ult-color-brewster-wall-decals-93984-64_1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857364"/>
            <a:ext cx="5929354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857496"/>
            <a:ext cx="8929718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чтения дошкольникам литературы о войне: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Обязательно предварительно прочитайте произведение, при необходимости перескажите его детям, зачитав лишь небольшой кусок художественного произведения.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Проведите обязательную предварительную работу, раскрыв все необходимые информационные моменты.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Подбирайте художественные произведения по возрасту детей (дополнительную информацию расскажите своими словами).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Обязательно прочитайте произведения по несколько раз, особенно, если этого просят дети.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14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26661_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51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Самыми интересными книгами о войне для детей всегда были те, где главные герои — их сверстники</a:t>
            </a:r>
            <a:endParaRPr lang="ru-RU" sz="2800" dirty="0"/>
          </a:p>
        </p:txBody>
      </p:sp>
      <p:pic>
        <p:nvPicPr>
          <p:cNvPr id="4" name="Рисунок 3" descr="Салют, Москва!.jpg"/>
          <p:cNvPicPr>
            <a:picLocks noChangeAspect="1"/>
          </p:cNvPicPr>
          <p:nvPr/>
        </p:nvPicPr>
        <p:blipFill>
          <a:blip r:embed="rId3" cstate="print"/>
          <a:srcRect l="9647" t="17708" r="9647" b="7291"/>
          <a:stretch>
            <a:fillRect/>
          </a:stretch>
        </p:blipFill>
        <p:spPr>
          <a:xfrm>
            <a:off x="2571736" y="2046304"/>
            <a:ext cx="4143404" cy="4811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805</Words>
  <Application>Microsoft Office PowerPoint</Application>
  <PresentationFormat>Экран (4:3)</PresentationFormat>
  <Paragraphs>176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толстой</dc:creator>
  <cp:lastModifiedBy>Lenovo</cp:lastModifiedBy>
  <cp:revision>68</cp:revision>
  <dcterms:created xsi:type="dcterms:W3CDTF">2020-03-08T21:04:17Z</dcterms:created>
  <dcterms:modified xsi:type="dcterms:W3CDTF">2020-03-11T09:47:39Z</dcterms:modified>
</cp:coreProperties>
</file>