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325" r:id="rId4"/>
    <p:sldId id="330" r:id="rId5"/>
    <p:sldId id="331" r:id="rId6"/>
    <p:sldId id="280" r:id="rId7"/>
    <p:sldId id="278" r:id="rId8"/>
    <p:sldId id="279" r:id="rId9"/>
    <p:sldId id="322" r:id="rId10"/>
    <p:sldId id="277" r:id="rId11"/>
    <p:sldId id="276" r:id="rId12"/>
    <p:sldId id="282" r:id="rId13"/>
    <p:sldId id="287" r:id="rId14"/>
    <p:sldId id="327" r:id="rId15"/>
    <p:sldId id="328" r:id="rId16"/>
    <p:sldId id="329" r:id="rId17"/>
    <p:sldId id="332" r:id="rId18"/>
    <p:sldId id="333" r:id="rId19"/>
    <p:sldId id="334" r:id="rId20"/>
    <p:sldId id="274" r:id="rId21"/>
    <p:sldId id="273" r:id="rId22"/>
    <p:sldId id="272" r:id="rId23"/>
    <p:sldId id="335" r:id="rId24"/>
    <p:sldId id="336" r:id="rId25"/>
    <p:sldId id="271" r:id="rId26"/>
    <p:sldId id="270" r:id="rId27"/>
    <p:sldId id="286" r:id="rId28"/>
    <p:sldId id="285" r:id="rId29"/>
    <p:sldId id="284" r:id="rId30"/>
    <p:sldId id="293" r:id="rId31"/>
    <p:sldId id="289" r:id="rId32"/>
    <p:sldId id="314" r:id="rId33"/>
    <p:sldId id="292" r:id="rId34"/>
    <p:sldId id="291" r:id="rId35"/>
    <p:sldId id="315" r:id="rId36"/>
    <p:sldId id="317" r:id="rId37"/>
    <p:sldId id="316" r:id="rId38"/>
    <p:sldId id="290" r:id="rId39"/>
    <p:sldId id="318" r:id="rId40"/>
    <p:sldId id="294" r:id="rId41"/>
    <p:sldId id="295" r:id="rId42"/>
    <p:sldId id="296" r:id="rId43"/>
    <p:sldId id="303" r:id="rId44"/>
    <p:sldId id="302" r:id="rId45"/>
    <p:sldId id="320" r:id="rId46"/>
    <p:sldId id="301" r:id="rId47"/>
    <p:sldId id="299" r:id="rId48"/>
    <p:sldId id="300" r:id="rId49"/>
    <p:sldId id="337" r:id="rId50"/>
    <p:sldId id="297" r:id="rId51"/>
    <p:sldId id="261" r:id="rId52"/>
    <p:sldId id="310" r:id="rId53"/>
    <p:sldId id="260" r:id="rId54"/>
    <p:sldId id="312" r:id="rId55"/>
    <p:sldId id="309" r:id="rId56"/>
    <p:sldId id="311" r:id="rId57"/>
    <p:sldId id="308" r:id="rId58"/>
    <p:sldId id="307" r:id="rId59"/>
    <p:sldId id="306" r:id="rId60"/>
    <p:sldId id="305" r:id="rId61"/>
    <p:sldId id="298" r:id="rId62"/>
    <p:sldId id="324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3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zvooq.pro/tracks/%D0%BB%D0%B8%D0%BD%D0%B0-%D0%BA%D0%B0%D0%B7%D0%B0%D0%BA%D0%B5%D0%B2%D0%B8%D1%87?artist=1" TargetMode="External"/><Relationship Id="rId13" Type="http://schemas.openxmlformats.org/officeDocument/2006/relationships/hyperlink" Target="https://zvooq.pro/tracks/%D0%BC%D0%B0%D1%88%D0%B0-%D0%BC%D0%B8%D1%80%D0%BE%D0%B2%D0%B0?artist=1" TargetMode="External"/><Relationship Id="rId18" Type="http://schemas.openxmlformats.org/officeDocument/2006/relationships/hyperlink" Target="https://zvooq.pro/tracks/%D0%B4%D0%B5%D1%82%D1%81%D0%BA%D0%B8%D0%B9-%D1%81%D0%B2%D0%BE%D0%B4%D0%BD%D1%8B%D0%B9-%D1%85%D0%BE%D1%80?artist=1" TargetMode="External"/><Relationship Id="rId3" Type="http://schemas.openxmlformats.org/officeDocument/2006/relationships/hyperlink" Target="https://zvooq.pro/tracks/%D0%B4%D0%B5%D1%82%D0%B8-%D1%80%D0%BE%D1%81%D1%81%D0%B8%D0%B8?artist=1" TargetMode="External"/><Relationship Id="rId7" Type="http://schemas.openxmlformats.org/officeDocument/2006/relationships/hyperlink" Target="https://zvooq.pro/tracks/%D0%B4%D0%B5%D1%82%D1%81%D0%BA%D0%B8%D0%B9-%D1%85%D0%BE%D1%80?artist=1" TargetMode="External"/><Relationship Id="rId12" Type="http://schemas.openxmlformats.org/officeDocument/2006/relationships/hyperlink" Target="https://zvooq.pro/tracks/%D0%B4%D0%B0%D1%88%D0%B0-%D1%87%D0%B5%D1%81%D0%BB%D0%B0%D0%B2%D1%81%D0%BA%D0%B0%D1%8F?artist=1" TargetMode="External"/><Relationship Id="rId17" Type="http://schemas.openxmlformats.org/officeDocument/2006/relationships/hyperlink" Target="https://zvooq.pro/tracks/%D1%81%D0%B2%D0%B5%D1%82%D0%BB%D0%B0%D0%BD%D0%B0-%D0%BA%D0%B0%D1%80%D0%B6%D0%B0%D0%B2%D0%B8%D0%BD%D0%B0-%D0%B8-%D0%B4%D0%B8%D0%BC%D0%B0-%D1%80%D1%8B%D0%BB%D1%91%D0%B2?artist=1" TargetMode="External"/><Relationship Id="rId2" Type="http://schemas.openxmlformats.org/officeDocument/2006/relationships/image" Target="../media/image8.jpeg"/><Relationship Id="rId16" Type="http://schemas.openxmlformats.org/officeDocument/2006/relationships/hyperlink" Target="https://zvooq.pro/tracks/%D0%B0%D0%BD%D0%B0%D1%81%D1%82%D0%B0%D1%81%D0%B8%D1%8F-%D0%BC%D0%B8%D0%BD%D0%B8%D0%BD%D0%B0-%D0%B8-%D1%82%D0%B0%D1%82%D1%8C%D1%8F%D0%BD%D0%B0-%D1%81%D0%B0%D0%B2%D0%B8%D0%BD%D0%B0?artist=1" TargetMode="External"/><Relationship Id="rId20" Type="http://schemas.openxmlformats.org/officeDocument/2006/relationships/hyperlink" Target="https://zvooq.pro/tracks/%D0%B4%D0%B5%D1%82%D0%B8-%D0%B7%D0%B5%D0%BC%D0%BB%D0%B8-%D0%B8-open-kids?artist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vooq.pro/tracks/%D0%B4%D0%B5%D1%82%D1%81%D0%BA%D0%B8%D0%B9-%D1%85%D0%BE%D1%80-%D0%BB%D0%B0%D1%81%D1%82%D0%BE%D1%87%D0%BA%D0%B0?artist=1" TargetMode="External"/><Relationship Id="rId11" Type="http://schemas.openxmlformats.org/officeDocument/2006/relationships/hyperlink" Target="https://zvooq.pro/tracks/%D0%B6%D0%B0%D0%BD%D0%BD%D0%B0-%D0%B2%D1%88%D0%B8%D0%B2%D0%BA%D0%BE%D0%B2%D0%B0?artist=1" TargetMode="External"/><Relationship Id="rId5" Type="http://schemas.openxmlformats.org/officeDocument/2006/relationships/hyperlink" Target="https://zvooq.pro/tracks/%D0%BE%D0%BB%D1%8F-%D0%B1%D0%BE%D0%BD%D0%B4%D0%B0%D1%80%D0%B5%D0%BD%D0%BA%D0%BE?artist=1" TargetMode="External"/><Relationship Id="rId15" Type="http://schemas.openxmlformats.org/officeDocument/2006/relationships/hyperlink" Target="https://zvooq.pro/tracks/%D0%B4%D0%B5%D1%82%D1%81%D0%BA%D0%B8%D0%B9-%D1%85%D0%BE%D1%80-%D0%B4%D0%B5%D0%B2%D0%BE%D1%87%D0%B5%D0%BA?artist=1" TargetMode="External"/><Relationship Id="rId10" Type="http://schemas.openxmlformats.org/officeDocument/2006/relationships/hyperlink" Target="https://zvooq.pro/tracks/%D0%B8%D0%B2%D0%B0%D0%BD-%D0%B6%D1%83%D1%80%D0%B0%D0%B2%D0%BB%D1%91%D0%B2?artist=1" TargetMode="External"/><Relationship Id="rId19" Type="http://schemas.openxmlformats.org/officeDocument/2006/relationships/hyperlink" Target="https://zvooq.pro/tracks/%D0%B4%D0%B5%D1%82%D1%81%D0%BA%D0%B8%D0%B9-%D0%B0%D0%BD%D1%81%D0%B0%D0%BC%D0%B1%D0%BB%D1%8C?artist=1" TargetMode="External"/><Relationship Id="rId4" Type="http://schemas.openxmlformats.org/officeDocument/2006/relationships/hyperlink" Target="https://zvooq.pro/tracks/%D0%B4%D0%B0%D0%BD%D0%B8%D0%B8%D0%BB-%D1%81%D0%BE%D0%BA%D0%BE%D0%BB%D0%B5%D0%BD%D0%BA%D0%BE?artist=1" TargetMode="External"/><Relationship Id="rId9" Type="http://schemas.openxmlformats.org/officeDocument/2006/relationships/hyperlink" Target="https://zvooq.pro/tracks/%D0%B0%D0%BD%D0%B0%D1%81%D1%82%D0%B0%D1%81%D0%B8%D1%8F-%D0%B8-%D1%82%D0%BE%D0%BC%D0%B0?artist=1" TargetMode="External"/><Relationship Id="rId14" Type="http://schemas.openxmlformats.org/officeDocument/2006/relationships/hyperlink" Target="https://zvooq.pro/tracks/%D0%B0%D0%BD%D0%B3%D0%B5%D0%BB%D0%B8%D0%BD%D0%B0-%D0%BF%D0%B8%D0%BF%D0%BF%D0%B5%D1%80?artist=1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5;&#1080;&#1082;&#1080;&#1090;&#1072;.mp4" TargetMode="Externa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4;&#1077;&#1085;&#1077;&#1088;&#1072;.mp4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VID_20200304_160123.mp4" TargetMode="Externa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1-001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50043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Литературные произведения в проекте «Расскажем детям о войне»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786322"/>
            <a:ext cx="6400800" cy="1752600"/>
          </a:xfrm>
        </p:spPr>
        <p:txBody>
          <a:bodyPr/>
          <a:lstStyle/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500562" y="5500702"/>
            <a:ext cx="46434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Составила : воспитатель МБДОУ186 «Детский сад комбинированного вида»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err="1" smtClean="0">
                <a:latin typeface="+mj-lt"/>
                <a:cs typeface="Tahoma" pitchFamily="34" charset="0"/>
              </a:rPr>
              <a:t>Ботвинова</a:t>
            </a:r>
            <a:r>
              <a:rPr lang="ru-RU" sz="1400" dirty="0" smtClean="0">
                <a:latin typeface="+mj-lt"/>
                <a:cs typeface="Tahoma" pitchFamily="34" charset="0"/>
              </a:rPr>
              <a:t> Наталья Олеговна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Tahoma" pitchFamily="34" charset="0"/>
              </a:rPr>
              <a:t>Высшая квалификационная категория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1785926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Муниципальное бюджетное дошкольное учреждение №186</a:t>
            </a:r>
          </a:p>
          <a:p>
            <a:pPr algn="ctr"/>
            <a:r>
              <a:rPr lang="ru-RU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 «Детский сад комбинированного вида»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571604" y="-22048"/>
            <a:ext cx="6643702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Задачи для педагогов: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Повышать уровень профессиональной компетентности в вопросе патриотического воспитания детей старшей группы, посредством ознакомления с героическим прошлым земляков.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Создавать условия для развития у детей творческого восприятия произведений художественной литературы, УНТ о войне.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Способствовать формированию у детей начальных представлений о героическом подвиге русского народа в годы ВОВ.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Стимулировать речевую активность детей посредством вовлечения в процесс обсуждения произведений художественной литературы, УНТ, изобразительного искусства, презентаций, мультипликационных фильмов, видеороликов с песнями о ВОВ.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Поощрять в детях творческую инициативу, уверенность, активность, самостоятельность.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Воспитывать у детей уважительное отношение к ветеранам, труженикам тыла, детям войны, перенёсшим тяготы сурового времени.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259632" y="260648"/>
            <a:ext cx="6984776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3200" b="1" u="sng" dirty="0" smtClean="0"/>
              <a:t>Задачи проекта в работе с родителями: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Приобщать детей к историческому прошлому большой и малой Родины.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Способствовать сохранению и продолжению непрерывной связи поколений.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Оживить в памяти знания о героическом прошлом членов семьи, нашего народа.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Принимать активное участие в образовательной деятельности.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 descr="kak-vospitat-rebenka-samostoyatelnyi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191781"/>
            <a:ext cx="3600400" cy="2400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785918" y="856103"/>
            <a:ext cx="578644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Используемые методы: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Игровые;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Словесные;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Наглядные;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Практические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Находят отражение во всех видах совместной проектной деятельности.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88640"/>
            <a:ext cx="3329591" cy="2492896"/>
          </a:xfrm>
          <a:prstGeom prst="rect">
            <a:avLst/>
          </a:prstGeom>
        </p:spPr>
      </p:pic>
      <p:pic>
        <p:nvPicPr>
          <p:cNvPr id="7" name="Рисунок 6" descr="IMG_20200306_085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3573016"/>
            <a:ext cx="3425856" cy="2569392"/>
          </a:xfrm>
          <a:prstGeom prst="rect">
            <a:avLst/>
          </a:prstGeom>
        </p:spPr>
      </p:pic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3645024"/>
            <a:ext cx="3707904" cy="2473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259632" y="332656"/>
            <a:ext cx="75009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Участники проекта: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дети, воспитатели группы, музыкальный руководитель, педагог дополнительного образования,  родители воспитанников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259632" y="2173506"/>
            <a:ext cx="65527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Основные формы реализации проекта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: экскурсии, беседы, организация НОД, мини-выставки, составление рассказов, чтение художественной и документальной литературы, просмотр презентаций, физкультурный досуг, игры, консультации для родителей.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547664" y="5661248"/>
            <a:ext cx="6442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Сроки реализации проекта: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сентябрь-май 2019- 2020г.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2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8719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Рассказы прочитанные нами с детьми: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77281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Зотов Борис «Судьба командарма Миронова», 1991</a:t>
            </a:r>
          </a:p>
          <a:p>
            <a:r>
              <a:rPr lang="ru-RU" sz="2400" dirty="0" smtClean="0"/>
              <a:t>«Рассказы о войне» (К. Симонов, А. Толстой, М. Шолохов, Л. Кассиль, А. Митяев, В. Осеева)</a:t>
            </a:r>
          </a:p>
          <a:p>
            <a:r>
              <a:rPr lang="ru-RU" sz="2400" dirty="0" smtClean="0"/>
              <a:t>Л. Кассиль «Памятник солдату», «Твои защитники»</a:t>
            </a:r>
          </a:p>
          <a:p>
            <a:r>
              <a:rPr lang="ru-RU" sz="2400" dirty="0" smtClean="0"/>
              <a:t>С. </a:t>
            </a:r>
            <a:r>
              <a:rPr lang="ru-RU" sz="2400" dirty="0" err="1" smtClean="0"/>
              <a:t>Баруздин</a:t>
            </a:r>
            <a:r>
              <a:rPr lang="ru-RU" sz="2400" dirty="0" smtClean="0"/>
              <a:t> «Рассказы о войне»</a:t>
            </a:r>
          </a:p>
          <a:p>
            <a:r>
              <a:rPr lang="ru-RU" sz="2400" dirty="0" smtClean="0"/>
              <a:t>С. П. Алексеев «Брестская крепость».</a:t>
            </a:r>
          </a:p>
          <a:p>
            <a:r>
              <a:rPr lang="ru-RU" sz="2400" dirty="0" smtClean="0"/>
              <a:t>Я. </a:t>
            </a:r>
            <a:r>
              <a:rPr lang="ru-RU" sz="2400" dirty="0" err="1" smtClean="0"/>
              <a:t>Тайц</a:t>
            </a:r>
            <a:r>
              <a:rPr lang="ru-RU" sz="2400" dirty="0" smtClean="0"/>
              <a:t> «Цикл рассказов о войне».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 descr="IMG_20200304_152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50100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332656"/>
            <a:ext cx="7560840" cy="63094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Знакомство с литературными произведениями о войне, происходит по следующему плану: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1 часть-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основная цель-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обеспечить детям правильное и яркое восприятие путём художественного слова.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2 часть</a:t>
            </a:r>
            <a:r>
              <a:rPr lang="ru-RU" sz="2400" dirty="0" smtClean="0"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-беседа о прочитанном с целью уточнения содержания и литературно-художественной формы, средств художественной выразительности.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3 часть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организуется повторное чтение текста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+mj-lt"/>
                <a:ea typeface="Times New Roman" pitchFamily="18" charset="0"/>
                <a:cs typeface="Arial" pitchFamily="34" charset="0"/>
              </a:rPr>
              <a:t>4 часть- </a:t>
            </a:r>
            <a:r>
              <a:rPr lang="ru-RU" sz="2400" dirty="0" smtClean="0">
                <a:latin typeface="+mj-lt"/>
                <a:ea typeface="Times New Roman" pitchFamily="18" charset="0"/>
                <a:cs typeface="Arial" pitchFamily="34" charset="0"/>
              </a:rPr>
              <a:t>определение жанра произведения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5 часть-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словарная работа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+mj-lt"/>
                <a:ea typeface="Times New Roman" pitchFamily="18" charset="0"/>
                <a:cs typeface="Arial" pitchFamily="34" charset="0"/>
              </a:rPr>
              <a:t>6 часть- </a:t>
            </a:r>
            <a:r>
              <a:rPr lang="ru-RU" sz="2400" dirty="0" smtClean="0">
                <a:latin typeface="+mj-lt"/>
                <a:ea typeface="Times New Roman" pitchFamily="18" charset="0"/>
                <a:cs typeface="Arial" pitchFamily="34" charset="0"/>
              </a:rPr>
              <a:t>повторное чтение произведения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7 часть-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i="0" u="none" strike="noStrike" cap="none" normalizeH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работа с иллюстрациями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baseline="0" dirty="0" smtClean="0">
                <a:latin typeface="+mj-lt"/>
                <a:ea typeface="Times New Roman" pitchFamily="18" charset="0"/>
                <a:cs typeface="Arial" pitchFamily="34" charset="0"/>
              </a:rPr>
              <a:t>8</a:t>
            </a:r>
            <a:r>
              <a:rPr lang="ru-RU" sz="2400" b="1" dirty="0" smtClean="0">
                <a:latin typeface="+mj-lt"/>
                <a:ea typeface="Times New Roman" pitchFamily="18" charset="0"/>
                <a:cs typeface="Arial" pitchFamily="34" charset="0"/>
              </a:rPr>
              <a:t> часть- </a:t>
            </a:r>
            <a:r>
              <a:rPr lang="ru-RU" sz="2400" dirty="0" smtClean="0">
                <a:latin typeface="+mj-lt"/>
                <a:ea typeface="Times New Roman" pitchFamily="18" charset="0"/>
                <a:cs typeface="Arial" pitchFamily="34" charset="0"/>
              </a:rPr>
              <a:t>раскрытие художественных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+mj-lt"/>
                <a:ea typeface="Times New Roman" pitchFamily="18" charset="0"/>
                <a:cs typeface="Arial" pitchFamily="34" charset="0"/>
              </a:rPr>
              <a:t> образов</a:t>
            </a:r>
            <a:endParaRPr kumimoji="0" lang="ru-RU" sz="2400" i="0" u="none" strike="noStrike" cap="none" normalizeH="0" baseline="0" dirty="0" smtClean="0">
              <a:ln>
                <a:noFill/>
              </a:ln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стопка_книг_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224" y="3596799"/>
            <a:ext cx="2793488" cy="3261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pic>
        <p:nvPicPr>
          <p:cNvPr id="4" name="Рисунок 3" descr="1937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048" y="1424764"/>
            <a:ext cx="3640085" cy="2475258"/>
          </a:xfrm>
          <a:prstGeom prst="rect">
            <a:avLst/>
          </a:prstGeom>
        </p:spPr>
      </p:pic>
      <p:pic>
        <p:nvPicPr>
          <p:cNvPr id="5" name="Рисунок 4" descr="origin_5_d0e8302da0549a537295ed76afd7396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12776"/>
            <a:ext cx="3107173" cy="2300032"/>
          </a:xfrm>
          <a:prstGeom prst="rect">
            <a:avLst/>
          </a:prstGeom>
        </p:spPr>
      </p:pic>
      <p:pic>
        <p:nvPicPr>
          <p:cNvPr id="6" name="Рисунок 5" descr="b1d234f88ee28dfa20b2f4dc76fa525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3789040"/>
            <a:ext cx="2664296" cy="29085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31640" y="260648"/>
            <a:ext cx="7812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Картинка - иллюстрация, помещаемая в детской книге, помогает воспитателю преподнести ребенку читаемый текст, но она и может помешать восприятию, если показать ее не вовремя.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pic>
        <p:nvPicPr>
          <p:cNvPr id="3" name="Рисунок 2" descr="img9.jpg"/>
          <p:cNvPicPr>
            <a:picLocks noChangeAspect="1"/>
          </p:cNvPicPr>
          <p:nvPr/>
        </p:nvPicPr>
        <p:blipFill>
          <a:blip r:embed="rId3" cstate="print"/>
          <a:srcRect l="23225" t="20600" r="5901" b="9051"/>
          <a:stretch>
            <a:fillRect/>
          </a:stretch>
        </p:blipFill>
        <p:spPr>
          <a:xfrm>
            <a:off x="1907704" y="1052736"/>
            <a:ext cx="6480720" cy="4824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260648"/>
            <a:ext cx="3113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Мини- библиотека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etsad-230747-1462696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60648"/>
            <a:ext cx="7769178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1115616" y="404664"/>
            <a:ext cx="7236296" cy="43242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При заучивании стихотворений с детьми я ставлю перед собой сразу несколько задач: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50" b="1" dirty="0" smtClean="0">
              <a:latin typeface="Tahoma" pitchFamily="34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вызвать интерес к стихотворению и желание знать его,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-помочь понять содержание в целом и отдельных трудных мест и слов,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-обеспечить запоминание,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-научить выразительно читать перед слушателями, воспитывать любовь к поэзии.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2-002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978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1000108"/>
            <a:ext cx="5157766" cy="4940312"/>
          </a:xfrm>
        </p:spPr>
        <p:txBody>
          <a:bodyPr>
            <a:normAutofit/>
          </a:bodyPr>
          <a:lstStyle/>
          <a:p>
            <a:r>
              <a:rPr lang="ru-RU" sz="2700" i="1" dirty="0" smtClean="0"/>
              <a:t>Рассказывайте детям о войне,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Не бойтесь испугать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жестокой правдой,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Рассказывайте детям о войне,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Им это знать и помнить надо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Рассказывайте детям о войне,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Пусть ваша память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к ним в сердца стучится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i="1" dirty="0" smtClean="0"/>
              <a:t>Рассказывайте детям о войне.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Наталья </a:t>
            </a:r>
            <a:r>
              <a:rPr lang="ru-RU" sz="2700" dirty="0" smtClean="0"/>
              <a:t>Вербицкая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357290" y="124145"/>
            <a:ext cx="607223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Член Союза писателей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Эдуард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Максимович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Горянц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«ВОЕННОЕ ДЕТСТВО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Памятью яркой к военному детству,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Словно к священному храму, иду.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Детство забавы оставило сердцу: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Прятки, скакалку, лапту, чехарду.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Arial" pitchFamily="34" charset="0"/>
              </a:rPr>
              <a:t>Холод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ной водой запивал.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Три километра от дома до школы —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 ней я учился в грозу и в метель.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Помню, в крещенский неистовый холод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Слёг от простуды надолго в постель.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Школьная книжка на десять мальчишек,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 доме моём собирались читать.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 при свече иль дымящей лучине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Родину нашу пришлось познавать.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Бегали мы по лугам диким племенем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 одержимо играли в войну…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Видел, как клячи, плелись фрицы пленные,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Косо смотрели на нашу страну.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Часто в то время несёт меня память,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Детство из жизни не вычеркнуть мне.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Время сберечь не смогло мою маму, —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Мама погибла моя на войне.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ccg2vAcHj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428736"/>
            <a:ext cx="2656992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071538" y="285728"/>
            <a:ext cx="435768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Вера Баженова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«Ветераны Второй мировой»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Ветераны Второй Мировой,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Вас так мало сегодня осталось,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Прошагали Вы путь боевой,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Вам нелегкая доля досталась.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теперь Ваша жизнь, как в бою –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Пусть исправить Вам все не под силу,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Но, как прежде, Вы снова в строю-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Это тоже Великая сила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+mj-lt"/>
              </a:rPr>
              <a:t>Нам, потомкам, нельзя забывать: 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Вы Отчизну свою защищали, 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Вместе с Вами мы будем встречать </a:t>
            </a:r>
            <a:br>
              <a:rPr lang="ru-RU" sz="2000" dirty="0" smtClean="0">
                <a:latin typeface="+mj-lt"/>
              </a:rPr>
            </a:br>
            <a:r>
              <a:rPr lang="ru-RU" sz="2000" dirty="0" smtClean="0">
                <a:latin typeface="+mj-lt"/>
              </a:rPr>
              <a:t>Светлый праздник 9 мая.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……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im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785794"/>
            <a:ext cx="2643206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000496" y="694591"/>
            <a:ext cx="514350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Иван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Горбаченко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Солдат России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Я не был на войне, но мой отец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Ушел, когда мне было лишь полгода,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Я просто несмышленый был малец,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Шагнувший в мир, дарованный природой.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 боях жестоких смерть была красна.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Вслед за врагом брели людские беды.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Но шла четвертая весна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вместе с ней желанная Победа.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Отец вернулся, хоть и ранен был,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Оставив руку там, на поле битвы,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Но жизнь ему Бог сохранил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Для мирного труда и для молитвы.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im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428736"/>
            <a:ext cx="2715175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4.jpg"/>
          <p:cNvPicPr>
            <a:picLocks noChangeAspect="1"/>
          </p:cNvPicPr>
          <p:nvPr/>
        </p:nvPicPr>
        <p:blipFill>
          <a:blip r:embed="rId3" cstate="print"/>
          <a:srcRect l="9051" t="4851" r="4326" b="4851"/>
          <a:stretch>
            <a:fillRect/>
          </a:stretch>
        </p:blipFill>
        <p:spPr>
          <a:xfrm>
            <a:off x="1115616" y="222680"/>
            <a:ext cx="7416824" cy="5798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etsad-121792-1512233515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l="3278" t="9219" r="6586" b="5510"/>
          <a:stretch>
            <a:fillRect/>
          </a:stretch>
        </p:blipFill>
        <p:spPr>
          <a:xfrm>
            <a:off x="899592" y="620688"/>
            <a:ext cx="3960440" cy="2664296"/>
          </a:xfrm>
          <a:prstGeom prst="rect">
            <a:avLst/>
          </a:prstGeom>
        </p:spPr>
      </p:pic>
      <p:pic>
        <p:nvPicPr>
          <p:cNvPr id="4" name="Рисунок 3" descr="detsad-1878120-15532365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642780" y="2630028"/>
            <a:ext cx="2414815" cy="4300791"/>
          </a:xfrm>
          <a:prstGeom prst="rect">
            <a:avLst/>
          </a:prstGeom>
        </p:spPr>
      </p:pic>
      <p:pic>
        <p:nvPicPr>
          <p:cNvPr id="5" name="Рисунок 4" descr="image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620688"/>
            <a:ext cx="3773778" cy="2667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984" y="4286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Это знакомство вызвало у детей желание провести экскурсию по Аллее Славы нашего города</a:t>
            </a:r>
            <a:endParaRPr lang="ru-RU" dirty="0"/>
          </a:p>
        </p:txBody>
      </p:sp>
      <p:pic>
        <p:nvPicPr>
          <p:cNvPr id="4" name="Рисунок 3" descr="703687454308960_1df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357298"/>
            <a:ext cx="3214710" cy="4804050"/>
          </a:xfrm>
          <a:prstGeom prst="rect">
            <a:avLst/>
          </a:prstGeom>
        </p:spPr>
      </p:pic>
      <p:pic>
        <p:nvPicPr>
          <p:cNvPr id="6" name="Рисунок 5" descr="f7de5d5a671bfbfbcd8b51034cae26d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2357430"/>
            <a:ext cx="3431693" cy="2329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03-00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187624" y="936305"/>
            <a:ext cx="396044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В беседе дети узнали смысл некоторых пословиц: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Как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Жить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Родине служить!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endParaRPr lang="ru-RU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Береги землю родимую, как мать родную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  <a:endParaRPr lang="ru-RU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Тот герой, кто за родину горой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dirty="0" smtClean="0">
              <a:solidFill>
                <a:srgbClr val="000000"/>
              </a:solidFill>
              <a:latin typeface="Calibri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многие другие пословицы о Родине.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1383127378_c0cd78d4a8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08720"/>
            <a:ext cx="3108664" cy="425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285852" y="615553"/>
            <a:ext cx="785814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Этапы  реализации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1 этап – подготовительный (1-10 сентября)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постановка проблемы,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постановка цели и задач проекта,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-сотрудничество с родителями,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-подбор литературных произведений о войне,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-подбор музыкальных произведений на военную тему,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-подготовка цикла бесед о ВОВ,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-подбор наглядного материала.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Подбор открыток, иллюстраций, фотографий, документальных записей для оформления 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«Книги Памяти»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331640" y="805354"/>
            <a:ext cx="750095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2 этап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основной, организационно-практический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(10 сентября- 23 февраля)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Реализация проекта в образовательную практику: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рассказ воспитателя о ВОВ,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-рассказ воспитателя о блокаде,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 беседы родителей с детьми о близких и родных, свидетелях и участниках ВОВ,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совместная деятельность детей, родителей и педагогов, познавательная и поисковая деятельность,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проведение занятий по данной тематике,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рассматривание альбомов и фотографий о войне,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просмотр детского фильма о ВОВ,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259632" y="332656"/>
            <a:ext cx="616703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-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Прослушивание военных песен, чтение стихотворений и рассказов о войне,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Проведение конкурса чтецов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«У войны не детское лицо».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Знакомство с  произведениями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1.Виктор Дубровин. Повесть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latin typeface="+mj-lt"/>
                <a:ea typeface="Times New Roman" pitchFamily="18" charset="0"/>
                <a:cs typeface="Tahoma" pitchFamily="34" charset="0"/>
              </a:rPr>
              <a:t>2.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Мальчишки в сорок первом"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3. Эдуард Максимович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Горянц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«ВОЕННОЕ ДЕТСТВО»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4.Вера Баженова «Ветераны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Второй мировой»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5.Иван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Горбаченко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.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Солдат России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6. Сергей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Баруздин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. Повесть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"Её зовут Ёлкой".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7. 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Барто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о войне: «Я с войны»,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«Мой брат уходит на войну», «Вернулся» и другие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8. А. Митяева «Почему армия родная», «Дедушкин орден»;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9.  М. Исаковского «Навек запомни» и др.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 descr="IMG_20200304_152053.jpg"/>
          <p:cNvPicPr>
            <a:picLocks noChangeAspect="1"/>
          </p:cNvPicPr>
          <p:nvPr/>
        </p:nvPicPr>
        <p:blipFill>
          <a:blip r:embed="rId3" cstate="print"/>
          <a:srcRect l="4326" t="5901" r="10625" b="10101"/>
          <a:stretch>
            <a:fillRect/>
          </a:stretch>
        </p:blipFill>
        <p:spPr>
          <a:xfrm>
            <a:off x="5389749" y="1628800"/>
            <a:ext cx="3502731" cy="2780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0002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9784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>
              <a:buNone/>
            </a:pPr>
            <a:r>
              <a:rPr lang="ru-RU" b="1" dirty="0" smtClean="0"/>
              <a:t>В. В. Путин говорил:</a:t>
            </a:r>
            <a:r>
              <a:rPr lang="ru-RU" dirty="0" smtClean="0"/>
              <a:t> </a:t>
            </a:r>
            <a:endParaRPr lang="en-US" dirty="0" smtClean="0"/>
          </a:p>
          <a:p>
            <a:pPr>
              <a:buNone/>
            </a:pPr>
            <a:r>
              <a:rPr lang="ru-RU" dirty="0" smtClean="0"/>
              <a:t>«Война является </a:t>
            </a:r>
            <a:endParaRPr lang="en-US" dirty="0" smtClean="0"/>
          </a:p>
          <a:p>
            <a:pPr>
              <a:buNone/>
            </a:pPr>
            <a:r>
              <a:rPr lang="ru-RU" dirty="0" smtClean="0"/>
              <a:t>одним из наиболее</a:t>
            </a:r>
            <a:endParaRPr lang="en-US" dirty="0" smtClean="0"/>
          </a:p>
          <a:p>
            <a:pPr>
              <a:buNone/>
            </a:pPr>
            <a:r>
              <a:rPr lang="ru-RU" dirty="0" smtClean="0"/>
              <a:t> важных исторических опытов и практик в воспитании настоящего мужчины.» </a:t>
            </a:r>
            <a:endParaRPr lang="en-US" dirty="0" smtClean="0"/>
          </a:p>
          <a:p>
            <a:pPr>
              <a:buNone/>
            </a:pPr>
            <a:r>
              <a:rPr lang="ru-RU" dirty="0" smtClean="0"/>
              <a:t>«Дети должны знать, что война это страдание и смерть.»</a:t>
            </a:r>
          </a:p>
          <a:p>
            <a:endParaRPr lang="ru-RU" dirty="0"/>
          </a:p>
        </p:txBody>
      </p:sp>
      <p:pic>
        <p:nvPicPr>
          <p:cNvPr id="4" name="Рисунок 3" descr="771da6631d3580c82aca21cc8a5b15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88640"/>
            <a:ext cx="4860032" cy="3123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643042" y="80167"/>
            <a:ext cx="6500826" cy="61863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3 этап-подведение итогов и оценка результатов (08 мая)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анализ проектной деятельности и оценка результатов эффективности применения проектов.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просмотр видео записи участия детей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муниципальном конкурсе «У войны не детское лицо!».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Предметно-развивающая среда: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Оформление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«Уголка боевой славы»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Подборка дидактических, подвижных, сюжетно-ролевых игр с патриотическим содержанием.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Подборка наглядно – дидактического материала на тему Великой Отечественной войны и солдатских будней.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Подборка художественной литературы – рассказов, стихов, пословиц и поговорок о войне и военных, празднике 9 мая, о мире.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Подборка песен военных лет.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Подборка различных материалов для продуктивной деятельности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Подготовка атрибутов для сюжетно – ролевых игр на военную тематику.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500166" y="285728"/>
            <a:ext cx="6715140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Продукты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000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ahoma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Выставка работ совместного творчества детей и родителей «Открытка ветерану».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24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28660" y="5929330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Конкурс чтецов «У войны не детское лицо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ahoma" pitchFamily="34" charset="0"/>
              </a:rPr>
              <a:t>»</a:t>
            </a:r>
            <a:endParaRPr lang="ru-RU" b="1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7" name="Рисунок 6" descr="20180424_153524-1024x5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1785926"/>
            <a:ext cx="6357982" cy="380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Выставка книг-самоделок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ea typeface="Times New Roman" pitchFamily="18" charset="0"/>
                <a:cs typeface="Tahoma" pitchFamily="34" charset="0"/>
              </a:rPr>
              <a:t>«</a:t>
            </a:r>
            <a:r>
              <a:rPr lang="ru-RU" sz="2400" dirty="0" smtClean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 Книга памяти</a:t>
            </a:r>
            <a:r>
              <a:rPr lang="ru-RU" sz="2400" dirty="0" smtClean="0">
                <a:solidFill>
                  <a:srgbClr val="000000"/>
                </a:solidFill>
                <a:ea typeface="Times New Roman" pitchFamily="18" charset="0"/>
                <a:cs typeface="Tahoma" pitchFamily="34" charset="0"/>
              </a:rPr>
              <a:t>»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_20200304_162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7098" y="188640"/>
            <a:ext cx="3876902" cy="3240360"/>
          </a:xfrm>
          <a:prstGeom prst="rect">
            <a:avLst/>
          </a:prstGeom>
        </p:spPr>
      </p:pic>
      <p:pic>
        <p:nvPicPr>
          <p:cNvPr id="4" name="Рисунок 3" descr="IMG_20200304_152840.jpg"/>
          <p:cNvPicPr>
            <a:picLocks noChangeAspect="1"/>
          </p:cNvPicPr>
          <p:nvPr/>
        </p:nvPicPr>
        <p:blipFill>
          <a:blip r:embed="rId4" cstate="print"/>
          <a:srcRect t="21374" r="255" b="23054"/>
          <a:stretch>
            <a:fillRect/>
          </a:stretch>
        </p:blipFill>
        <p:spPr>
          <a:xfrm>
            <a:off x="5303509" y="3717032"/>
            <a:ext cx="3840491" cy="2852936"/>
          </a:xfrm>
          <a:prstGeom prst="rect">
            <a:avLst/>
          </a:prstGeom>
        </p:spPr>
      </p:pic>
      <p:pic>
        <p:nvPicPr>
          <p:cNvPr id="6" name="Рисунок 5" descr="IMG_20200304_1528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1844824"/>
            <a:ext cx="3894872" cy="4233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643042" y="368178"/>
            <a:ext cx="728667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Ожидаемые результаты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понимание важности праздника – Дня Победы в жизни российского человека;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вовлечение родителей в педагогический процесс ДОУ, укрепление заинтересованности родителей в сотрудничестве с ДОУ;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повышение социальной компетентности дошкольников;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оформление выставки детского творчества ко Дню Победы;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создание альбомов о войне, ее героях.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чтение детьми стихов о войне.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Организация и проведение утренника, посвященного празднованию Дня Победы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Оформление выставки детского творчества ко Дню Победы.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Выпуск стенгазеты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«Война глазами детей»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Создание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«Книги Памяти»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Защита проекта на тему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«Расскажем детям о войне»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979712" y="188640"/>
            <a:ext cx="6552728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Основное содержание проекта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Рассматривание наглядного материала о ВОВ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Индивидуальные беседы о войне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Рассказ воспитателя о ВОВ, ее героях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Рисунок 3" descr="IMG_20200304_152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293096"/>
            <a:ext cx="3096344" cy="2304256"/>
          </a:xfrm>
          <a:prstGeom prst="rect">
            <a:avLst/>
          </a:prstGeom>
        </p:spPr>
      </p:pic>
      <p:pic>
        <p:nvPicPr>
          <p:cNvPr id="5" name="Рисунок 4" descr="IMG_20200304_152855.jpg"/>
          <p:cNvPicPr>
            <a:picLocks noChangeAspect="1"/>
          </p:cNvPicPr>
          <p:nvPr/>
        </p:nvPicPr>
        <p:blipFill>
          <a:blip r:embed="rId4" cstate="print"/>
          <a:srcRect t="15675" r="-328" b="14095"/>
          <a:stretch>
            <a:fillRect/>
          </a:stretch>
        </p:blipFill>
        <p:spPr>
          <a:xfrm>
            <a:off x="1331640" y="4221088"/>
            <a:ext cx="3424616" cy="2376264"/>
          </a:xfrm>
          <a:prstGeom prst="rect">
            <a:avLst/>
          </a:prstGeom>
        </p:spPr>
      </p:pic>
      <p:pic>
        <p:nvPicPr>
          <p:cNvPr id="6" name="Рисунок 5" descr="IMG_20200304_1529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628800"/>
            <a:ext cx="3264363" cy="2448272"/>
          </a:xfrm>
          <a:prstGeom prst="rect">
            <a:avLst/>
          </a:prstGeom>
        </p:spPr>
      </p:pic>
      <p:pic>
        <p:nvPicPr>
          <p:cNvPr id="7" name="Рисунок 6" descr="IMG_20200304_1613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628800"/>
            <a:ext cx="3384376" cy="2538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476672"/>
            <a:ext cx="6552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3600" b="1" i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Экскурсии: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sz="36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1. В гости к ветерану.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Picture 2" descr="IMG_0191"/>
          <p:cNvPicPr>
            <a:picLocks noChangeAspect="1" noChangeArrowheads="1"/>
          </p:cNvPicPr>
          <p:nvPr/>
        </p:nvPicPr>
        <p:blipFill>
          <a:blip r:embed="rId3" cstate="print"/>
          <a:srcRect r="810"/>
          <a:stretch>
            <a:fillRect/>
          </a:stretch>
        </p:blipFill>
        <p:spPr bwMode="auto">
          <a:xfrm>
            <a:off x="5076056" y="548680"/>
            <a:ext cx="3715176" cy="28083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" name="Picture 2" descr="IMGA0200"/>
          <p:cNvPicPr>
            <a:picLocks noChangeAspect="1" noChangeArrowheads="1"/>
          </p:cNvPicPr>
          <p:nvPr/>
        </p:nvPicPr>
        <p:blipFill>
          <a:blip r:embed="rId4" cstate="print"/>
          <a:srcRect t="6252" r="19868"/>
          <a:stretch>
            <a:fillRect/>
          </a:stretch>
        </p:blipFill>
        <p:spPr bwMode="auto">
          <a:xfrm>
            <a:off x="5004048" y="3573016"/>
            <a:ext cx="3928329" cy="2592288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Picture 4" descr="P9220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708920"/>
            <a:ext cx="3539885" cy="265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4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Экскурсии к обелиску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endParaRPr lang="ru-RU" sz="2400" dirty="0" smtClean="0">
              <a:solidFill>
                <a:srgbClr val="11111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4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3. По родному городу</a:t>
            </a:r>
            <a:endParaRPr lang="ru-RU" sz="2400" dirty="0">
              <a:latin typeface="+mj-lt"/>
            </a:endParaRPr>
          </a:p>
        </p:txBody>
      </p:sp>
      <p:pic>
        <p:nvPicPr>
          <p:cNvPr id="3" name="Picture 4" descr="IMG_02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778587" cy="283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IMG_02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636912"/>
            <a:ext cx="31683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A0065"/>
          <p:cNvPicPr>
            <a:picLocks noChangeAspect="1" noChangeArrowheads="1"/>
          </p:cNvPicPr>
          <p:nvPr/>
        </p:nvPicPr>
        <p:blipFill>
          <a:blip r:embed="rId5" cstate="print"/>
          <a:srcRect l="7362" r="10884"/>
          <a:stretch>
            <a:fillRect/>
          </a:stretch>
        </p:blipFill>
        <p:spPr bwMode="auto">
          <a:xfrm>
            <a:off x="4885900" y="3717032"/>
            <a:ext cx="3976062" cy="273630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9632" y="33265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000" b="1" i="1" dirty="0" smtClean="0">
                <a:latin typeface="+mj-lt"/>
                <a:ea typeface="Times New Roman" pitchFamily="18" charset="0"/>
                <a:cs typeface="Arial" pitchFamily="34" charset="0"/>
              </a:rPr>
              <a:t>НОД: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latin typeface="+mj-lt"/>
                <a:ea typeface="Times New Roman" pitchFamily="18" charset="0"/>
                <a:cs typeface="Arial" pitchFamily="34" charset="0"/>
              </a:rPr>
              <a:t>«Родная</a:t>
            </a: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 армия»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«День победы»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«Военные учения»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«Что такое День Победы»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«Сохраним память народа!»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«Они сражались за Родину»</a:t>
            </a:r>
            <a:endParaRPr lang="ru-RU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3" name="Рисунок 2" descr="IMG_20200304_152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3723861" cy="2792896"/>
          </a:xfrm>
          <a:prstGeom prst="rect">
            <a:avLst/>
          </a:prstGeom>
        </p:spPr>
      </p:pic>
      <p:pic>
        <p:nvPicPr>
          <p:cNvPr id="4" name="Рисунок 3" descr="IMG_20200304_1613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284984"/>
            <a:ext cx="3723861" cy="2792896"/>
          </a:xfrm>
          <a:prstGeom prst="rect">
            <a:avLst/>
          </a:prstGeom>
        </p:spPr>
      </p:pic>
      <p:pic>
        <p:nvPicPr>
          <p:cNvPr id="5" name="Рисунок 4" descr="IMG_20200305_1537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284984"/>
            <a:ext cx="2448272" cy="3264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403648" y="620107"/>
            <a:ext cx="3888432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Беседы: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1. Встреча с военнослужащими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2.«Дети войны»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3.«Подвиг солдат»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lang="en-US" sz="16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lang="en-US" sz="16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11111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af070fcda39529c825ac151dedcf85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2492896"/>
            <a:ext cx="3456384" cy="2808312"/>
          </a:xfrm>
          <a:prstGeom prst="rect">
            <a:avLst/>
          </a:prstGeom>
        </p:spPr>
      </p:pic>
      <p:pic>
        <p:nvPicPr>
          <p:cNvPr id="6" name="Рисунок 5" descr="img_1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77072"/>
            <a:ext cx="3460114" cy="2520280"/>
          </a:xfrm>
          <a:prstGeom prst="rect">
            <a:avLst/>
          </a:prstGeom>
        </p:spPr>
      </p:pic>
      <p:pic>
        <p:nvPicPr>
          <p:cNvPr id="7" name="Рисунок 6" descr="IMG_20171121_001226_7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04664"/>
            <a:ext cx="3240360" cy="29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33265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2400" b="1" i="1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Физкультурные праздники</a:t>
            </a:r>
            <a:endParaRPr lang="ru-RU" sz="24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1. Зимние олимпийские игры</a:t>
            </a:r>
            <a:endParaRPr lang="ru-RU" sz="2000" dirty="0" smtClean="0">
              <a:latin typeface="+mj-lt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lang="ru-RU" sz="20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2. «Наши крепкие мужчины»</a:t>
            </a:r>
            <a:endParaRPr lang="ru-RU" sz="2000" dirty="0">
              <a:latin typeface="+mj-lt"/>
            </a:endParaRPr>
          </a:p>
        </p:txBody>
      </p:sp>
      <p:pic>
        <p:nvPicPr>
          <p:cNvPr id="4" name="Рисунок 3" descr="IMG_20200220_102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2204864"/>
            <a:ext cx="3096344" cy="4128459"/>
          </a:xfrm>
          <a:prstGeom prst="rect">
            <a:avLst/>
          </a:prstGeom>
        </p:spPr>
      </p:pic>
      <p:pic>
        <p:nvPicPr>
          <p:cNvPr id="5" name="Рисунок 4" descr="IMG_20200220_104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0"/>
            <a:ext cx="2533477" cy="3377969"/>
          </a:xfrm>
          <a:prstGeom prst="rect">
            <a:avLst/>
          </a:prstGeom>
        </p:spPr>
      </p:pic>
      <p:pic>
        <p:nvPicPr>
          <p:cNvPr id="6" name="Рисунок 5" descr="IMG_20200220_1058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717032"/>
            <a:ext cx="3647864" cy="2735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02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97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196752"/>
            <a:ext cx="5419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Список рассказов с военной тематикой</a:t>
            </a:r>
            <a:endParaRPr lang="ru-RU" sz="2400" b="1" dirty="0"/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323528" y="1923513"/>
            <a:ext cx="91440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Зотов Борис «Судьба командарма Миронова», 1991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«Рассказы о войне» (К. Симонов, А. Толстой, М. Шолохов, Л. Кассиль, А. Митяев, В. Осеева)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Л. Кассиль «Памятник солдату», «Твои защитники»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Баруздин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«Рассказы о войне»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С. П. Алексеев «Брестская крепость».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Я.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Тайц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«Цикл рассказов о войне».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Виктор Дубровин.  Повесть "Мальчишки в сорок первом"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Иван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Горбаченко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Солдат России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Сергей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Баруздин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. Повесть "Её зовут Ёлкой".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475656" y="847745"/>
            <a:ext cx="5214942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Выставки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1. Подарок ветерану.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2. Газета «День Победы!»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4E8q50OHIS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88640"/>
            <a:ext cx="4224469" cy="3168352"/>
          </a:xfrm>
          <a:prstGeom prst="rect">
            <a:avLst/>
          </a:prstGeom>
        </p:spPr>
      </p:pic>
      <p:pic>
        <p:nvPicPr>
          <p:cNvPr id="6" name="Рисунок 5" descr="IMG_20200304_1453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813043"/>
            <a:ext cx="2283718" cy="3044957"/>
          </a:xfrm>
          <a:prstGeom prst="rect">
            <a:avLst/>
          </a:prstGeom>
        </p:spPr>
      </p:pic>
      <p:pic>
        <p:nvPicPr>
          <p:cNvPr id="7" name="Рисунок 6" descr="20180424_153524-1024x5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81205"/>
            <a:ext cx="4248472" cy="297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928662" y="214290"/>
            <a:ext cx="6929454" cy="418576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Чтение литературы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000" dirty="0" smtClean="0">
                <a:latin typeface="+mj-lt"/>
              </a:rPr>
              <a:t> Виктор Дубровин. </a:t>
            </a:r>
          </a:p>
          <a:p>
            <a:r>
              <a:rPr lang="ru-RU" sz="2000" dirty="0" smtClean="0">
                <a:latin typeface="+mj-lt"/>
              </a:rPr>
              <a:t>Повесть "Мальчишки в сорок первом"</a:t>
            </a:r>
          </a:p>
          <a:p>
            <a:r>
              <a:rPr lang="ru-RU" sz="2000" dirty="0" smtClean="0">
                <a:latin typeface="+mj-lt"/>
              </a:rPr>
              <a:t>2. Эдуард Максимович </a:t>
            </a:r>
            <a:r>
              <a:rPr lang="ru-RU" sz="2000" dirty="0" err="1" smtClean="0">
                <a:latin typeface="+mj-lt"/>
              </a:rPr>
              <a:t>Горянц</a:t>
            </a:r>
            <a:r>
              <a:rPr lang="ru-RU" sz="2000" dirty="0" smtClean="0">
                <a:latin typeface="+mj-lt"/>
              </a:rPr>
              <a:t> </a:t>
            </a:r>
          </a:p>
          <a:p>
            <a:r>
              <a:rPr lang="ru-RU" sz="2000" dirty="0" smtClean="0">
                <a:latin typeface="+mj-lt"/>
              </a:rPr>
              <a:t>«ВОЕННОЕ ДЕТСТВО»</a:t>
            </a:r>
          </a:p>
          <a:p>
            <a:r>
              <a:rPr lang="ru-RU" sz="2000" dirty="0" smtClean="0">
                <a:latin typeface="+mj-lt"/>
              </a:rPr>
              <a:t>3.Вера Баженова «Ветераны Второй мировой» </a:t>
            </a:r>
          </a:p>
          <a:p>
            <a:r>
              <a:rPr lang="ru-RU" sz="2000" dirty="0" smtClean="0">
                <a:latin typeface="+mj-lt"/>
              </a:rPr>
              <a:t>4.Иван </a:t>
            </a:r>
            <a:r>
              <a:rPr lang="ru-RU" sz="2000" dirty="0" err="1" smtClean="0">
                <a:latin typeface="+mj-lt"/>
              </a:rPr>
              <a:t>Горбаченко</a:t>
            </a:r>
            <a:r>
              <a:rPr lang="ru-RU" sz="2000" dirty="0" smtClean="0">
                <a:latin typeface="+mj-lt"/>
              </a:rPr>
              <a:t>. </a:t>
            </a:r>
            <a:r>
              <a:rPr lang="ru-RU" sz="2000" i="1" dirty="0" smtClean="0">
                <a:latin typeface="+mj-lt"/>
              </a:rPr>
              <a:t>Солдат России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5. Сергей </a:t>
            </a:r>
            <a:r>
              <a:rPr lang="ru-RU" sz="2000" dirty="0" err="1" smtClean="0">
                <a:latin typeface="+mj-lt"/>
              </a:rPr>
              <a:t>Баруздин</a:t>
            </a:r>
            <a:r>
              <a:rPr lang="ru-RU" sz="2000" dirty="0" smtClean="0">
                <a:latin typeface="+mj-lt"/>
              </a:rPr>
              <a:t>. Повесть "Её зовут Ёлкой".</a:t>
            </a:r>
          </a:p>
          <a:p>
            <a:r>
              <a:rPr lang="ru-RU" sz="2000" dirty="0" smtClean="0">
                <a:latin typeface="+mj-lt"/>
              </a:rPr>
              <a:t>6. А </a:t>
            </a:r>
            <a:r>
              <a:rPr lang="ru-RU" sz="2000" dirty="0" err="1" smtClean="0">
                <a:latin typeface="+mj-lt"/>
              </a:rPr>
              <a:t>Барто</a:t>
            </a:r>
            <a:r>
              <a:rPr lang="ru-RU" sz="2000" dirty="0" smtClean="0">
                <a:latin typeface="+mj-lt"/>
              </a:rPr>
              <a:t> о войне: «Я с войны», «Мой брат уходит на войну», «Вернулся» и другие</a:t>
            </a:r>
          </a:p>
          <a:p>
            <a:r>
              <a:rPr lang="ru-RU" sz="2000" dirty="0" smtClean="0">
                <a:latin typeface="+mj-lt"/>
              </a:rPr>
              <a:t>7. А. Митяева «Почему армия родная», «Дедушкин орден»;</a:t>
            </a:r>
          </a:p>
          <a:p>
            <a:r>
              <a:rPr lang="ru-RU" sz="2000" dirty="0" smtClean="0">
                <a:latin typeface="+mj-lt"/>
              </a:rPr>
              <a:t>8.  М. Исаковского «Навек запомни» и др.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_20200304_152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4182" y="0"/>
            <a:ext cx="2939818" cy="2204864"/>
          </a:xfrm>
          <a:prstGeom prst="rect">
            <a:avLst/>
          </a:prstGeom>
        </p:spPr>
      </p:pic>
      <p:pic>
        <p:nvPicPr>
          <p:cNvPr id="5" name="Рисунок 4" descr="IMG_20200305_160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4181736"/>
            <a:ext cx="2007198" cy="2676264"/>
          </a:xfrm>
          <a:prstGeom prst="rect">
            <a:avLst/>
          </a:prstGeom>
        </p:spPr>
      </p:pic>
      <p:pic>
        <p:nvPicPr>
          <p:cNvPr id="6" name="Рисунок 5" descr="IMG_20200305_1603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4121696"/>
            <a:ext cx="2052228" cy="2736304"/>
          </a:xfrm>
          <a:prstGeom prst="rect">
            <a:avLst/>
          </a:prstGeom>
        </p:spPr>
      </p:pic>
      <p:pic>
        <p:nvPicPr>
          <p:cNvPr id="7" name="Рисунок 6" descr="IMG_20200305_1604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4047086"/>
            <a:ext cx="2108186" cy="2810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187624" y="66110"/>
            <a:ext cx="5143504" cy="3477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Рассматривание иллюстраций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альбомов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1. Васнецов «Богатыри»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2. Сборник иллюстраций о войне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3 Военная техника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lang="ru-RU" sz="2000" dirty="0" smtClean="0">
              <a:solidFill>
                <a:srgbClr val="11111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Конструирование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«Военная техника»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«Письмо с фронта»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«Самолеты» , «Корабли»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IMG_20200304_152930.jpg"/>
          <p:cNvPicPr>
            <a:picLocks noChangeAspect="1"/>
          </p:cNvPicPr>
          <p:nvPr/>
        </p:nvPicPr>
        <p:blipFill>
          <a:blip r:embed="rId3" cstate="print">
            <a:lum bright="20000" contrast="40000"/>
          </a:blip>
          <a:stretch>
            <a:fillRect/>
          </a:stretch>
        </p:blipFill>
        <p:spPr>
          <a:xfrm>
            <a:off x="5148063" y="404664"/>
            <a:ext cx="3851919" cy="3068960"/>
          </a:xfrm>
          <a:prstGeom prst="rect">
            <a:avLst/>
          </a:prstGeom>
        </p:spPr>
      </p:pic>
      <p:pic>
        <p:nvPicPr>
          <p:cNvPr id="6" name="Рисунок 5" descr="a1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645024"/>
            <a:ext cx="3312368" cy="2808312"/>
          </a:xfrm>
          <a:prstGeom prst="rect">
            <a:avLst/>
          </a:prstGeom>
        </p:spPr>
      </p:pic>
      <p:pic>
        <p:nvPicPr>
          <p:cNvPr id="7" name="Рисунок 6" descr="b3b64bbf9848aa7fd2a42885ea1883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645024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75656" y="476672"/>
            <a:ext cx="7072330" cy="48013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Салют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 праздничный весенний день мальчонка вместе со своим папой ждут салют. Глядя из окна, малыш заметил прогуливающегося с детьми бородатого дедушку. Оказывается, что у главного героя дедушка никогда не носил бороды и так никогда и не был стареньким, ведь молодым погиб на войне, сражаясь за родную страну и близких...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«Солдатская сказка»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Когда Петр уходил воевать с фашистами на фронт, сын подарил ему пойманного возле родного дома жука-носорога, которого солдат взял с собой. Теперь им предстоит окунуться в сражения и бои, увидеть, как небо становится черным из-за пороха и вражеской осады, а пули будут кружить вокруг них сотнями. Но они обязательно вернуться туда, где их ждут.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«Солдатская лампа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«Воспоминание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» Мультфильм, посвященный детям войны.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Великая Отечественная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» Мультфильм снят 9-летним мальчиком Андреем Турецким.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Сильные духом крепче стены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» Мультфильм про Великую отечественную войну. Мультфильм рассказывает о подвиге воинов-панфиловцев в битве под Москвой. Рассказ о событиях Великой Отечественной войны тесно переплетен с киргизской притчей о том, в чем главная защита страны от врага.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Васелек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Мультфильм о мальчике, ищущего своего дедушку.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5857892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Ссылка на интернет ресурс </a:t>
            </a:r>
            <a:r>
              <a:rPr lang="en-US" dirty="0" smtClean="0"/>
              <a:t>https://detyamovoine.ucoz.ru/index/multfilmy_o_vov/0-4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357290" y="364014"/>
            <a:ext cx="7786710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Беседа с родителями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об организации выставки творческих работ, о беседе с детьми о близких и родных, погибших и выживших в годы войны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Рисунок 4" descr="img_16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412776"/>
            <a:ext cx="4464496" cy="2508342"/>
          </a:xfrm>
          <a:prstGeom prst="rect">
            <a:avLst/>
          </a:prstGeom>
        </p:spPr>
      </p:pic>
      <p:pic>
        <p:nvPicPr>
          <p:cNvPr id="6" name="Рисунок 5" descr="9jQZf88Wc-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3356992"/>
            <a:ext cx="2407196" cy="3209594"/>
          </a:xfrm>
          <a:prstGeom prst="rect">
            <a:avLst/>
          </a:prstGeom>
        </p:spPr>
      </p:pic>
      <p:pic>
        <p:nvPicPr>
          <p:cNvPr id="7" name="Рисунок 6" descr="zXn4MVMPq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429000"/>
            <a:ext cx="2407196" cy="3209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6000" y="588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ahoma" pitchFamily="34" charset="0"/>
              </a:rPr>
              <a:t>Рассматривание картинок</a:t>
            </a:r>
            <a:r>
              <a:rPr lang="ru-RU" sz="20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ahoma" pitchFamily="34" charset="0"/>
              </a:rPr>
              <a:t> ,фотографий на тему войны: «Салют Победы», «Георгиевская лента»</a:t>
            </a:r>
            <a:endParaRPr lang="ru-RU" dirty="0" smtClean="0">
              <a:latin typeface="+mj-lt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5" y="1268760"/>
            <a:ext cx="3248806" cy="2432412"/>
          </a:xfrm>
          <a:prstGeom prst="rect">
            <a:avLst/>
          </a:prstGeom>
        </p:spPr>
      </p:pic>
      <p:pic>
        <p:nvPicPr>
          <p:cNvPr id="5" name="Рисунок 4" descr="43484-15c1de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005064"/>
            <a:ext cx="3798412" cy="2615094"/>
          </a:xfrm>
          <a:prstGeom prst="rect">
            <a:avLst/>
          </a:prstGeom>
        </p:spPr>
      </p:pic>
      <p:pic>
        <p:nvPicPr>
          <p:cNvPr id="6" name="Рисунок 5" descr="318532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4005064"/>
            <a:ext cx="3583149" cy="2687362"/>
          </a:xfrm>
          <a:prstGeom prst="rect">
            <a:avLst/>
          </a:prstGeom>
        </p:spPr>
      </p:pic>
      <p:pic>
        <p:nvPicPr>
          <p:cNvPr id="7" name="Рисунок 6" descr="orig_0aabaec6b1f257303b971bbfdbb14e2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1340768"/>
            <a:ext cx="316835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691680" y="0"/>
            <a:ext cx="6715140" cy="34163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Рассматривание фотографий военных лет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Иллюстрации орденов, медалей, знамен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 Портреты полководцев (Г.К. Жукова, К.К. Рокоссовского, И.С. Конева, С.К. Тимошенко, А.М. Василевского, А.И.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Ерѐменко,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Р.Я. Малиновского, И.Х. Баграмяна, В.И. Чуйкова, И.Д. Черняховского)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Серия портретов ветеранов ВОВ А. Шилова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Серия портретов партизан Ю. Юсупова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 Фотографии детей-героев (Марат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Казей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, Валя Котик,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Лѐня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Голиков, Саша Чекалин, Зина Портнова)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 descr="IMG_20200306_085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3717032"/>
            <a:ext cx="1967549" cy="2623399"/>
          </a:xfrm>
          <a:prstGeom prst="rect">
            <a:avLst/>
          </a:prstGeom>
        </p:spPr>
      </p:pic>
      <p:pic>
        <p:nvPicPr>
          <p:cNvPr id="6" name="Рисунок 5" descr="IMG_20200306_0858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3717032"/>
            <a:ext cx="3312368" cy="2623398"/>
          </a:xfrm>
          <a:prstGeom prst="rect">
            <a:avLst/>
          </a:prstGeom>
        </p:spPr>
      </p:pic>
      <p:pic>
        <p:nvPicPr>
          <p:cNvPr id="7" name="Рисунок 6" descr="IMG_20200306_0859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717032"/>
            <a:ext cx="1967549" cy="2623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5976" y="6211669"/>
            <a:ext cx="4612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Ссылка на интернет ресурс </a:t>
            </a:r>
          </a:p>
          <a:p>
            <a:r>
              <a:rPr lang="en-US" dirty="0" smtClean="0"/>
              <a:t>https://zvooq.pro/tracks/</a:t>
            </a:r>
            <a:r>
              <a:rPr lang="ru-RU" dirty="0" err="1" smtClean="0"/>
              <a:t>дети-россии</a:t>
            </a:r>
            <a:r>
              <a:rPr lang="ru-RU" dirty="0" smtClean="0"/>
              <a:t>?</a:t>
            </a:r>
            <a:r>
              <a:rPr lang="en-US" dirty="0" smtClean="0"/>
              <a:t>artist=1</a:t>
            </a:r>
            <a:endParaRPr lang="ru-RU" dirty="0"/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259632" y="0"/>
            <a:ext cx="7643834" cy="62632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Прослушивание военных песен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3"/>
              </a:rPr>
              <a:t>Дети России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3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Мы не хотим войны (День Победы. Дети о войне 2019)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4"/>
              </a:rPr>
              <a:t>Даниил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4"/>
              </a:rPr>
              <a:t>Соколенко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4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Фронтовое письмо (Песни в исполнении детей на 9 мая 2019)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5"/>
              </a:rPr>
              <a:t>Оля Бондаренко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5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9 Мая (Песни ко Дню победы в исполнении детей 2019)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6"/>
              </a:rPr>
              <a:t>Детский хор Ласточка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6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О той весне (Дети поют про войну 2019)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7"/>
              </a:rPr>
              <a:t>Детский хор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7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Мы не хотим войны (Песни ко Дню победы в исполнении детей)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8"/>
              </a:rPr>
              <a:t>Лина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8"/>
              </a:rPr>
              <a:t> Казакевич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8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Дети войны (День Победы. Дети о войне)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9"/>
              </a:rPr>
              <a:t>Анастасия и Тома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9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Все о той весне (Песни в исполнении детей на 9 мая)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0"/>
              </a:rPr>
              <a:t>Иван Журавлёв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Прадедушка, прадедушка, он всю прошёл войну (Дети поют про войну)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1"/>
              </a:rPr>
              <a:t>Жанна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1"/>
              </a:rPr>
              <a:t>Вшивкова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1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Здесь птицы не поют (Дети поют про войну)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2"/>
              </a:rPr>
              <a:t>Даша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2"/>
              </a:rPr>
              <a:t>Чеславская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2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Журавли (Песни ко Дню победы в исполнении детей)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3"/>
              </a:rPr>
              <a:t>Маша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3"/>
              </a:rPr>
              <a:t>Мирова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3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Я хочу, чтобы не было больше войны (Песни в исполнении детей на 9 мая)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4"/>
              </a:rPr>
              <a:t>Ангелина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4"/>
              </a:rPr>
              <a:t>Пиппер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4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Три танкиста (День Победы. Дети о войне)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5"/>
              </a:rPr>
              <a:t>Детский хор девочек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5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Песня о войне (Песни ко Дню победы в исполнении детей)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6"/>
              </a:rPr>
              <a:t>Анастасия Минина и Татьяна Савина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6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А закаты алые (Дети поют про войну. День Победы)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7"/>
              </a:rPr>
              <a:t>Детский хор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7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Послевоенная песня (Песни в исполнении детей на 9 мая)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7"/>
              </a:rPr>
              <a:t>Светлана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7"/>
              </a:rPr>
              <a:t>Каржавина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7"/>
              </a:rPr>
              <a:t> и Дима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7"/>
              </a:rPr>
              <a:t>Рылёв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7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Тальяночка (Дети поют про войну. День Победы)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8"/>
              </a:rPr>
              <a:t>Детский сводный хор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8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Вставай страна огромная (Дети поют про войну)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9"/>
              </a:rPr>
              <a:t>Детский ансамбль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19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О той весне (День Победы. Поют дети)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20"/>
              </a:rPr>
              <a:t>Дети Земли 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20"/>
              </a:rPr>
              <a:t>Open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2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20"/>
              </a:rPr>
              <a:t>Kids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  <a:hlinkClick r:id="rId2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— Мир без войны (День Победы. Дети о войне)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547664" y="322784"/>
            <a:ext cx="7215206" cy="532453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Чтение и заучивание стихотворений о войне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2. Эдуард Максимович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Горянц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«ВОЕННОЕ ДЕТСТВО»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3.Вера Баженова «Ветераны Второй мировой»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4.Иван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Горбаченко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.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Солдат России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2000" i="1" dirty="0" smtClean="0">
              <a:latin typeface="+mj-lt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Пословицы о войне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Худой мир лучше любой брани.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Дружно за мир стоять - войне не бывать.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Веселое горе - солдатская жизнь.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Если хочешь мира, будь готов к войне.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Войну хорошо слышать, да тяжело видеть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Пуля чинов не разбирает.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Что с бою взято, то свято.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Войной да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огнѐм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не шутят.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Кто не хочет кормить свою армию, будет кормить чужую.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 Кому война, а кому мать родна.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85852" y="142852"/>
            <a:ext cx="7858148" cy="41549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Над каждой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пословицей мы работаем поэтапно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1. Ситуативное употребление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воспитателем в повседневном общении и деятельности.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2. Анализ лексического значения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пословицы, работа над сложными устаревшими словами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Целевое освоение детьми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в процессе образовательных мероприятий 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3. Побуждение к употреблению детьми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в процессе образовательных мероприятий по инициативе воспитателя.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4. Побуждение детей к употреблению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в контексте обыденной жизни.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5. Нравственный анализ житейских ситуаций с применением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пословиц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6. Результатом всей этой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работы будет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самоинициативное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употребление пословиц детьми.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стопка_книг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2" y="4214818"/>
            <a:ext cx="2505456" cy="2340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019-05-07_14.26.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3467" y="2582658"/>
            <a:ext cx="2932549" cy="1927349"/>
          </a:xfrm>
        </p:spPr>
      </p:pic>
      <p:pic>
        <p:nvPicPr>
          <p:cNvPr id="4" name="Содержимое 3" descr="0002-002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2978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0" y="1124744"/>
            <a:ext cx="440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Выставка рисунков на военные темы:</a:t>
            </a:r>
            <a:endParaRPr lang="ru-RU" sz="2000" b="1" dirty="0"/>
          </a:p>
        </p:txBody>
      </p:sp>
      <p:pic>
        <p:nvPicPr>
          <p:cNvPr id="8" name="Рисунок 7" descr="IMG_37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571612"/>
            <a:ext cx="3643338" cy="2110914"/>
          </a:xfrm>
          <a:prstGeom prst="rect">
            <a:avLst/>
          </a:prstGeom>
        </p:spPr>
      </p:pic>
      <p:pic>
        <p:nvPicPr>
          <p:cNvPr id="9" name="Рисунок 8" descr="IMG_5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1571611"/>
            <a:ext cx="3429024" cy="228601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14810" y="42148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«</a:t>
            </a:r>
            <a:r>
              <a:rPr lang="ru-RU" sz="2400" dirty="0" smtClean="0"/>
              <a:t>С чего начинается Родина», </a:t>
            </a: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«</a:t>
            </a:r>
            <a:r>
              <a:rPr lang="ru-RU" sz="2400" dirty="0" smtClean="0"/>
              <a:t>Салют Победы», </a:t>
            </a:r>
            <a:endParaRPr lang="ru-RU" sz="2400" dirty="0" smtClean="0"/>
          </a:p>
          <a:p>
            <a:pPr>
              <a:buFont typeface="Arial" pitchFamily="34" charset="0"/>
              <a:buChar char="•"/>
            </a:pPr>
            <a:r>
              <a:rPr lang="ru-RU" sz="2400" dirty="0" smtClean="0"/>
              <a:t>«</a:t>
            </a:r>
            <a:r>
              <a:rPr lang="ru-RU" sz="2400" dirty="0" smtClean="0"/>
              <a:t>Мой прадедушка — ветеран Великой Отечественной войны»</a:t>
            </a:r>
            <a:endParaRPr lang="ru-RU" sz="2400" dirty="0"/>
          </a:p>
        </p:txBody>
      </p:sp>
      <p:pic>
        <p:nvPicPr>
          <p:cNvPr id="11" name="Рисунок 10" descr="IMG_20200304_144813.jpg"/>
          <p:cNvPicPr>
            <a:picLocks noChangeAspect="1"/>
          </p:cNvPicPr>
          <p:nvPr/>
        </p:nvPicPr>
        <p:blipFill>
          <a:blip r:embed="rId6" cstate="print">
            <a:lum bright="-10000"/>
          </a:blip>
          <a:srcRect l="9051" t="6951" r="2751" b="22700"/>
          <a:stretch>
            <a:fillRect/>
          </a:stretch>
        </p:blipFill>
        <p:spPr>
          <a:xfrm>
            <a:off x="285720" y="3929066"/>
            <a:ext cx="3821400" cy="22860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28794" y="5429264"/>
            <a:ext cx="11430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75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331640" y="2513802"/>
            <a:ext cx="7143768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С/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игры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: «Война», «Солдаты», «Медсестра»</a:t>
            </a:r>
            <a:endParaRPr lang="ru-RU" sz="2000" dirty="0" smtClean="0">
              <a:solidFill>
                <a:srgbClr val="000000"/>
              </a:solidFill>
              <a:latin typeface="+mj-lt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Конкурс чтецов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 « У войны не детское лицо»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" name="Рисунок 3" descr="IMG_20200304_1610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88640"/>
            <a:ext cx="3131840" cy="2348880"/>
          </a:xfrm>
          <a:prstGeom prst="rect">
            <a:avLst/>
          </a:prstGeom>
        </p:spPr>
      </p:pic>
      <p:pic>
        <p:nvPicPr>
          <p:cNvPr id="5" name="Рисунок 4" descr="IMG_20200304_161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573015"/>
            <a:ext cx="2448272" cy="2977461"/>
          </a:xfrm>
          <a:prstGeom prst="rect">
            <a:avLst/>
          </a:prstGeom>
        </p:spPr>
      </p:pic>
      <p:pic>
        <p:nvPicPr>
          <p:cNvPr id="6" name="Рисунок 5" descr="hello_html_4008fb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01008"/>
            <a:ext cx="4316139" cy="3024336"/>
          </a:xfrm>
          <a:prstGeom prst="rect">
            <a:avLst/>
          </a:prstGeom>
        </p:spPr>
      </p:pic>
      <p:pic>
        <p:nvPicPr>
          <p:cNvPr id="7" name="Рисунок 6" descr="ymfqogq7r6qb0k6ai_xaic5-0qe7u3alxphoddqesub8hhzeh5esmh9w6val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88640"/>
            <a:ext cx="3568033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00430" y="500042"/>
            <a:ext cx="5286412" cy="2000264"/>
          </a:xfrm>
          <a:prstGeom prst="rect">
            <a:avLst/>
          </a:prstGeom>
          <a:solidFill>
            <a:srgbClr val="FFFFF3"/>
          </a:solidFill>
          <a:ln>
            <a:noFill/>
          </a:ln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kisspng-bible-psalms-book-of-nehemiah-magic-books-5a8e7c5a841468.22525518151928738654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6182" y="214290"/>
            <a:ext cx="4714908" cy="2227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PpKysRgcVL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304_162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"/>
            <a:ext cx="8172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pKysRgcVL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</p:spPr>
      </p:pic>
      <p:pic>
        <p:nvPicPr>
          <p:cNvPr id="5" name="Рисунок 4" descr="IMG_20200304_161619.jpg"/>
          <p:cNvPicPr>
            <a:picLocks noChangeAspect="1"/>
          </p:cNvPicPr>
          <p:nvPr/>
        </p:nvPicPr>
        <p:blipFill>
          <a:blip r:embed="rId3" cstate="print"/>
          <a:srcRect l="3801" t="8001" r="15710" b="3801"/>
          <a:stretch>
            <a:fillRect/>
          </a:stretch>
        </p:blipFill>
        <p:spPr>
          <a:xfrm>
            <a:off x="0" y="0"/>
            <a:ext cx="4515490" cy="6858000"/>
          </a:xfrm>
          <a:prstGeom prst="rect">
            <a:avLst/>
          </a:prstGeom>
        </p:spPr>
      </p:pic>
      <p:pic>
        <p:nvPicPr>
          <p:cNvPr id="6" name="Рисунок 5" descr="IMG_20200304_161629.jpg"/>
          <p:cNvPicPr>
            <a:picLocks noChangeAspect="1"/>
          </p:cNvPicPr>
          <p:nvPr/>
        </p:nvPicPr>
        <p:blipFill>
          <a:blip r:embed="rId4" cstate="print"/>
          <a:srcRect t="13055" r="2591" b="28499"/>
          <a:stretch>
            <a:fillRect/>
          </a:stretch>
        </p:blipFill>
        <p:spPr>
          <a:xfrm>
            <a:off x="6983760" y="4797152"/>
            <a:ext cx="2160240" cy="1728192"/>
          </a:xfrm>
          <a:prstGeom prst="rect">
            <a:avLst/>
          </a:prstGeom>
        </p:spPr>
      </p:pic>
      <p:pic>
        <p:nvPicPr>
          <p:cNvPr id="7" name="Рисунок 6" descr="IMG_20200304_161640.jpg"/>
          <p:cNvPicPr>
            <a:picLocks noChangeAspect="1"/>
          </p:cNvPicPr>
          <p:nvPr/>
        </p:nvPicPr>
        <p:blipFill>
          <a:blip r:embed="rId5" cstate="print"/>
          <a:srcRect t="18248" r="2679" b="15605"/>
          <a:stretch>
            <a:fillRect/>
          </a:stretch>
        </p:blipFill>
        <p:spPr>
          <a:xfrm>
            <a:off x="4644008" y="3284984"/>
            <a:ext cx="2304256" cy="2088232"/>
          </a:xfrm>
          <a:prstGeom prst="rect">
            <a:avLst/>
          </a:prstGeom>
        </p:spPr>
      </p:pic>
      <p:pic>
        <p:nvPicPr>
          <p:cNvPr id="8" name="Рисунок 7" descr="IMG_20200304_161646.jpg"/>
          <p:cNvPicPr>
            <a:picLocks noChangeAspect="1"/>
          </p:cNvPicPr>
          <p:nvPr/>
        </p:nvPicPr>
        <p:blipFill>
          <a:blip r:embed="rId6" cstate="print"/>
          <a:srcRect l="3453" t="17141" r="3329" b="18124"/>
          <a:stretch>
            <a:fillRect/>
          </a:stretch>
        </p:blipFill>
        <p:spPr>
          <a:xfrm>
            <a:off x="4644008" y="620688"/>
            <a:ext cx="2088232" cy="2232248"/>
          </a:xfrm>
          <a:prstGeom prst="rect">
            <a:avLst/>
          </a:prstGeom>
        </p:spPr>
      </p:pic>
      <p:pic>
        <p:nvPicPr>
          <p:cNvPr id="9" name="Рисунок 8" descr="IMG_20200304_161658.jpg"/>
          <p:cNvPicPr>
            <a:picLocks noChangeAspect="1"/>
          </p:cNvPicPr>
          <p:nvPr/>
        </p:nvPicPr>
        <p:blipFill>
          <a:blip r:embed="rId7" cstate="print"/>
          <a:srcRect t="12139" r="-1157" b="8959"/>
          <a:stretch>
            <a:fillRect/>
          </a:stretch>
        </p:blipFill>
        <p:spPr>
          <a:xfrm>
            <a:off x="7020272" y="2204864"/>
            <a:ext cx="2284869" cy="2376264"/>
          </a:xfrm>
          <a:prstGeom prst="rect">
            <a:avLst/>
          </a:prstGeom>
        </p:spPr>
      </p:pic>
      <p:pic>
        <p:nvPicPr>
          <p:cNvPr id="10" name="Рисунок 9" descr="IMG_20200304_161712.jpg"/>
          <p:cNvPicPr>
            <a:picLocks noChangeAspect="1"/>
          </p:cNvPicPr>
          <p:nvPr/>
        </p:nvPicPr>
        <p:blipFill>
          <a:blip r:embed="rId8" cstate="print"/>
          <a:srcRect l="-2745" t="20588" r="10806" b="27943"/>
          <a:stretch>
            <a:fillRect/>
          </a:stretch>
        </p:blipFill>
        <p:spPr>
          <a:xfrm>
            <a:off x="6732240" y="188640"/>
            <a:ext cx="2411760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pKysRgcVL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21920" cy="6858000"/>
          </a:xfrm>
        </p:spPr>
      </p:pic>
      <p:pic>
        <p:nvPicPr>
          <p:cNvPr id="5" name="никит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450887" y="692696"/>
            <a:ext cx="6693113" cy="58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pKysRgcVL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</p:spPr>
      </p:pic>
      <p:pic>
        <p:nvPicPr>
          <p:cNvPr id="5" name="Рисунок 4" descr="IMG_20200304_1619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253711" y="1635054"/>
            <a:ext cx="5712635" cy="4067944"/>
          </a:xfrm>
          <a:prstGeom prst="rect">
            <a:avLst/>
          </a:prstGeom>
        </p:spPr>
      </p:pic>
      <p:pic>
        <p:nvPicPr>
          <p:cNvPr id="6" name="Рисунок 5" descr="IMG_20200304_161901.jpg"/>
          <p:cNvPicPr>
            <a:picLocks noChangeAspect="1"/>
          </p:cNvPicPr>
          <p:nvPr/>
        </p:nvPicPr>
        <p:blipFill>
          <a:blip r:embed="rId4" cstate="print"/>
          <a:srcRect l="18080" t="13992" r="17346" b="26159"/>
          <a:stretch>
            <a:fillRect/>
          </a:stretch>
        </p:blipFill>
        <p:spPr>
          <a:xfrm rot="5400000">
            <a:off x="-50562" y="1642850"/>
            <a:ext cx="5760640" cy="4004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PpKysRgcVL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889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304_161800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2270" t="21334" r="17004" b="14980"/>
          <a:stretch>
            <a:fillRect/>
          </a:stretch>
        </p:blipFill>
        <p:spPr>
          <a:xfrm rot="5400000">
            <a:off x="-489959" y="1254664"/>
            <a:ext cx="4869160" cy="3889241"/>
          </a:xfrm>
          <a:prstGeom prst="rect">
            <a:avLst/>
          </a:prstGeom>
        </p:spPr>
      </p:pic>
      <p:pic>
        <p:nvPicPr>
          <p:cNvPr id="6" name="венер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51920" y="188640"/>
            <a:ext cx="5472608" cy="612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pKysRgcVL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</p:spPr>
      </p:pic>
      <p:pic>
        <p:nvPicPr>
          <p:cNvPr id="5" name="Рисунок 4" descr="IMG_20200304_161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6309" y="332656"/>
            <a:ext cx="3787691" cy="2840768"/>
          </a:xfrm>
          <a:prstGeom prst="rect">
            <a:avLst/>
          </a:prstGeom>
        </p:spPr>
      </p:pic>
      <p:pic>
        <p:nvPicPr>
          <p:cNvPr id="6" name="Рисунок 5" descr="IMG_20200304_1618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0084" y="4005064"/>
            <a:ext cx="3803915" cy="2852936"/>
          </a:xfrm>
          <a:prstGeom prst="rect">
            <a:avLst/>
          </a:prstGeom>
        </p:spPr>
      </p:pic>
      <p:pic>
        <p:nvPicPr>
          <p:cNvPr id="7" name="Рисунок 6" descr="IMG_20200304_161810.jpg"/>
          <p:cNvPicPr>
            <a:picLocks noChangeAspect="1"/>
          </p:cNvPicPr>
          <p:nvPr/>
        </p:nvPicPr>
        <p:blipFill>
          <a:blip r:embed="rId5" cstate="print"/>
          <a:srcRect l="10511" t="11765" r="20717" b="12720"/>
          <a:stretch>
            <a:fillRect/>
          </a:stretch>
        </p:blipFill>
        <p:spPr>
          <a:xfrm rot="5400000">
            <a:off x="-222885" y="1527141"/>
            <a:ext cx="6048674" cy="4091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pKysRgcVL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</p:spPr>
      </p:pic>
      <p:pic>
        <p:nvPicPr>
          <p:cNvPr id="5" name="Рисунок 4" descr="IMG_20200304_161737.jpg"/>
          <p:cNvPicPr>
            <a:picLocks noChangeAspect="1"/>
          </p:cNvPicPr>
          <p:nvPr/>
        </p:nvPicPr>
        <p:blipFill>
          <a:blip r:embed="rId3" cstate="print"/>
          <a:srcRect l="-787" t="18900" b="17051"/>
          <a:stretch>
            <a:fillRect/>
          </a:stretch>
        </p:blipFill>
        <p:spPr>
          <a:xfrm>
            <a:off x="0" y="2204864"/>
            <a:ext cx="921600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pKysRgcVLQ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88960" cy="6858000"/>
          </a:xfrm>
        </p:spPr>
      </p:pic>
      <p:pic>
        <p:nvPicPr>
          <p:cNvPr id="6" name="VID_20200304_16012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55776" y="764704"/>
            <a:ext cx="6372200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285852" y="187889"/>
            <a:ext cx="7358082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Тип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проекта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 методу – информационно - исследовательский;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по содержанию - фронтальный; творческий, групповой,    долгосрочный.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357290" y="2114527"/>
            <a:ext cx="678657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Цель проекта: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Создание условий для воспитания в детях и их родителях уважения к памяти предков – участников Великой Отечественной войны.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Создание условий для обогащения жизненного опыта детей знаниями о Великой Отечественной войне на основе исторических фактов, воспитание патриотизма, чувства гордости за свою семью и Родину.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PpKysRgcVL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0304_1557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404664"/>
            <a:ext cx="7584842" cy="56886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583"/>
            <a:ext cx="9144000" cy="6866583"/>
          </a:xfrm>
          <a:prstGeom prst="rect">
            <a:avLst/>
          </a:prstGeom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619672" y="487025"/>
            <a:ext cx="7272808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Заключение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Каждый из нас узнает о войне по-разному: кто-то услышал рассказ ветерана, кто-то посмотрел фильм, а кто-то прочитал книгу писателя-фронтовика…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Прочитанные нами  художественные произведения о подвиге отважных маленьких героев расширили представление о войне, вернули к трудным, но героическим событиям военных лет, помогли увидеть эти события глазами детей, вместе с ними пройти через суровые испытания и познать радость подвига во имя Победы. Написанные по "горячим следам" событий книги о войне являются своеобразным мостом, связывающим поколения. Для нас эти книги важны, ведь именно с их помощью мы можем составить полную картину войны, включая исторические факты и бытовые детали. Сила художественного слова так велика, что заставляет ожить прошлое, оказаться в страшном аду нечеловеческих страданий, помогает почувствовать то, что выпало на долю участников войны. Из содержания прочитанного я извлек главный нравственный урок: повести учат добру, человечности, справедливости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pKysRgcVL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896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988840"/>
            <a:ext cx="7772400" cy="1470025"/>
          </a:xfrm>
        </p:spPr>
        <p:txBody>
          <a:bodyPr/>
          <a:lstStyle/>
          <a:p>
            <a:r>
              <a:rPr lang="ru-RU" b="1" dirty="0" smtClean="0"/>
              <a:t>Спасибо за внимание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357290" y="367049"/>
            <a:ext cx="62150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Объект исследования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- художественные произведения о подвиге детей на войне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Рисунок 4" descr="slide-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1628800"/>
            <a:ext cx="6242304" cy="4681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79712" y="188640"/>
            <a:ext cx="6342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latin typeface="+mj-lt"/>
              </a:rPr>
              <a:t>Задачи проекта в работе с детьми</a:t>
            </a:r>
            <a:r>
              <a:rPr lang="ru-RU" b="1" u="sng" dirty="0" smtClean="0"/>
              <a:t>:</a:t>
            </a:r>
            <a:endParaRPr lang="ru-RU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259632" y="805354"/>
            <a:ext cx="763284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Изучить художественную литературу по данной теме.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Проанализировать характер, поступки героев, проследить за их судьбой. Выяснить сходство или различие причин, побудивших маленьких героев выступить на защиту Родины.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Выявить авторское отношение к  изображаемому.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Дать свою оценку произведениям.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Узнать, что известно современным школьникам о молодых героях Великой Отечественной войны.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Заинтересовать всех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участников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проекта чтением книг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ahoma" pitchFamily="34" charset="0"/>
              </a:rPr>
              <a:t>о войне.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5" name="Рисунок 4" descr="1_K7QSZoEs06xf7IMBLiLsuw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293096"/>
            <a:ext cx="3938560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254542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6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117693"/>
            <a:ext cx="72866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ahoma" pitchFamily="34" charset="0"/>
              </a:rPr>
              <a:t>Дать детям начальное представление о том, что народ помнит и чтит память героев Великой Отечественной войны 1941-1945 гг., в честь героев которой слагают стихи и песни, воздвигают памятники.</a:t>
            </a:r>
            <a:endParaRPr lang="ru-RU" sz="2400" dirty="0" smtClean="0"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Tahoma" pitchFamily="34" charset="0"/>
              </a:rPr>
              <a:t>Ознакомить с произведениями художественной литературы, живописи и музыкой военных лет.</a:t>
            </a:r>
            <a:endParaRPr lang="ru-RU" sz="2400" dirty="0" smtClean="0"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ahoma" pitchFamily="34" charset="0"/>
              </a:rPr>
              <a:t>Вызывать у детей эмоциональный отклик на героические интонации произведений художественной литературы, изобразительного искусства, музыки.</a:t>
            </a:r>
            <a:endParaRPr lang="ru-RU" sz="2400" dirty="0" smtClean="0"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ahoma" pitchFamily="34" charset="0"/>
              </a:rPr>
              <a:t>Дать детям представления о празднике День Победы, объяснить почему он так называется и кого поздравляют в этот день.</a:t>
            </a:r>
            <a:endParaRPr lang="ru-RU" sz="2400" dirty="0" smtClean="0"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ahoma" pitchFamily="34" charset="0"/>
              </a:rPr>
              <a:t>Воспитывать патриотические чувства к героическим событиям прошлых лет, уважения к ветеранам, труженикам тыла, детям родного города, вынесшим на своих плечах тяготы войны.</a:t>
            </a:r>
            <a:endParaRPr lang="ru-RU" sz="2400" dirty="0" smtClean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2563</TotalTime>
  <Words>1888</Words>
  <Application>Microsoft Office PowerPoint</Application>
  <PresentationFormat>Экран (4:3)</PresentationFormat>
  <Paragraphs>352</Paragraphs>
  <Slides>62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 Литературные произведения в проекте «Расскажем детям о войне» </vt:lpstr>
      <vt:lpstr>Рассказывайте детям о войне, Не бойтесь испугать жестокой правдой, Рассказывайте детям о войне, Им это знать и помнить надо Рассказывайте детям о войне, Пусть ваша память к ним в сердца стучится Рассказывайте детям о войне. Наталья Вербицкая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Рассказы прочитанные нами с детьми: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толстой</dc:creator>
  <cp:lastModifiedBy>стас</cp:lastModifiedBy>
  <cp:revision>98</cp:revision>
  <dcterms:created xsi:type="dcterms:W3CDTF">2020-03-03T21:38:15Z</dcterms:created>
  <dcterms:modified xsi:type="dcterms:W3CDTF">2020-03-12T06:10:07Z</dcterms:modified>
</cp:coreProperties>
</file>