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64" r:id="rId5"/>
    <p:sldId id="265" r:id="rId6"/>
    <p:sldId id="261" r:id="rId7"/>
    <p:sldId id="257" r:id="rId8"/>
    <p:sldId id="260" r:id="rId9"/>
    <p:sldId id="258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2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E9522-2097-4A88-BAF4-9CC92AC1570D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D90670-B948-4F43-856C-0C85872A2C3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196752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Организационно-методическое сопровождение стратегических команд школ,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работающих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сложных социальных условиях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2839" y="5458965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Бозина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Геннадьевна,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директор МБОУ Лицея №20 Междуреченского ГО,</a:t>
            </a: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кафедры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2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Трудности при работе над программой повышения качества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</a:t>
            </a:r>
            <a:r>
              <a:rPr lang="ru-RU" dirty="0" smtClean="0"/>
              <a:t>еумение формулировать проблемы;</a:t>
            </a:r>
          </a:p>
          <a:p>
            <a:r>
              <a:rPr lang="ru-RU" dirty="0" smtClean="0"/>
              <a:t>затруднения в разделении проблем и ограничений;</a:t>
            </a:r>
          </a:p>
          <a:p>
            <a:r>
              <a:rPr lang="ru-RU" dirty="0"/>
              <a:t>н</a:t>
            </a:r>
            <a:r>
              <a:rPr lang="ru-RU" dirty="0" smtClean="0"/>
              <a:t>еумение выстраивать иерархию проблем;</a:t>
            </a:r>
          </a:p>
          <a:p>
            <a:r>
              <a:rPr lang="ru-RU" dirty="0"/>
              <a:t>т</a:t>
            </a:r>
            <a:r>
              <a:rPr lang="ru-RU" dirty="0" smtClean="0"/>
              <a:t>рудности в формулировании конкретных целей и задач;</a:t>
            </a:r>
          </a:p>
          <a:p>
            <a:r>
              <a:rPr lang="ru-RU" dirty="0" smtClean="0"/>
              <a:t>затруднение в определении необходимых действий по </a:t>
            </a:r>
            <a:r>
              <a:rPr lang="ru-RU" smtClean="0"/>
              <a:t>реализации программы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635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Ключевые направления в программах  повышения качества образования в ОО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овышение компетенции педагогов в работе с разными категориями обучающихся;</a:t>
            </a:r>
          </a:p>
          <a:p>
            <a:r>
              <a:rPr lang="ru-RU" dirty="0"/>
              <a:t>п</a:t>
            </a:r>
            <a:r>
              <a:rPr lang="ru-RU" dirty="0" smtClean="0"/>
              <a:t>овышение мотивации обучающихся;</a:t>
            </a:r>
          </a:p>
          <a:p>
            <a:r>
              <a:rPr lang="ru-RU" dirty="0"/>
              <a:t>с</a:t>
            </a:r>
            <a:r>
              <a:rPr lang="ru-RU" dirty="0" smtClean="0"/>
              <a:t>овершенствование методической службы в ОО;</a:t>
            </a:r>
          </a:p>
          <a:p>
            <a:r>
              <a:rPr lang="ru-RU" dirty="0"/>
              <a:t>а</a:t>
            </a:r>
            <a:r>
              <a:rPr lang="ru-RU" dirty="0" smtClean="0"/>
              <a:t>ктивное включение родителей в школьную жизнь;</a:t>
            </a:r>
          </a:p>
          <a:p>
            <a:r>
              <a:rPr lang="ru-RU" dirty="0"/>
              <a:t>с</a:t>
            </a:r>
            <a:r>
              <a:rPr lang="ru-RU" dirty="0" smtClean="0"/>
              <a:t>овершенствование управленческих умений педагогических работников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46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cs typeface="Times New Roman" pitchFamily="18" charset="0"/>
              </a:rPr>
              <a:t>Критерии, обладающие наиболее выраженными основаниями для отнесения общеобразовательных организаций к категории школ с низкими результатами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/>
              <a:t>результаты обучения школьников по данным государственной итоговой аттестации по образовательным программам основного общего образования (ОГЭ) и среднего общего образования (ЕГЭ</a:t>
            </a:r>
            <a:r>
              <a:rPr lang="ru-RU" sz="2600" dirty="0" smtClean="0"/>
              <a:t>);</a:t>
            </a:r>
          </a:p>
          <a:p>
            <a:r>
              <a:rPr lang="ru-RU" sz="2600" dirty="0"/>
              <a:t>наличие обучающихся (количество обучающихся), состоящих на учете в комиссии по делам несовершеннолетних (КДН) или подразделении по делам несовершеннолетних (ПДН); </a:t>
            </a:r>
            <a:endParaRPr lang="ru-RU" sz="2600" dirty="0" smtClean="0"/>
          </a:p>
          <a:p>
            <a:r>
              <a:rPr lang="ru-RU" sz="2800" dirty="0"/>
              <a:t>удовлетворенность участников образовательных отношений качеством образования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58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656184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Социально-неблагоприятные </a:t>
            </a:r>
            <a:r>
              <a:rPr lang="ru-RU" sz="2500" b="1" dirty="0">
                <a:effectLst/>
                <a:latin typeface="Times New Roman" pitchFamily="18" charset="0"/>
                <a:cs typeface="Times New Roman" pitchFamily="18" charset="0"/>
              </a:rPr>
              <a:t>условия, в которых может находиться общеобразовательная организация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труднодоступная местность;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неразвитость инфраструктуры;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аличие обучающихся </a:t>
            </a:r>
            <a:r>
              <a:rPr lang="ru-RU" dirty="0"/>
              <a:t>из семей, испытывающих проблемы с трудовой занятостью; </a:t>
            </a:r>
            <a:endParaRPr lang="ru-RU" dirty="0" smtClean="0"/>
          </a:p>
          <a:p>
            <a:r>
              <a:rPr lang="ru-RU" dirty="0" smtClean="0"/>
              <a:t>наличие </a:t>
            </a:r>
            <a:r>
              <a:rPr lang="ru-RU" dirty="0"/>
              <a:t>обучающихся из семей с низким образовательным уровнем;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наличие обучающихся из малообеспеченных семей;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наличие обучающихся из неполных семей; </a:t>
            </a:r>
          </a:p>
        </p:txBody>
      </p:sp>
    </p:spTree>
    <p:extLst>
      <p:ext uri="{BB962C8B-B14F-4D97-AF65-F5344CB8AC3E}">
        <p14:creationId xmlns:p14="http://schemas.microsoft.com/office/powerpoint/2010/main" val="333817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Социально-неблагоприятные </a:t>
            </a: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условия, в которых может находиться общеобразовательная организация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наличие </a:t>
            </a:r>
            <a:r>
              <a:rPr lang="ru-RU" dirty="0"/>
              <a:t>обучающихся </a:t>
            </a:r>
            <a:r>
              <a:rPr lang="ru-RU" dirty="0" smtClean="0"/>
              <a:t>со </a:t>
            </a:r>
            <a:r>
              <a:rPr lang="ru-RU" dirty="0"/>
              <a:t>специальными образовательными потребностями; </a:t>
            </a:r>
            <a:endParaRPr lang="ru-RU" dirty="0" smtClean="0"/>
          </a:p>
          <a:p>
            <a:r>
              <a:rPr lang="ru-RU" dirty="0" smtClean="0"/>
              <a:t>наличие </a:t>
            </a:r>
            <a:r>
              <a:rPr lang="ru-RU" dirty="0"/>
              <a:t>обучающихся из семей, в которых хотя бы один родителей ведет асоциальный образ жизни; 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обучающихся, для который русский язык не является родным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наличие обучающихся с </a:t>
            </a:r>
            <a:r>
              <a:rPr lang="ru-RU" dirty="0" err="1"/>
              <a:t>девиантным</a:t>
            </a:r>
            <a:r>
              <a:rPr lang="ru-RU" dirty="0"/>
              <a:t> поведением;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наличие </a:t>
            </a:r>
            <a:r>
              <a:rPr lang="ru-RU" dirty="0" err="1"/>
              <a:t>депривированных</a:t>
            </a:r>
            <a:r>
              <a:rPr lang="ru-RU" dirty="0"/>
              <a:t> обучающихся;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наличие обучающихся, состоящих на учете в ОДН и КДН;</a:t>
            </a:r>
          </a:p>
        </p:txBody>
      </p:sp>
    </p:spTree>
    <p:extLst>
      <p:ext uri="{BB962C8B-B14F-4D97-AF65-F5344CB8AC3E}">
        <p14:creationId xmlns:p14="http://schemas.microsoft.com/office/powerpoint/2010/main" val="275377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656184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общеобразовательных организаций</a:t>
            </a:r>
            <a:endParaRPr lang="ru-RU" sz="25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r>
              <a:rPr lang="ru-RU" dirty="0"/>
              <a:t>школа с низкими </a:t>
            </a:r>
            <a:r>
              <a:rPr lang="ru-RU" dirty="0" smtClean="0"/>
              <a:t>результатами;</a:t>
            </a:r>
          </a:p>
          <a:p>
            <a:r>
              <a:rPr lang="ru-RU" dirty="0" smtClean="0"/>
              <a:t> </a:t>
            </a:r>
            <a:r>
              <a:rPr lang="ru-RU" dirty="0"/>
              <a:t>школа, функционирующая в неблагоприятных социальных условиях 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школа </a:t>
            </a:r>
            <a:r>
              <a:rPr lang="ru-RU" dirty="0"/>
              <a:t>с низкими результатами и функционирующая в неблагоприятных социальных </a:t>
            </a:r>
            <a:r>
              <a:rPr lang="ru-RU" dirty="0" smtClean="0"/>
              <a:t>условиях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24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Основные стратегии повышения качества образования в школах, функционирующих </a:t>
            </a: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в неблагоприятных социальных условиях 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75252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</a:t>
            </a:r>
            <a:r>
              <a:rPr lang="ru-RU" dirty="0" smtClean="0"/>
              <a:t>ыявление школ с низкими результатами и работающих в неблагоприятных социальных условиях;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шефство школ - лидеров;</a:t>
            </a:r>
          </a:p>
          <a:p>
            <a:r>
              <a:rPr lang="ru-RU" dirty="0"/>
              <a:t>о</a:t>
            </a:r>
            <a:r>
              <a:rPr lang="ru-RU" dirty="0" smtClean="0"/>
              <a:t>казание методической и консультативной помощи  школьным командам в проектном режиме;</a:t>
            </a:r>
          </a:p>
          <a:p>
            <a:r>
              <a:rPr lang="ru-RU" dirty="0"/>
              <a:t>п</a:t>
            </a:r>
            <a:r>
              <a:rPr lang="ru-RU" dirty="0" smtClean="0"/>
              <a:t>овышение квалификации работников школ, работающих </a:t>
            </a:r>
            <a:r>
              <a:rPr lang="ru-RU" dirty="0"/>
              <a:t>в неблагоприятных социальных </a:t>
            </a:r>
            <a:r>
              <a:rPr lang="ru-RU" dirty="0" smtClean="0"/>
              <a:t>условиях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57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Управление ресурсами общеобразовательной организации в интересах обеспечения результативности образовательной деятельности и достижения образовательных 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>
                <a:cs typeface="Times New Roman" pitchFamily="18" charset="0"/>
              </a:rPr>
              <a:t>Стратегия и тактика управления </a:t>
            </a:r>
            <a:r>
              <a:rPr lang="ru-RU" dirty="0" smtClean="0">
                <a:cs typeface="Times New Roman" pitchFamily="18" charset="0"/>
              </a:rPr>
              <a:t>ОО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cs typeface="Times New Roman" pitchFamily="18" charset="0"/>
              </a:rPr>
              <a:t>Управление </a:t>
            </a:r>
            <a:r>
              <a:rPr lang="ru-RU" dirty="0">
                <a:cs typeface="Times New Roman" pitchFamily="18" charset="0"/>
              </a:rPr>
              <a:t>деятельностью коллектива ОО </a:t>
            </a:r>
            <a:endParaRPr lang="ru-RU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cs typeface="Times New Roman" pitchFamily="18" charset="0"/>
              </a:rPr>
              <a:t>Повышение </a:t>
            </a:r>
            <a:r>
              <a:rPr lang="ru-RU" dirty="0">
                <a:cs typeface="Times New Roman" pitchFamily="18" charset="0"/>
              </a:rPr>
              <a:t>эффективности управления ОО с использованием современных механизмов управления</a:t>
            </a:r>
          </a:p>
          <a:p>
            <a:pPr>
              <a:lnSpc>
                <a:spcPct val="120000"/>
              </a:lnSpc>
            </a:pPr>
            <a:r>
              <a:rPr lang="ru-RU" dirty="0">
                <a:cs typeface="Times New Roman" pitchFamily="18" charset="0"/>
              </a:rPr>
              <a:t>Управление внутренним информационным пространством и маркетинговой деятельностью </a:t>
            </a:r>
            <a:r>
              <a:rPr lang="ru-RU" dirty="0" smtClean="0">
                <a:cs typeface="Times New Roman" pitchFamily="18" charset="0"/>
              </a:rPr>
              <a:t>ОО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37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Разделы программы повышения качества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налитическое обоснование;</a:t>
            </a:r>
          </a:p>
          <a:p>
            <a:r>
              <a:rPr lang="ru-RU" dirty="0"/>
              <a:t>в</a:t>
            </a:r>
            <a:r>
              <a:rPr lang="ru-RU" dirty="0" smtClean="0"/>
              <a:t>ыявление проблем;</a:t>
            </a:r>
          </a:p>
          <a:p>
            <a:r>
              <a:rPr lang="ru-RU" dirty="0" smtClean="0"/>
              <a:t>постановка целей и задач;</a:t>
            </a:r>
          </a:p>
          <a:p>
            <a:r>
              <a:rPr lang="ru-RU" dirty="0"/>
              <a:t>с</a:t>
            </a:r>
            <a:r>
              <a:rPr lang="ru-RU" dirty="0" smtClean="0"/>
              <a:t>одержание и последовательность важнейших действий по реализации;</a:t>
            </a:r>
          </a:p>
          <a:p>
            <a:r>
              <a:rPr lang="ru-RU" dirty="0" smtClean="0"/>
              <a:t>определение сроков действий и получения результатов;</a:t>
            </a:r>
          </a:p>
          <a:p>
            <a:r>
              <a:rPr lang="ru-RU" dirty="0" smtClean="0"/>
              <a:t>определение ответственных лиц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34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Трудности при работе над программой повышения качества образования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</a:t>
            </a:r>
            <a:r>
              <a:rPr lang="ru-RU" dirty="0" smtClean="0"/>
              <a:t>тсутствие опыта проектирования управленческой деятельности;</a:t>
            </a:r>
          </a:p>
          <a:p>
            <a:r>
              <a:rPr lang="ru-RU" dirty="0" smtClean="0"/>
              <a:t>неумение работать в команде;</a:t>
            </a:r>
          </a:p>
          <a:p>
            <a:r>
              <a:rPr lang="ru-RU" dirty="0"/>
              <a:t>и</a:t>
            </a:r>
            <a:r>
              <a:rPr lang="ru-RU" dirty="0" smtClean="0"/>
              <a:t>золированность управленческих команд, неиспользование опыта других образовательных организаций;</a:t>
            </a:r>
          </a:p>
          <a:p>
            <a:r>
              <a:rPr lang="ru-RU" dirty="0" smtClean="0"/>
              <a:t>отсутствие опыта аналитической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40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483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Критерии, обладающие наиболее выраженными основаниями для отнесения общеобразовательных организаций к категории школ с низкими результатами обучения</vt:lpstr>
      <vt:lpstr>Социально-неблагоприятные условия, в которых может находиться общеобразовательная организация</vt:lpstr>
      <vt:lpstr>Социально-неблагоприятные условия, в которых может находиться общеобразовательная организация</vt:lpstr>
      <vt:lpstr>Распределение общеобразовательных организаций</vt:lpstr>
      <vt:lpstr>Основные стратегии повышения качества образования в школах, функционирующих  в неблагоприятных социальных условиях </vt:lpstr>
      <vt:lpstr>Управление ресурсами общеобразовательной организации в интересах обеспечения результативности образовательной деятельности и достижения образовательных результатов </vt:lpstr>
      <vt:lpstr>Разделы программы повышения качества образования</vt:lpstr>
      <vt:lpstr>Трудности при работе над программой повышения качества образования</vt:lpstr>
      <vt:lpstr>Трудности при работе над программой повышения качества образования</vt:lpstr>
      <vt:lpstr>Ключевые направления в программах  повышения качества образования в ОО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k320</cp:lastModifiedBy>
  <cp:revision>10</cp:revision>
  <dcterms:created xsi:type="dcterms:W3CDTF">2017-09-19T23:03:56Z</dcterms:created>
  <dcterms:modified xsi:type="dcterms:W3CDTF">2020-03-05T05:42:20Z</dcterms:modified>
</cp:coreProperties>
</file>