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48" r:id="rId3"/>
    <p:sldMasterId id="2147483760" r:id="rId4"/>
    <p:sldMasterId id="2147483784" r:id="rId5"/>
    <p:sldMasterId id="2147483796" r:id="rId6"/>
    <p:sldMasterId id="2147483808" r:id="rId7"/>
    <p:sldMasterId id="2147483846" r:id="rId8"/>
    <p:sldMasterId id="2147483871" r:id="rId9"/>
    <p:sldMasterId id="2147483883" r:id="rId10"/>
    <p:sldMasterId id="2147483895" r:id="rId11"/>
    <p:sldMasterId id="2147483907" r:id="rId12"/>
    <p:sldMasterId id="2147483919" r:id="rId13"/>
  </p:sldMasterIdLst>
  <p:notesMasterIdLst>
    <p:notesMasterId r:id="rId39"/>
  </p:notesMasterIdLst>
  <p:sldIdLst>
    <p:sldId id="280" r:id="rId14"/>
    <p:sldId id="322" r:id="rId15"/>
    <p:sldId id="325" r:id="rId16"/>
    <p:sldId id="324" r:id="rId17"/>
    <p:sldId id="326" r:id="rId18"/>
    <p:sldId id="327" r:id="rId19"/>
    <p:sldId id="331" r:id="rId20"/>
    <p:sldId id="337" r:id="rId21"/>
    <p:sldId id="335" r:id="rId22"/>
    <p:sldId id="336" r:id="rId23"/>
    <p:sldId id="329" r:id="rId24"/>
    <p:sldId id="328" r:id="rId25"/>
    <p:sldId id="338" r:id="rId26"/>
    <p:sldId id="346" r:id="rId27"/>
    <p:sldId id="347" r:id="rId28"/>
    <p:sldId id="340" r:id="rId29"/>
    <p:sldId id="341" r:id="rId30"/>
    <p:sldId id="342" r:id="rId31"/>
    <p:sldId id="343" r:id="rId32"/>
    <p:sldId id="353" r:id="rId33"/>
    <p:sldId id="349" r:id="rId34"/>
    <p:sldId id="350" r:id="rId35"/>
    <p:sldId id="351" r:id="rId36"/>
    <p:sldId id="352" r:id="rId37"/>
    <p:sldId id="29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48"/>
    <a:srgbClr val="FFFF66"/>
    <a:srgbClr val="A36125"/>
    <a:srgbClr val="D48844"/>
    <a:srgbClr val="C82520"/>
    <a:srgbClr val="640000"/>
    <a:srgbClr val="DDD6EA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467" autoAdjust="0"/>
  </p:normalViewPr>
  <p:slideViewPr>
    <p:cSldViewPr snapToGrid="0">
      <p:cViewPr varScale="1">
        <p:scale>
          <a:sx n="92" d="100"/>
          <a:sy n="92" d="100"/>
        </p:scale>
        <p:origin x="10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842364321209099E-2"/>
          <c:y val="5.3993282718220716E-2"/>
          <c:w val="0.93517354771458849"/>
          <c:h val="0.708248180241572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Гимназия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</c:v>
                </c:pt>
                <c:pt idx="1">
                  <c:v>82.4</c:v>
                </c:pt>
                <c:pt idx="2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Юрга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70.400000000000006</c:v>
                </c:pt>
                <c:pt idx="1">
                  <c:v>72.3</c:v>
                </c:pt>
                <c:pt idx="2">
                  <c:v>69.8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Кемеровская область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69.099999999999994</c:v>
                </c:pt>
                <c:pt idx="1">
                  <c:v>70.900000000000006</c:v>
                </c:pt>
                <c:pt idx="2">
                  <c:v>69.8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60312"/>
        <c:axId val="143659920"/>
      </c:barChart>
      <c:catAx>
        <c:axId val="143660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143659920"/>
        <c:crosses val="autoZero"/>
        <c:auto val="1"/>
        <c:lblAlgn val="ctr"/>
        <c:lblOffset val="100"/>
        <c:noMultiLvlLbl val="0"/>
      </c:catAx>
      <c:valAx>
        <c:axId val="143659920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660312"/>
        <c:crosses val="autoZero"/>
        <c:crossBetween val="between"/>
        <c:majorUnit val="10"/>
        <c:minorUnit val="5"/>
      </c:valAx>
    </c:plotArea>
    <c:legend>
      <c:legendPos val="b"/>
      <c:layout/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Лист1!$L$4</c:f>
              <c:strCache>
                <c:ptCount val="1"/>
                <c:pt idx="0">
                  <c:v>Гимназия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Лист1!$M$3:$U$3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Информатика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Английский язык</c:v>
                </c:pt>
                <c:pt idx="7">
                  <c:v>Обществознание</c:v>
                </c:pt>
                <c:pt idx="8">
                  <c:v>Литература</c:v>
                </c:pt>
              </c:strCache>
            </c:strRef>
          </c:cat>
          <c:val>
            <c:numRef>
              <c:f>Лист1!$M$4:$U$4</c:f>
              <c:numCache>
                <c:formatCode>General</c:formatCode>
                <c:ptCount val="9"/>
                <c:pt idx="0">
                  <c:v>66</c:v>
                </c:pt>
                <c:pt idx="1">
                  <c:v>77</c:v>
                </c:pt>
                <c:pt idx="2">
                  <c:v>80</c:v>
                </c:pt>
                <c:pt idx="3">
                  <c:v>72</c:v>
                </c:pt>
                <c:pt idx="4">
                  <c:v>80</c:v>
                </c:pt>
                <c:pt idx="5">
                  <c:v>74</c:v>
                </c:pt>
                <c:pt idx="6">
                  <c:v>85</c:v>
                </c:pt>
                <c:pt idx="7">
                  <c:v>76</c:v>
                </c:pt>
                <c:pt idx="8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Лист1!$L$5</c:f>
              <c:strCache>
                <c:ptCount val="1"/>
                <c:pt idx="0">
                  <c:v>г.Юрга</c:v>
                </c:pt>
              </c:strCache>
            </c:strRef>
          </c:tx>
          <c:invertIfNegative val="0"/>
          <c:cat>
            <c:strRef>
              <c:f>Лист1!$M$3:$U$3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Информатика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Английский язык</c:v>
                </c:pt>
                <c:pt idx="7">
                  <c:v>Обществознание</c:v>
                </c:pt>
                <c:pt idx="8">
                  <c:v>Литература</c:v>
                </c:pt>
              </c:strCache>
            </c:strRef>
          </c:cat>
          <c:val>
            <c:numRef>
              <c:f>Лист1!$M$5:$U$5</c:f>
              <c:numCache>
                <c:formatCode>General</c:formatCode>
                <c:ptCount val="9"/>
                <c:pt idx="0">
                  <c:v>54.5</c:v>
                </c:pt>
                <c:pt idx="1">
                  <c:v>55.6</c:v>
                </c:pt>
                <c:pt idx="2">
                  <c:v>62.5</c:v>
                </c:pt>
                <c:pt idx="3">
                  <c:v>53.4</c:v>
                </c:pt>
                <c:pt idx="4">
                  <c:v>59.3</c:v>
                </c:pt>
                <c:pt idx="5">
                  <c:v>62</c:v>
                </c:pt>
                <c:pt idx="6">
                  <c:v>70.599999999999994</c:v>
                </c:pt>
                <c:pt idx="7">
                  <c:v>58.8</c:v>
                </c:pt>
                <c:pt idx="8">
                  <c:v>62</c:v>
                </c:pt>
              </c:numCache>
            </c:numRef>
          </c:val>
        </c:ser>
        <c:ser>
          <c:idx val="2"/>
          <c:order val="2"/>
          <c:tx>
            <c:strRef>
              <c:f>Лист1!$L$6</c:f>
              <c:strCache>
                <c:ptCount val="1"/>
                <c:pt idx="0">
                  <c:v>Кемеровская область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Лист1!$M$3:$U$3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Информатика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Английский язык</c:v>
                </c:pt>
                <c:pt idx="7">
                  <c:v>Обществознание</c:v>
                </c:pt>
                <c:pt idx="8">
                  <c:v>Литература</c:v>
                </c:pt>
              </c:strCache>
            </c:strRef>
          </c:cat>
          <c:val>
            <c:numRef>
              <c:f>Лист1!$M$6:$U$6</c:f>
              <c:numCache>
                <c:formatCode>General</c:formatCode>
                <c:ptCount val="9"/>
                <c:pt idx="0">
                  <c:v>53.5</c:v>
                </c:pt>
                <c:pt idx="1">
                  <c:v>56.3</c:v>
                </c:pt>
                <c:pt idx="2">
                  <c:v>64</c:v>
                </c:pt>
                <c:pt idx="3">
                  <c:v>52.4</c:v>
                </c:pt>
                <c:pt idx="4">
                  <c:v>56.8</c:v>
                </c:pt>
                <c:pt idx="5">
                  <c:v>61.4</c:v>
                </c:pt>
                <c:pt idx="6">
                  <c:v>69.900000000000006</c:v>
                </c:pt>
                <c:pt idx="7">
                  <c:v>55.8</c:v>
                </c:pt>
                <c:pt idx="8">
                  <c:v>62.7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62272"/>
        <c:axId val="225920056"/>
      </c:barChart>
      <c:catAx>
        <c:axId val="143662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225920056"/>
        <c:crosses val="autoZero"/>
        <c:auto val="1"/>
        <c:lblAlgn val="ctr"/>
        <c:lblOffset val="100"/>
        <c:noMultiLvlLbl val="0"/>
      </c:catAx>
      <c:valAx>
        <c:axId val="225920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662272"/>
        <c:crosses val="autoZero"/>
        <c:crossBetween val="between"/>
      </c:valAx>
    </c:plotArea>
    <c:legend>
      <c:legendPos val="tr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ЕГЭ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(профильная)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Английский язык</c:v>
                </c:pt>
                <c:pt idx="9">
                  <c:v>Литература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51</c:v>
                </c:pt>
                <c:pt idx="1">
                  <c:v>26</c:v>
                </c:pt>
                <c:pt idx="2">
                  <c:v>12</c:v>
                </c:pt>
                <c:pt idx="3">
                  <c:v>14</c:v>
                </c:pt>
                <c:pt idx="4">
                  <c:v>6</c:v>
                </c:pt>
                <c:pt idx="5">
                  <c:v>6</c:v>
                </c:pt>
                <c:pt idx="6">
                  <c:v>14</c:v>
                </c:pt>
                <c:pt idx="7">
                  <c:v>16</c:v>
                </c:pt>
                <c:pt idx="8">
                  <c:v>12</c:v>
                </c:pt>
                <c:pt idx="9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участников, получивших от 90 до 99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(профильная)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Английский язык</c:v>
                </c:pt>
                <c:pt idx="9">
                  <c:v>Литература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4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участников, поллучивщих от 80 до 89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(профильная)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Английский язык</c:v>
                </c:pt>
                <c:pt idx="9">
                  <c:v>Литература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24</c:v>
                </c:pt>
                <c:pt idx="1">
                  <c:v>4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7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5922016"/>
        <c:axId val="225916136"/>
        <c:axId val="0"/>
      </c:bar3DChart>
      <c:catAx>
        <c:axId val="225922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225916136"/>
        <c:crosses val="autoZero"/>
        <c:auto val="1"/>
        <c:lblAlgn val="ctr"/>
        <c:lblOffset val="100"/>
        <c:noMultiLvlLbl val="0"/>
      </c:catAx>
      <c:valAx>
        <c:axId val="225916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9220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гимназия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английский язык</c:v>
                </c:pt>
                <c:pt idx="1">
                  <c:v>география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физика</c:v>
                </c:pt>
                <c:pt idx="5">
                  <c:v>химия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0.92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г. Юрга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английский язык</c:v>
                </c:pt>
                <c:pt idx="1">
                  <c:v>география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физика</c:v>
                </c:pt>
                <c:pt idx="5">
                  <c:v>химия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1</c:v>
                </c:pt>
                <c:pt idx="1">
                  <c:v>0.85</c:v>
                </c:pt>
                <c:pt idx="2">
                  <c:v>0.87</c:v>
                </c:pt>
                <c:pt idx="3">
                  <c:v>0.72</c:v>
                </c:pt>
                <c:pt idx="4">
                  <c:v>0.69</c:v>
                </c:pt>
                <c:pt idx="5">
                  <c:v>0.7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Кемеровская область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английский язык</c:v>
                </c:pt>
                <c:pt idx="1">
                  <c:v>география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физика</c:v>
                </c:pt>
                <c:pt idx="5">
                  <c:v>химия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0.9</c:v>
                </c:pt>
                <c:pt idx="1">
                  <c:v>0.76</c:v>
                </c:pt>
                <c:pt idx="2">
                  <c:v>0.73</c:v>
                </c:pt>
                <c:pt idx="3">
                  <c:v>0.66</c:v>
                </c:pt>
                <c:pt idx="4">
                  <c:v>0.65</c:v>
                </c:pt>
                <c:pt idx="5">
                  <c:v>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5920840"/>
        <c:axId val="225917312"/>
        <c:axId val="0"/>
      </c:bar3DChart>
      <c:catAx>
        <c:axId val="225920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25917312"/>
        <c:crosses val="autoZero"/>
        <c:auto val="1"/>
        <c:lblAlgn val="ctr"/>
        <c:lblOffset val="100"/>
        <c:noMultiLvlLbl val="0"/>
      </c:catAx>
      <c:valAx>
        <c:axId val="2259173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59208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628F1-20B8-4DE5-A2EB-7D9C7BB4338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0C14-417E-477F-BC6E-89CFB0775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3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801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3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8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572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200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043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139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460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43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2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552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150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9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1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712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239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974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193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598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12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3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9472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841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631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48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1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86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076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369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818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98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7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138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972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148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339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097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203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320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132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355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55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01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165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325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623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142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529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B5FC-6D3C-4975-A361-DFA2A70B316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82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50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04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94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25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72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31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61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41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70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4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90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8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68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36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78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88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46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11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2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09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31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9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0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89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91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98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85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08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165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934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26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089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963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447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763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379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49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707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836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910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0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34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381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80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69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078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50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093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30900" y="6384925"/>
            <a:ext cx="2895600" cy="244475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lvl1pPr>
          </a:lstStyle>
          <a:p>
            <a:pPr>
              <a:buClr>
                <a:srgbClr val="CCECFF"/>
              </a:buClr>
            </a:pPr>
            <a:r>
              <a:rPr lang="en-US">
                <a:solidFill>
                  <a:srgbClr val="FFFFFF"/>
                </a:solidFill>
              </a:rPr>
              <a:t>Edit your company slogan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124200" y="6477000"/>
            <a:ext cx="1828800" cy="244475"/>
          </a:xfrm>
        </p:spPr>
        <p:txBody>
          <a:bodyPr/>
          <a:lstStyle>
            <a:lvl1pPr>
              <a:defRPr/>
            </a:lvl1pPr>
          </a:lstStyle>
          <a:p>
            <a:fld id="{727598A1-A790-43B2-850A-F9CCA72A87A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873375" y="4038600"/>
            <a:ext cx="5584825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819400" y="3276600"/>
            <a:ext cx="5791200" cy="68262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6019800" y="5934075"/>
            <a:ext cx="2832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709EE2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385741039"/>
      </p:ext>
    </p:extLst>
  </p:cSld>
  <p:clrMapOvr>
    <a:masterClrMapping/>
  </p:clrMapOvr>
  <p:transition>
    <p:cover dir="l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http://www.ppt.prtxt.ru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09543-A0AA-4EF7-9B07-6F41C4D96F3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22717"/>
      </p:ext>
    </p:extLst>
  </p:cSld>
  <p:clrMapOvr>
    <a:masterClrMapping/>
  </p:clrMapOvr>
  <p:transition>
    <p:cover dir="l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http://www.ppt.prtxt.ru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C56F3-FC41-4377-9C90-3EACF7C4BB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722"/>
      </p:ext>
    </p:extLst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http://www.ppt.prtxt.ru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D34A0-C2AA-4904-98A3-AD0DFC62FE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21120"/>
      </p:ext>
    </p:extLst>
  </p:cSld>
  <p:clrMapOvr>
    <a:masterClrMapping/>
  </p:clrMapOvr>
  <p:transition>
    <p:cover dir="l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http://www.ppt.prtxt.ru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3A079-3D84-4EEF-A6DA-BC783C5C90F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994"/>
      </p:ext>
    </p:extLst>
  </p:cSld>
  <p:clrMapOvr>
    <a:masterClrMapping/>
  </p:clrMapOvr>
  <p:transition>
    <p:cover dir="l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http://www.ppt.prtxt.ru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2CF5A-A0D1-4FFC-86A7-88EE12B9D50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96479"/>
      </p:ext>
    </p:extLst>
  </p:cSld>
  <p:clrMapOvr>
    <a:masterClrMapping/>
  </p:clrMapOvr>
  <p:transition>
    <p:cover dir="l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http://www.ppt.prtxt.ru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8264F-76F2-4EA8-B6AB-BEF9B4E4BB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86873"/>
      </p:ext>
    </p:extLst>
  </p:cSld>
  <p:clrMapOvr>
    <a:masterClrMapping/>
  </p:clrMapOvr>
  <p:transition>
    <p:cover dir="l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http://www.ppt.prtxt.ru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EF492-2C5E-4206-BA05-AE784200F96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99044"/>
      </p:ext>
    </p:extLst>
  </p:cSld>
  <p:clrMapOvr>
    <a:masterClrMapping/>
  </p:clrMapOvr>
  <p:transition>
    <p:cover dir="l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http://www.ppt.prtxt.ru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8FECA-9366-48A5-99DE-82BC9A5DBE4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12245"/>
      </p:ext>
    </p:extLst>
  </p:cSld>
  <p:clrMapOvr>
    <a:masterClrMapping/>
  </p:clrMapOvr>
  <p:transition>
    <p:cover dir="l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http://www.ppt.prtxt.ru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56063-83C4-4AEC-9D69-88649B29273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60634"/>
      </p:ext>
    </p:extLst>
  </p:cSld>
  <p:clrMapOvr>
    <a:masterClrMapping/>
  </p:clrMapOvr>
  <p:transition>
    <p:cover dir="l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457200"/>
            <a:ext cx="207645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607695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http://www.ppt.prtxt.ru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F9D57-3EF9-49FB-815C-A76921EE0DA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60473"/>
      </p:ext>
    </p:extLst>
  </p:cSld>
  <p:clrMapOvr>
    <a:masterClrMapping/>
  </p:clrMapOvr>
  <p:transition>
    <p:cover dir="l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6934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3058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http://www.ppt.prtxt.ru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7FDC1BE8-1558-4D0B-B7A5-42E56B29E11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71121"/>
      </p:ext>
    </p:extLst>
  </p:cSld>
  <p:clrMapOvr>
    <a:masterClrMapping/>
  </p:clrMapOvr>
  <p:transition>
    <p:cover dir="l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E9BD-BC0D-48B0-B960-0A7AE03919CF}" type="datetime1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ВСОКО как способ прогнозирования успеха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1FA-0914-4607-84FC-6D60B45859E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87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247A-5107-4D08-B3D6-25AC9A31ED56}" type="datetime1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ВСОКО как способ прогнозирования успеха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1FA-0914-4607-84FC-6D60B4585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336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22E-7827-4114-ACF4-FDE41266AF9A}" type="datetime1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ВСОКО как способ прогнозирования успеха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1FA-0914-4607-84FC-6D60B45859E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609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F580-3183-4167-90F7-A198B7DD8253}" type="datetime1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ВСОКО как способ прогнозирования успеха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1FA-0914-4607-84FC-6D60B4585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64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A666-A9E8-4034-A3AE-C19B7E6444A6}" type="datetime1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ВСОКО как способ прогнозирования успеха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1FA-0914-4607-84FC-6D60B45859E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314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55EE-1F1B-49DF-90A9-F1B09DFCFB28}" type="datetime1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ВСОКО как способ прогнозирования успеха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1FA-0914-4607-84FC-6D60B4585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254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3BC2-33CA-477F-BF4F-AD862DA03B9B}" type="datetime1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ВСОКО как способ прогнозирования успеха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1FA-0914-4607-84FC-6D60B4585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077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5A16-C8EE-4466-95E1-BC71253BEF2A}" type="datetime1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ВСОКО как способ прогнозирования успеха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1FA-0914-4607-84FC-6D60B45859E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8439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6754-553D-4C2F-BB4D-35B14E5160EB}" type="datetime1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ВСОКО как способ прогнозирования успеха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1FA-0914-4607-84FC-6D60B4585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017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E936-754C-4D2B-BB03-028028A06987}" type="datetime1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ВСОКО как способ прогнозирования успеха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1FA-0914-4607-84FC-6D60B4585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144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39F6-217D-4FFD-8AEF-3BB91F0C1FC1}" type="datetime1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ВСОКО как способ прогнозирования успеха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A1FA-0914-4607-84FC-6D60B4585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0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38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82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931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076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764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976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226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39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412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0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3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4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9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66165" y="383056"/>
            <a:ext cx="8220635" cy="611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8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7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0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06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304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943600" y="63246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http://www.ppt.prtxt.ru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2971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B6B709-8B75-4907-BDFB-1B947D7C9B5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28800" y="457200"/>
            <a:ext cx="6934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black">
          <a:xfrm>
            <a:off x="7196138" y="5943600"/>
            <a:ext cx="1643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709EE2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336401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ransition>
    <p:cover dir="ld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43898EE-1C29-4552-ACEB-82CA66B32F79}" type="datetime1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ВСОКО как способ прогнозирования успеха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872A1FA-0914-4607-84FC-6D60B4585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39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2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yrga-gimnaziya@yandex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1147895" y="35833"/>
            <a:ext cx="70344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Муниципальное          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 автономное общеобразовательное   учреждение                                   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«Гимназия города Юрги»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08080" y="4657844"/>
            <a:ext cx="4344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66"/>
                </a:solidFill>
                <a:latin typeface="Arial" charset="0"/>
              </a:rPr>
              <a:t>Чуприкова С.А.,</a:t>
            </a:r>
            <a:endParaRPr lang="ru-RU" altLang="ru-RU" sz="2000" b="1" dirty="0">
              <a:solidFill>
                <a:srgbClr val="000066"/>
              </a:solidFill>
              <a:latin typeface="Arial" charset="0"/>
            </a:endParaRPr>
          </a:p>
          <a:p>
            <a:pPr lvl="0" fontAlgn="base">
              <a:spcAft>
                <a:spcPct val="0"/>
              </a:spcAft>
            </a:pPr>
            <a:r>
              <a:rPr lang="ru-RU" altLang="ru-RU" b="1" dirty="0" smtClean="0">
                <a:solidFill>
                  <a:srgbClr val="000066"/>
                </a:solidFill>
                <a:latin typeface="Arial" charset="0"/>
              </a:rPr>
              <a:t>заместитель директора по УВР</a:t>
            </a:r>
          </a:p>
          <a:p>
            <a:pPr lvl="0" fontAlgn="base">
              <a:spcAft>
                <a:spcPct val="0"/>
              </a:spcAft>
            </a:pPr>
            <a:r>
              <a:rPr lang="ru-RU" altLang="ru-RU" b="1" dirty="0" smtClean="0">
                <a:solidFill>
                  <a:srgbClr val="000066"/>
                </a:solidFill>
                <a:latin typeface="Arial" charset="0"/>
              </a:rPr>
              <a:t>МАОУ «Гимназия города Юрги» </a:t>
            </a:r>
            <a:endParaRPr lang="ru-RU" altLang="ru-RU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026" name="Picture 2" descr="C:\Users\Пользователь\Desktop\Новая папка (5)\IMG_20191218_123743_21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68750"/>
            <a:ext cx="4445876" cy="3489250"/>
          </a:xfrm>
          <a:prstGeom prst="rect">
            <a:avLst/>
          </a:prstGeom>
          <a:noFill/>
          <a:effectLst>
            <a:glow>
              <a:schemeClr val="accent1"/>
            </a:glow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833"/>
            <a:ext cx="9017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076" y="1346026"/>
            <a:ext cx="8547843" cy="17548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kern="0" dirty="0" smtClean="0">
                <a:solidFill>
                  <a:srgbClr val="000066"/>
                </a:solidFill>
                <a:latin typeface="Arial" charset="0"/>
              </a:rPr>
              <a:t>Содержание </a:t>
            </a:r>
            <a:r>
              <a:rPr lang="ru-RU" sz="3200" b="1" kern="0" dirty="0">
                <a:solidFill>
                  <a:srgbClr val="000066"/>
                </a:solidFill>
                <a:latin typeface="Arial" charset="0"/>
              </a:rPr>
              <a:t>оценочных процедур в рамках внутренней оценки качества образования.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647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58"/>
    </mc:Choice>
    <mc:Fallback xmlns="">
      <p:transition spd="slow" advTm="1975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929808" y="1711951"/>
            <a:ext cx="6324600" cy="4495800"/>
          </a:xfrm>
          <a:prstGeom prst="rightArrow">
            <a:avLst>
              <a:gd name="adj1" fmla="val 79306"/>
              <a:gd name="adj2" fmla="val 34844"/>
            </a:avLst>
          </a:prstGeom>
          <a:gradFill rotWithShape="1">
            <a:gsLst>
              <a:gs pos="0">
                <a:srgbClr val="709EE2">
                  <a:alpha val="14999"/>
                </a:srgbClr>
              </a:gs>
              <a:gs pos="100000">
                <a:srgbClr val="709EE2">
                  <a:gamma/>
                  <a:tint val="57647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6841" y="256852"/>
            <a:ext cx="87971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93A299"/>
              </a:buClr>
              <a:buSzPct val="85000"/>
            </a:pPr>
            <a:r>
              <a:rPr lang="ru-RU" sz="3200" b="1" kern="0" dirty="0">
                <a:solidFill>
                  <a:srgbClr val="000066"/>
                </a:solidFill>
                <a:latin typeface="Arial" charset="0"/>
              </a:rPr>
              <a:t>Параметры оценки качества </a:t>
            </a:r>
            <a:r>
              <a:rPr lang="ru-RU" sz="3200" b="1" kern="0" dirty="0" smtClean="0">
                <a:solidFill>
                  <a:srgbClr val="000066"/>
                </a:solidFill>
                <a:latin typeface="Arial" charset="0"/>
              </a:rPr>
              <a:t>образования:</a:t>
            </a:r>
            <a:endParaRPr lang="ru-RU" sz="3200" b="1" kern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blackWhite">
          <a:xfrm>
            <a:off x="1950626" y="3418489"/>
            <a:ext cx="3810000" cy="871537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3B9D81"/>
              </a:gs>
              <a:gs pos="100000">
                <a:srgbClr val="3B9D81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Качество содержания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blackWhite">
          <a:xfrm>
            <a:off x="1950626" y="4429671"/>
            <a:ext cx="3810000" cy="871537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80C040"/>
              </a:gs>
              <a:gs pos="100000">
                <a:srgbClr val="80C040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Качество результатов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950626" y="2343773"/>
            <a:ext cx="3810000" cy="871537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874F2"/>
              </a:gs>
              <a:gs pos="100000">
                <a:srgbClr val="9874F2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Качество условий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02836" y="3410194"/>
            <a:ext cx="166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kern="0" dirty="0">
                <a:solidFill>
                  <a:srgbClr val="000066"/>
                </a:solidFill>
                <a:latin typeface="Arial" charset="0"/>
              </a:rPr>
              <a:t>ВСОКО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7" y="795461"/>
            <a:ext cx="20177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76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8169784" cy="133773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5A2C64"/>
                </a:solidFill>
                <a:latin typeface="Times New Roman"/>
                <a:ea typeface="+mn-ea"/>
                <a:cs typeface="+mn-cs"/>
              </a:rPr>
              <a:t>Механизмы повышения качества общего образования в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967" y="1288778"/>
            <a:ext cx="8318544" cy="4182700"/>
          </a:xfrm>
        </p:spPr>
        <p:txBody>
          <a:bodyPr>
            <a:noAutofit/>
          </a:bodyPr>
          <a:lstStyle/>
          <a:p>
            <a:pPr marL="442913" indent="-442913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комплексного мониторинга образовательных достижений учащихся и качества образования с использованием современных измерителей для комплексной оценки предметных, метапредметных и личностных результатов.</a:t>
            </a:r>
          </a:p>
          <a:p>
            <a:pPr marL="442913" indent="-442913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Широкое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профессионального сообщества и общественности о результатах 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инструментарии международных исследований через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цифровизацию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442913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6" y="4894263"/>
            <a:ext cx="20177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1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8012128" cy="133773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5A2C64"/>
                </a:solidFill>
                <a:latin typeface="Times New Roman"/>
                <a:ea typeface="+mn-ea"/>
                <a:cs typeface="+mn-cs"/>
              </a:rPr>
              <a:t>Механизмы повышения качества общего образования в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05919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Обновление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и методических материалов с учетом переориентации системы образования на новые результаты, связанные с «навыками 21 века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</a:p>
          <a:p>
            <a:pPr marL="1168400" indent="-452438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</a:t>
            </a:r>
          </a:p>
          <a:p>
            <a:pPr marL="1168400" indent="-452438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позитивных установок,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400" indent="-452438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обучения, </a:t>
            </a:r>
          </a:p>
          <a:p>
            <a:pPr marL="1168400" indent="-452438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учащихся в различных ситуациях,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400" indent="-452438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жить в эпоху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</a:t>
            </a:r>
          </a:p>
          <a:p>
            <a:pPr marL="715962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2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учителей. </a:t>
            </a:r>
          </a:p>
          <a:p>
            <a:pPr marL="1168400" indent="-452438">
              <a:buFont typeface="Wingdings" panose="05000000000000000000" pitchFamily="2" charset="2"/>
              <a:buChar char="ü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52" y="4894263"/>
            <a:ext cx="20177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1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25" y="260350"/>
            <a:ext cx="3178175" cy="1168400"/>
          </a:xfrm>
        </p:spPr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Модель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</a:rPr>
              <a:t>внутришкольной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системы оценки качества образования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916238" y="549275"/>
            <a:ext cx="2303462" cy="28733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292934"/>
                </a:solidFill>
              </a:rPr>
              <a:t>Целевые установки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928938" y="1071563"/>
            <a:ext cx="2303462" cy="28892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rgbClr val="292934"/>
                </a:solidFill>
              </a:rPr>
              <a:t>Концептуальные основы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2916238" y="1557338"/>
            <a:ext cx="2303462" cy="44291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1200" dirty="0">
                <a:solidFill>
                  <a:srgbClr val="292934"/>
                </a:solidFill>
              </a:rPr>
              <a:t>Система требований, норм, стандартов 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928938" y="2214563"/>
            <a:ext cx="2303462" cy="3571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292934"/>
                </a:solidFill>
              </a:rPr>
              <a:t>Субъекты оценки</a:t>
            </a: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2843213" y="2852738"/>
            <a:ext cx="2447925" cy="1295400"/>
          </a:xfrm>
          <a:prstGeom prst="rect">
            <a:avLst/>
          </a:prstGeom>
          <a:solidFill>
            <a:srgbClr val="A2E8A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2E8A2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292934"/>
                </a:solidFill>
              </a:rPr>
              <a:t>Объекты оценки</a:t>
            </a:r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1258888" y="4868863"/>
            <a:ext cx="1152525" cy="2889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292934"/>
              </a:solidFill>
            </a:endParaRP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1258888" y="2708275"/>
            <a:ext cx="1152525" cy="2889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292934"/>
              </a:solidFill>
            </a:endParaRPr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1258888" y="4437063"/>
            <a:ext cx="1152525" cy="2889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292934"/>
              </a:solidFill>
            </a:endParaRPr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1258888" y="4005263"/>
            <a:ext cx="1152525" cy="2889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292934"/>
              </a:solidFill>
            </a:endParaRPr>
          </a:p>
        </p:txBody>
      </p:sp>
      <p:sp>
        <p:nvSpPr>
          <p:cNvPr id="12300" name="Rectangle 13"/>
          <p:cNvSpPr>
            <a:spLocks noChangeArrowheads="1"/>
          </p:cNvSpPr>
          <p:nvPr/>
        </p:nvSpPr>
        <p:spPr bwMode="auto">
          <a:xfrm>
            <a:off x="1258888" y="3573463"/>
            <a:ext cx="1152525" cy="2889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292934"/>
              </a:solidFill>
            </a:endParaRPr>
          </a:p>
        </p:txBody>
      </p:sp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1258888" y="3141663"/>
            <a:ext cx="1152525" cy="2889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292934"/>
              </a:solidFill>
            </a:endParaRPr>
          </a:p>
        </p:txBody>
      </p:sp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5651500" y="2708275"/>
            <a:ext cx="1152525" cy="2889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292934"/>
              </a:solidFill>
            </a:endParaRPr>
          </a:p>
        </p:txBody>
      </p:sp>
      <p:sp>
        <p:nvSpPr>
          <p:cNvPr id="12303" name="Rectangle 16"/>
          <p:cNvSpPr>
            <a:spLocks noChangeArrowheads="1"/>
          </p:cNvSpPr>
          <p:nvPr/>
        </p:nvSpPr>
        <p:spPr bwMode="auto">
          <a:xfrm>
            <a:off x="5651500" y="3141663"/>
            <a:ext cx="1152525" cy="2889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292934"/>
              </a:solidFill>
            </a:endParaRPr>
          </a:p>
        </p:txBody>
      </p:sp>
      <p:sp>
        <p:nvSpPr>
          <p:cNvPr id="12304" name="Rectangle 17"/>
          <p:cNvSpPr>
            <a:spLocks noChangeArrowheads="1"/>
          </p:cNvSpPr>
          <p:nvPr/>
        </p:nvSpPr>
        <p:spPr bwMode="auto">
          <a:xfrm>
            <a:off x="5651500" y="4005263"/>
            <a:ext cx="1152525" cy="2889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292934"/>
              </a:solidFill>
            </a:endParaRPr>
          </a:p>
        </p:txBody>
      </p:sp>
      <p:sp>
        <p:nvSpPr>
          <p:cNvPr id="12305" name="Rectangle 18"/>
          <p:cNvSpPr>
            <a:spLocks noChangeArrowheads="1"/>
          </p:cNvSpPr>
          <p:nvPr/>
        </p:nvSpPr>
        <p:spPr bwMode="auto">
          <a:xfrm>
            <a:off x="5651500" y="4868862"/>
            <a:ext cx="1152525" cy="2889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292934"/>
              </a:solidFill>
            </a:endParaRPr>
          </a:p>
        </p:txBody>
      </p:sp>
      <p:sp>
        <p:nvSpPr>
          <p:cNvPr id="12306" name="Rectangle 19"/>
          <p:cNvSpPr>
            <a:spLocks noChangeArrowheads="1"/>
          </p:cNvSpPr>
          <p:nvPr/>
        </p:nvSpPr>
        <p:spPr bwMode="auto">
          <a:xfrm>
            <a:off x="5651500" y="4437063"/>
            <a:ext cx="1152525" cy="2889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292934"/>
              </a:solidFill>
            </a:endParaRPr>
          </a:p>
        </p:txBody>
      </p:sp>
      <p:sp>
        <p:nvSpPr>
          <p:cNvPr id="12307" name="Rectangle 20"/>
          <p:cNvSpPr>
            <a:spLocks noChangeArrowheads="1"/>
          </p:cNvSpPr>
          <p:nvPr/>
        </p:nvSpPr>
        <p:spPr bwMode="auto">
          <a:xfrm>
            <a:off x="5651500" y="3573463"/>
            <a:ext cx="1152525" cy="2889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292934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3059113" y="5157788"/>
            <a:ext cx="2089150" cy="55721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292934"/>
                </a:solidFill>
              </a:rPr>
              <a:t>Результаты оценочной деятельности </a:t>
            </a:r>
          </a:p>
        </p:txBody>
      </p:sp>
      <p:sp>
        <p:nvSpPr>
          <p:cNvPr id="12309" name="Rectangle 22"/>
          <p:cNvSpPr>
            <a:spLocks noChangeArrowheads="1"/>
          </p:cNvSpPr>
          <p:nvPr/>
        </p:nvSpPr>
        <p:spPr bwMode="auto">
          <a:xfrm>
            <a:off x="3059113" y="5876925"/>
            <a:ext cx="2089150" cy="50482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rgbClr val="292934"/>
                </a:solidFill>
              </a:rPr>
              <a:t>Управленческие решения по улучшению качества</a:t>
            </a:r>
          </a:p>
        </p:txBody>
      </p:sp>
      <p:sp>
        <p:nvSpPr>
          <p:cNvPr id="12310" name="Rectangle 24"/>
          <p:cNvSpPr>
            <a:spLocks noChangeArrowheads="1"/>
          </p:cNvSpPr>
          <p:nvPr/>
        </p:nvSpPr>
        <p:spPr bwMode="auto">
          <a:xfrm>
            <a:off x="357188" y="1571625"/>
            <a:ext cx="612775" cy="421481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292934"/>
                </a:solidFill>
              </a:rPr>
              <a:t> Внутренняя оценка качества образования</a:t>
            </a:r>
          </a:p>
        </p:txBody>
      </p:sp>
      <p:sp>
        <p:nvSpPr>
          <p:cNvPr id="12311" name="Line 25"/>
          <p:cNvSpPr>
            <a:spLocks noChangeShapeType="1"/>
          </p:cNvSpPr>
          <p:nvPr/>
        </p:nvSpPr>
        <p:spPr bwMode="auto">
          <a:xfrm flipH="1">
            <a:off x="250825" y="6092825"/>
            <a:ext cx="2808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12" name="Line 26"/>
          <p:cNvSpPr>
            <a:spLocks noChangeShapeType="1"/>
          </p:cNvSpPr>
          <p:nvPr/>
        </p:nvSpPr>
        <p:spPr bwMode="auto">
          <a:xfrm flipV="1">
            <a:off x="250825" y="692150"/>
            <a:ext cx="0" cy="5400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13" name="Line 27"/>
          <p:cNvSpPr>
            <a:spLocks noChangeShapeType="1"/>
          </p:cNvSpPr>
          <p:nvPr/>
        </p:nvSpPr>
        <p:spPr bwMode="auto">
          <a:xfrm>
            <a:off x="250825" y="692150"/>
            <a:ext cx="26654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14" name="Line 28"/>
          <p:cNvSpPr>
            <a:spLocks noChangeShapeType="1"/>
          </p:cNvSpPr>
          <p:nvPr/>
        </p:nvSpPr>
        <p:spPr bwMode="auto">
          <a:xfrm>
            <a:off x="4067175" y="8366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15" name="Line 29"/>
          <p:cNvSpPr>
            <a:spLocks noChangeShapeType="1"/>
          </p:cNvSpPr>
          <p:nvPr/>
        </p:nvSpPr>
        <p:spPr bwMode="auto">
          <a:xfrm>
            <a:off x="4067175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16" name="Line 30"/>
          <p:cNvSpPr>
            <a:spLocks noChangeShapeType="1"/>
          </p:cNvSpPr>
          <p:nvPr/>
        </p:nvSpPr>
        <p:spPr bwMode="auto">
          <a:xfrm>
            <a:off x="4071938" y="19288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17" name="Line 31"/>
          <p:cNvSpPr>
            <a:spLocks noChangeShapeType="1"/>
          </p:cNvSpPr>
          <p:nvPr/>
        </p:nvSpPr>
        <p:spPr bwMode="auto">
          <a:xfrm flipH="1">
            <a:off x="971550" y="2349500"/>
            <a:ext cx="194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18" name="Line 32"/>
          <p:cNvSpPr>
            <a:spLocks noChangeShapeType="1"/>
          </p:cNvSpPr>
          <p:nvPr/>
        </p:nvSpPr>
        <p:spPr bwMode="auto">
          <a:xfrm>
            <a:off x="5219700" y="2349500"/>
            <a:ext cx="1873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19" name="Line 34"/>
          <p:cNvSpPr>
            <a:spLocks noChangeShapeType="1"/>
          </p:cNvSpPr>
          <p:nvPr/>
        </p:nvSpPr>
        <p:spPr bwMode="auto">
          <a:xfrm>
            <a:off x="4067175" y="566102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20" name="Line 35"/>
          <p:cNvSpPr>
            <a:spLocks noChangeShapeType="1"/>
          </p:cNvSpPr>
          <p:nvPr/>
        </p:nvSpPr>
        <p:spPr bwMode="auto">
          <a:xfrm>
            <a:off x="4067175" y="465296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21" name="AutoShape 36"/>
          <p:cNvSpPr>
            <a:spLocks noChangeArrowheads="1"/>
          </p:cNvSpPr>
          <p:nvPr/>
        </p:nvSpPr>
        <p:spPr bwMode="auto">
          <a:xfrm>
            <a:off x="2555875" y="4581525"/>
            <a:ext cx="1223963" cy="287338"/>
          </a:xfrm>
          <a:prstGeom prst="curvedUpArrow">
            <a:avLst>
              <a:gd name="adj1" fmla="val 85193"/>
              <a:gd name="adj2" fmla="val 170387"/>
              <a:gd name="adj3" fmla="val 33333"/>
            </a:avLst>
          </a:prstGeom>
          <a:solidFill>
            <a:srgbClr val="A2E8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292934"/>
              </a:solidFill>
            </a:endParaRPr>
          </a:p>
        </p:txBody>
      </p:sp>
      <p:sp>
        <p:nvSpPr>
          <p:cNvPr id="12322" name="AutoShape 39"/>
          <p:cNvSpPr>
            <a:spLocks noChangeArrowheads="1"/>
          </p:cNvSpPr>
          <p:nvPr/>
        </p:nvSpPr>
        <p:spPr bwMode="auto">
          <a:xfrm rot="10800000">
            <a:off x="4284663" y="4581525"/>
            <a:ext cx="1223962" cy="287338"/>
          </a:xfrm>
          <a:prstGeom prst="curvedDownArrow">
            <a:avLst>
              <a:gd name="adj1" fmla="val 85193"/>
              <a:gd name="adj2" fmla="val 170386"/>
              <a:gd name="adj3" fmla="val 33333"/>
            </a:avLst>
          </a:prstGeom>
          <a:solidFill>
            <a:srgbClr val="A2E8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292934"/>
              </a:solidFill>
            </a:endParaRPr>
          </a:p>
        </p:txBody>
      </p:sp>
      <p:sp>
        <p:nvSpPr>
          <p:cNvPr id="12323" name="Line 40"/>
          <p:cNvSpPr>
            <a:spLocks noChangeShapeType="1"/>
          </p:cNvSpPr>
          <p:nvPr/>
        </p:nvSpPr>
        <p:spPr bwMode="auto">
          <a:xfrm flipH="1">
            <a:off x="971550" y="2852738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24" name="Line 41"/>
          <p:cNvSpPr>
            <a:spLocks noChangeShapeType="1"/>
          </p:cNvSpPr>
          <p:nvPr/>
        </p:nvSpPr>
        <p:spPr bwMode="auto">
          <a:xfrm flipH="1">
            <a:off x="971550" y="3284538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25" name="Line 42"/>
          <p:cNvSpPr>
            <a:spLocks noChangeShapeType="1"/>
          </p:cNvSpPr>
          <p:nvPr/>
        </p:nvSpPr>
        <p:spPr bwMode="auto">
          <a:xfrm flipH="1">
            <a:off x="971550" y="5013325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26" name="Line 43"/>
          <p:cNvSpPr>
            <a:spLocks noChangeShapeType="1"/>
          </p:cNvSpPr>
          <p:nvPr/>
        </p:nvSpPr>
        <p:spPr bwMode="auto">
          <a:xfrm flipH="1">
            <a:off x="971550" y="4581525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27" name="Line 44"/>
          <p:cNvSpPr>
            <a:spLocks noChangeShapeType="1"/>
          </p:cNvSpPr>
          <p:nvPr/>
        </p:nvSpPr>
        <p:spPr bwMode="auto">
          <a:xfrm flipH="1">
            <a:off x="971550" y="4149725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28" name="Line 45"/>
          <p:cNvSpPr>
            <a:spLocks noChangeShapeType="1"/>
          </p:cNvSpPr>
          <p:nvPr/>
        </p:nvSpPr>
        <p:spPr bwMode="auto">
          <a:xfrm flipH="1">
            <a:off x="971550" y="3716338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29" name="Line 46"/>
          <p:cNvSpPr>
            <a:spLocks noChangeShapeType="1"/>
          </p:cNvSpPr>
          <p:nvPr/>
        </p:nvSpPr>
        <p:spPr bwMode="auto">
          <a:xfrm>
            <a:off x="6804025" y="2852738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30" name="Line 47"/>
          <p:cNvSpPr>
            <a:spLocks noChangeShapeType="1"/>
          </p:cNvSpPr>
          <p:nvPr/>
        </p:nvSpPr>
        <p:spPr bwMode="auto">
          <a:xfrm>
            <a:off x="6804025" y="5013325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31" name="Line 48"/>
          <p:cNvSpPr>
            <a:spLocks noChangeShapeType="1"/>
          </p:cNvSpPr>
          <p:nvPr/>
        </p:nvSpPr>
        <p:spPr bwMode="auto">
          <a:xfrm>
            <a:off x="6804025" y="4581525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32" name="Line 49"/>
          <p:cNvSpPr>
            <a:spLocks noChangeShapeType="1"/>
          </p:cNvSpPr>
          <p:nvPr/>
        </p:nvSpPr>
        <p:spPr bwMode="auto">
          <a:xfrm>
            <a:off x="6804025" y="4149725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33" name="Line 50"/>
          <p:cNvSpPr>
            <a:spLocks noChangeShapeType="1"/>
          </p:cNvSpPr>
          <p:nvPr/>
        </p:nvSpPr>
        <p:spPr bwMode="auto">
          <a:xfrm>
            <a:off x="6804025" y="3716338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34" name="Line 51"/>
          <p:cNvSpPr>
            <a:spLocks noChangeShapeType="1"/>
          </p:cNvSpPr>
          <p:nvPr/>
        </p:nvSpPr>
        <p:spPr bwMode="auto">
          <a:xfrm>
            <a:off x="6804025" y="3284538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2335" name="Rectangle 24"/>
          <p:cNvSpPr>
            <a:spLocks noChangeArrowheads="1"/>
          </p:cNvSpPr>
          <p:nvPr/>
        </p:nvSpPr>
        <p:spPr bwMode="auto">
          <a:xfrm>
            <a:off x="7072313" y="1643063"/>
            <a:ext cx="612775" cy="421481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292934"/>
                </a:solidFill>
              </a:rPr>
              <a:t>Внешняя оценка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3316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231484"/>
              </p:ext>
            </p:extLst>
          </p:nvPr>
        </p:nvGraphicFramePr>
        <p:xfrm>
          <a:off x="520264" y="1389864"/>
          <a:ext cx="7819695" cy="4757243"/>
        </p:xfrm>
        <a:graphic>
          <a:graphicData uri="http://schemas.openxmlformats.org/drawingml/2006/table">
            <a:tbl>
              <a:tblPr firstRow="1" firstCol="1" bandRow="1"/>
              <a:tblGrid>
                <a:gridCol w="1540940"/>
                <a:gridCol w="1126163"/>
                <a:gridCol w="1540940"/>
                <a:gridCol w="1213401"/>
                <a:gridCol w="1213401"/>
                <a:gridCol w="1184850"/>
              </a:tblGrid>
              <a:tr h="172143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учащихся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гимназии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городу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 области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России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2016/17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2017/18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2018/19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2019/20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92643" y="189535"/>
            <a:ext cx="715858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ГИА</a:t>
            </a:r>
            <a:endParaRPr lang="ru-RU" alt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учебному предмету _________________</a:t>
            </a:r>
            <a:endParaRPr lang="ru-RU" alt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учителю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</a:t>
            </a:r>
            <a:endParaRPr lang="ru-RU" altLang="ru-RU" sz="2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2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078940"/>
              </p:ext>
            </p:extLst>
          </p:nvPr>
        </p:nvGraphicFramePr>
        <p:xfrm>
          <a:off x="879311" y="1980234"/>
          <a:ext cx="7914288" cy="2804160"/>
        </p:xfrm>
        <a:graphic>
          <a:graphicData uri="http://schemas.openxmlformats.org/drawingml/2006/table">
            <a:tbl>
              <a:tblPr firstRow="1" firstCol="1" bandRow="1"/>
              <a:tblGrid>
                <a:gridCol w="1281143"/>
                <a:gridCol w="1410967"/>
                <a:gridCol w="1363737"/>
                <a:gridCol w="1320194"/>
                <a:gridCol w="978847"/>
                <a:gridCol w="15594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хорошистов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отличников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неуспевающих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Абсолютная успеваемость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Качественная успеваемость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2016/17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2017/18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2018/19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2019/20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9311" y="595239"/>
            <a:ext cx="74925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Качество образование за четыре года по классу </a:t>
            </a:r>
            <a:endParaRPr lang="ru-RU" alt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учебному предмету _________________</a:t>
            </a:r>
            <a:endParaRPr lang="ru-RU" alt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08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5575" y="312738"/>
            <a:ext cx="8225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ЕГЭ  </a:t>
            </a:r>
            <a:r>
              <a:rPr lang="ru-RU" sz="2800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</a:t>
            </a:r>
            <a:endParaRPr lang="ru-RU" sz="2800" b="1" kern="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800" b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 за три года </a:t>
            </a:r>
            <a:endParaRPr lang="ru-RU" sz="2800" b="1" kern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5" descr="https://e.mail.ru/api/v1/messages/attaches/view?id=dF1RbpHgsY8EnAx64SeqFcy7:vRiPF1wyyRr&amp;type=cloud_stock&amp;x-email=istor74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7" descr="https://e.mail.ru/api/v1/messages/attaches/view?id=dF1RbpHgsY8EnAx64SeqFcy7:vRiPF1wyyRr&amp;type=cloud_stock&amp;x-email=istor74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AutoShape 10" descr="https://e.mail.ru/api/v1/messages/attaches/view?id=dF1RbpHgsY8EnAx64SeqFcy7:vRiPF1wyyRr&amp;type=cloud_stock&amp;x-email=istor74%40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9238782"/>
              </p:ext>
            </p:extLst>
          </p:nvPr>
        </p:nvGraphicFramePr>
        <p:xfrm>
          <a:off x="227067" y="1266844"/>
          <a:ext cx="8225346" cy="4503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536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74"/>
    </mc:Choice>
    <mc:Fallback xmlns="">
      <p:transition spd="slow" advTm="1987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тестовый балл по гимназии </a:t>
            </a:r>
            <a:r>
              <a:rPr lang="ru-RU" sz="2800" b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сравнении со средним тестовым баллом </a:t>
            </a:r>
            <a:br>
              <a:rPr lang="ru-RU" sz="2800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 Юрга и Кемеровской области </a:t>
            </a:r>
            <a:r>
              <a:rPr lang="ru-RU" sz="2800" b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предметам по выбору</a:t>
            </a:r>
            <a:br>
              <a:rPr lang="ru-RU" sz="2800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kern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54827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25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6571"/>
          </a:xfrm>
        </p:spPr>
        <p:txBody>
          <a:bodyPr/>
          <a:lstStyle/>
          <a:p>
            <a:r>
              <a:rPr lang="ru-RU" sz="2800" b="1" kern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Высокобальники</a:t>
            </a:r>
            <a:r>
              <a:rPr lang="ru-RU" dirty="0" smtClean="0"/>
              <a:t> </a:t>
            </a:r>
            <a:r>
              <a:rPr lang="ru-RU" sz="2800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2018-2019 учебного года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917742"/>
              </p:ext>
            </p:extLst>
          </p:nvPr>
        </p:nvGraphicFramePr>
        <p:xfrm>
          <a:off x="628650" y="1008994"/>
          <a:ext cx="8326164" cy="5167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88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26164" cy="1325563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 </a:t>
            </a:r>
            <a:r>
              <a:rPr lang="ru-RU" sz="2800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проверочные работы </a:t>
            </a:r>
            <a:r>
              <a:rPr lang="ru-RU" sz="2800" b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сравнении с результатами по городу Юрга, Кемеровской </a:t>
            </a:r>
            <a:r>
              <a:rPr lang="ru-RU" sz="2800" b="1" kern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 в 2018-2019 учебном году</a:t>
            </a:r>
            <a:r>
              <a:rPr lang="ru-RU" sz="2800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kern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944709"/>
              </p:ext>
            </p:extLst>
          </p:nvPr>
        </p:nvGraphicFramePr>
        <p:xfrm>
          <a:off x="157655" y="1825625"/>
          <a:ext cx="859220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06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492896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5A2C64"/>
                </a:solidFill>
                <a:latin typeface="Times New Roman"/>
              </a:rPr>
              <a:t>«Мы должны научиться измерять то, что важно, а не то, что легко измерить…» </a:t>
            </a:r>
            <a:endParaRPr lang="ru-RU" sz="4000" b="1" dirty="0" smtClean="0">
              <a:solidFill>
                <a:srgbClr val="5A2C64"/>
              </a:solidFill>
              <a:latin typeface="Times New Roman"/>
            </a:endParaRPr>
          </a:p>
          <a:p>
            <a:pPr>
              <a:defRPr/>
            </a:pPr>
            <a:r>
              <a:rPr lang="ru-RU" sz="4000" b="1" dirty="0">
                <a:solidFill>
                  <a:srgbClr val="5A2C64"/>
                </a:solidFill>
                <a:latin typeface="Times New Roman"/>
              </a:rPr>
              <a:t>	</a:t>
            </a:r>
            <a:r>
              <a:rPr lang="ru-RU" sz="4000" b="1" dirty="0" smtClean="0">
                <a:solidFill>
                  <a:srgbClr val="5A2C64"/>
                </a:solidFill>
                <a:latin typeface="Times New Roman"/>
              </a:rPr>
              <a:t>				А</a:t>
            </a:r>
            <a:r>
              <a:rPr lang="ru-RU" sz="4000" b="1" dirty="0">
                <a:solidFill>
                  <a:srgbClr val="5A2C64"/>
                </a:solidFill>
                <a:latin typeface="Times New Roman"/>
              </a:rPr>
              <a:t>. Эйнштейн</a:t>
            </a:r>
          </a:p>
          <a:p>
            <a:pPr>
              <a:defRPr/>
            </a:pPr>
            <a:endParaRPr lang="ru-RU" sz="4000" b="1" dirty="0">
              <a:solidFill>
                <a:srgbClr val="5A2C64"/>
              </a:solidFill>
              <a:latin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0177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48464" y="63107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97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overmakova\Desktop\Презентации. Материал\Для оформления\листочки\blue-clipart-sticky-note-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2337" y="1282700"/>
            <a:ext cx="4444867" cy="3390900"/>
          </a:xfrm>
          <a:prstGeom prst="rect">
            <a:avLst/>
          </a:prstGeom>
          <a:noFill/>
        </p:spPr>
      </p:pic>
      <p:pic>
        <p:nvPicPr>
          <p:cNvPr id="10" name="Рисунок 9" descr="sticky-notes-photos-321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6700" y="3263900"/>
            <a:ext cx="3670300" cy="35941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n-ea"/>
                <a:cs typeface="Arial" pitchFamily="34" charset="0"/>
              </a:rPr>
              <a:t>Сравнительные международные исследования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898" y="1874870"/>
            <a:ext cx="3492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Progress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International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Reading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Literacy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международное исследование качества чтения и понимания текста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7800" y="1574800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PIRLS</a:t>
            </a:r>
          </a:p>
        </p:txBody>
      </p:sp>
      <p:pic>
        <p:nvPicPr>
          <p:cNvPr id="7" name="Picture 4" descr="C:\Users\overmakova\Desktop\Презентации. Материал\Для оформления\листочки\blue-clipart-sticky-note-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7718" y="1447799"/>
            <a:ext cx="4811113" cy="36703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60433" y="2082502"/>
            <a:ext cx="3594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Trends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Mathematics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Science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международное исследование по оценке качества математического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 естественнонаучного образования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97277" y="17907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TIMSS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9433" y="4169734"/>
            <a:ext cx="3111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International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Student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Assessment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оценивает грамотность школьников и умение применять знания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практике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5000" y="381000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14558PIC64tXSs991afYP_PIC2018.png"/>
          <p:cNvPicPr>
            <a:picLocks noChangeAspect="1"/>
          </p:cNvPicPr>
          <p:nvPr/>
        </p:nvPicPr>
        <p:blipFill>
          <a:blip r:embed="rId4" cstate="print"/>
          <a:srcRect l="25625" t="16410" r="21325" b="25771"/>
          <a:stretch>
            <a:fillRect/>
          </a:stretch>
        </p:blipFill>
        <p:spPr>
          <a:xfrm>
            <a:off x="4572000" y="4495800"/>
            <a:ext cx="1981200" cy="190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4102" t="32511" r="22452" b="19168"/>
          <a:stretch/>
        </p:blipFill>
        <p:spPr bwMode="auto">
          <a:xfrm>
            <a:off x="141890" y="236484"/>
            <a:ext cx="8623738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4949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2605" t="15832" r="24812" b="10821"/>
          <a:stretch/>
        </p:blipFill>
        <p:spPr bwMode="auto">
          <a:xfrm>
            <a:off x="-283779" y="14605"/>
            <a:ext cx="9427779" cy="6828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7064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2123" t="15030" r="23850" b="43286"/>
          <a:stretch/>
        </p:blipFill>
        <p:spPr bwMode="auto">
          <a:xfrm>
            <a:off x="0" y="173422"/>
            <a:ext cx="9143999" cy="6495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7157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latin typeface="Calibri"/>
                <a:ea typeface="Calibri"/>
                <a:cs typeface="Times New Roman"/>
              </a:rPr>
              <a:t>Анализ внеурочного занятия во ВСОКО. Готовый лист оценки</a:t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08538"/>
            <a:ext cx="7886700" cy="486842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По каждому критерию в лист оценки выставьте балл от 2 до 0. Если требование выполнено полностью – 2 балла; выполнено частично, у учителя есть резервы – 1 балл; не выполнено – 0 </a:t>
            </a: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баллов.Максимальное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количество баллов, которое можно набрать при оценке занятия, – 20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Качество занятия рассчитывается так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085850" algn="l"/>
              </a:tabLst>
            </a:pP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08585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Качество занятия оптимальное, если в результате получится значение от 85 до 100 процентов. От 60 до 84 процентов – допустимый уровень, 50–59 процентов – критический, менее 50 процентов – недопустимый уровень качества занятия.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367" y="3287138"/>
            <a:ext cx="43656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233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овая папка (5)\IMG_20191218_123743_210 (1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6290" y="2664372"/>
            <a:ext cx="6544549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Приглашаем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к сотрудничеству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!</a:t>
            </a:r>
          </a:p>
          <a:p>
            <a:pPr lvl="0" algn="ctr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Эл.почта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yrga-gimnaziya@yandex.ru</a:t>
            </a:r>
            <a:endParaRPr lang="en-US" sz="2000" b="1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8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3"/>
    </mc:Choice>
    <mc:Fallback xmlns="">
      <p:transition spd="slow" advTm="682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58507"/>
            <a:ext cx="9169433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5A2C64"/>
                </a:solidFill>
                <a:latin typeface="Times New Roman"/>
              </a:rPr>
              <a:t>Национальный проект «Образование</a:t>
            </a:r>
            <a:r>
              <a:rPr lang="ru-RU" sz="4000" b="1" dirty="0" smtClean="0">
                <a:solidFill>
                  <a:srgbClr val="5A2C64"/>
                </a:solidFill>
                <a:latin typeface="Times New Roman"/>
              </a:rPr>
              <a:t>»</a:t>
            </a:r>
          </a:p>
          <a:p>
            <a:r>
              <a:rPr lang="ru-RU" sz="3200" b="1" dirty="0" smtClean="0">
                <a:solidFill>
                  <a:srgbClr val="5A2C64"/>
                </a:solidFill>
                <a:latin typeface="Times New Roman"/>
              </a:rPr>
              <a:t>Задачи: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 smtClean="0">
                <a:solidFill>
                  <a:srgbClr val="5A2C64"/>
                </a:solidFill>
                <a:latin typeface="Times New Roman"/>
              </a:rPr>
              <a:t>Обеспечение </a:t>
            </a:r>
            <a:r>
              <a:rPr lang="ru-RU" sz="2400" b="1" dirty="0">
                <a:solidFill>
                  <a:srgbClr val="5A2C64"/>
                </a:solidFill>
                <a:latin typeface="Times New Roman"/>
              </a:rPr>
              <a:t>глобальной </a:t>
            </a:r>
            <a:r>
              <a:rPr lang="ru-RU" sz="2400" b="1" dirty="0" smtClean="0">
                <a:solidFill>
                  <a:srgbClr val="5A2C64"/>
                </a:solidFill>
                <a:latin typeface="Times New Roman"/>
              </a:rPr>
              <a:t>конкурентоспособности</a:t>
            </a:r>
          </a:p>
          <a:p>
            <a:r>
              <a:rPr lang="ru-RU" sz="2400" b="1" dirty="0" smtClean="0">
                <a:solidFill>
                  <a:srgbClr val="5A2C64"/>
                </a:solidFill>
                <a:latin typeface="Times New Roman"/>
              </a:rPr>
              <a:t> </a:t>
            </a:r>
            <a:r>
              <a:rPr lang="ru-RU" sz="2400" b="1" dirty="0">
                <a:solidFill>
                  <a:srgbClr val="5A2C64"/>
                </a:solidFill>
                <a:latin typeface="Times New Roman"/>
              </a:rPr>
              <a:t>российского образования и вхождение </a:t>
            </a:r>
            <a:r>
              <a:rPr lang="ru-RU" sz="2400" b="1" dirty="0" smtClean="0">
                <a:solidFill>
                  <a:srgbClr val="5A2C64"/>
                </a:solidFill>
                <a:latin typeface="Times New Roman"/>
              </a:rPr>
              <a:t>РФ </a:t>
            </a:r>
            <a:r>
              <a:rPr lang="ru-RU" sz="2400" b="1" dirty="0">
                <a:solidFill>
                  <a:srgbClr val="5A2C64"/>
                </a:solidFill>
                <a:latin typeface="Times New Roman"/>
              </a:rPr>
              <a:t>в число 10 </a:t>
            </a:r>
            <a:r>
              <a:rPr lang="ru-RU" sz="2400" b="1" dirty="0" smtClean="0">
                <a:solidFill>
                  <a:srgbClr val="5A2C64"/>
                </a:solidFill>
                <a:latin typeface="Times New Roman"/>
              </a:rPr>
              <a:t>ведущих</a:t>
            </a:r>
          </a:p>
          <a:p>
            <a:r>
              <a:rPr lang="ru-RU" sz="2400" b="1" dirty="0" smtClean="0">
                <a:solidFill>
                  <a:srgbClr val="5A2C64"/>
                </a:solidFill>
                <a:latin typeface="Times New Roman"/>
              </a:rPr>
              <a:t> </a:t>
            </a:r>
            <a:r>
              <a:rPr lang="ru-RU" sz="2400" b="1" dirty="0">
                <a:solidFill>
                  <a:srgbClr val="5A2C64"/>
                </a:solidFill>
                <a:latin typeface="Times New Roman"/>
              </a:rPr>
              <a:t>стран мира по качеству общего образования. </a:t>
            </a:r>
            <a:endParaRPr lang="ru-RU" sz="2400" b="1" dirty="0" smtClean="0">
              <a:solidFill>
                <a:srgbClr val="5A2C64"/>
              </a:solidFill>
              <a:latin typeface="Times New Roman"/>
            </a:endParaRPr>
          </a:p>
          <a:p>
            <a:endParaRPr lang="ru-RU" sz="2400" b="1" dirty="0">
              <a:solidFill>
                <a:srgbClr val="5A2C64"/>
              </a:solidFill>
              <a:latin typeface="Times New Roman"/>
            </a:endParaRPr>
          </a:p>
          <a:p>
            <a:r>
              <a:rPr lang="ru-RU" sz="2400" b="1" dirty="0" smtClean="0">
                <a:solidFill>
                  <a:srgbClr val="5A2C64"/>
                </a:solidFill>
                <a:latin typeface="Times New Roman"/>
              </a:rPr>
              <a:t>2. Воспитание </a:t>
            </a:r>
            <a:r>
              <a:rPr lang="ru-RU" sz="2400" b="1" dirty="0">
                <a:solidFill>
                  <a:srgbClr val="5A2C64"/>
                </a:solidFill>
                <a:latin typeface="Times New Roman"/>
              </a:rPr>
              <a:t>гармонично развитой и социально </a:t>
            </a:r>
            <a:r>
              <a:rPr lang="ru-RU" sz="2400" b="1" dirty="0" smtClean="0">
                <a:solidFill>
                  <a:srgbClr val="5A2C64"/>
                </a:solidFill>
                <a:latin typeface="Times New Roman"/>
              </a:rPr>
              <a:t>ответственной</a:t>
            </a:r>
          </a:p>
          <a:p>
            <a:r>
              <a:rPr lang="ru-RU" sz="2400" b="1" dirty="0" smtClean="0">
                <a:solidFill>
                  <a:srgbClr val="5A2C64"/>
                </a:solidFill>
                <a:latin typeface="Times New Roman"/>
              </a:rPr>
              <a:t> </a:t>
            </a:r>
            <a:r>
              <a:rPr lang="ru-RU" sz="2400" b="1" dirty="0">
                <a:solidFill>
                  <a:srgbClr val="5A2C64"/>
                </a:solidFill>
                <a:latin typeface="Times New Roman"/>
              </a:rPr>
              <a:t>личности на основе духовно-нравственных ценностей </a:t>
            </a:r>
            <a:endParaRPr lang="ru-RU" sz="2400" b="1" dirty="0" smtClean="0">
              <a:solidFill>
                <a:srgbClr val="5A2C64"/>
              </a:solidFill>
              <a:latin typeface="Times New Roman"/>
            </a:endParaRPr>
          </a:p>
          <a:p>
            <a:r>
              <a:rPr lang="ru-RU" sz="2400" b="1" dirty="0" smtClean="0">
                <a:solidFill>
                  <a:srgbClr val="5A2C64"/>
                </a:solidFill>
                <a:latin typeface="Times New Roman"/>
              </a:rPr>
              <a:t>  народов РФ, </a:t>
            </a:r>
            <a:r>
              <a:rPr lang="ru-RU" sz="2400" b="1" dirty="0">
                <a:solidFill>
                  <a:srgbClr val="5A2C64"/>
                </a:solidFill>
                <a:latin typeface="Times New Roman"/>
              </a:rPr>
              <a:t>исторических и национально-культурных </a:t>
            </a:r>
            <a:endParaRPr lang="ru-RU" sz="2400" b="1" dirty="0" smtClean="0">
              <a:solidFill>
                <a:srgbClr val="5A2C64"/>
              </a:solidFill>
              <a:latin typeface="Times New Roman"/>
            </a:endParaRPr>
          </a:p>
          <a:p>
            <a:r>
              <a:rPr lang="ru-RU" sz="2400" b="1" dirty="0" smtClean="0">
                <a:solidFill>
                  <a:srgbClr val="5A2C64"/>
                </a:solidFill>
                <a:latin typeface="Times New Roman"/>
              </a:rPr>
              <a:t>  традиций</a:t>
            </a:r>
            <a:r>
              <a:rPr lang="ru-RU" sz="2400" b="1" dirty="0">
                <a:solidFill>
                  <a:srgbClr val="5A2C64"/>
                </a:solidFill>
                <a:latin typeface="Times New Roman"/>
              </a:rPr>
              <a:t>.</a:t>
            </a:r>
          </a:p>
          <a:p>
            <a:endParaRPr lang="ru-RU" sz="2400" b="1" dirty="0">
              <a:solidFill>
                <a:srgbClr val="5A2C64"/>
              </a:solidFill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3769" y="5648908"/>
            <a:ext cx="7888138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800" b="1" dirty="0">
                <a:solidFill>
                  <a:srgbClr val="363E51"/>
                </a:solidFill>
                <a:latin typeface="Arial"/>
                <a:ea typeface="Times New Roman"/>
                <a:cs typeface="Times New Roman"/>
              </a:rPr>
              <a:t>Сроки реализации: 01.01.2019 - 31.12.2024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1907" y="64845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5825235.png"/>
          <p:cNvPicPr>
            <a:picLocks noChangeAspect="1"/>
          </p:cNvPicPr>
          <p:nvPr/>
        </p:nvPicPr>
        <p:blipFill>
          <a:blip r:embed="rId2" cstate="print"/>
          <a:srcRect t="14091" r="6902"/>
          <a:stretch>
            <a:fillRect/>
          </a:stretch>
        </p:blipFill>
        <p:spPr>
          <a:xfrm>
            <a:off x="27297" y="469162"/>
            <a:ext cx="9144001" cy="4658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" r="6868" b="25706"/>
          <a:stretch/>
        </p:blipFill>
        <p:spPr>
          <a:xfrm>
            <a:off x="-1242766" y="221770"/>
            <a:ext cx="10783612" cy="7109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795" y="24873"/>
            <a:ext cx="8242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kern="0" dirty="0">
                <a:solidFill>
                  <a:srgbClr val="000066"/>
                </a:solidFill>
                <a:latin typeface="Arial" charset="0"/>
              </a:rPr>
              <a:t>Качество образования – </a:t>
            </a:r>
            <a:r>
              <a:rPr lang="ru-RU" sz="4000" b="1" kern="0" dirty="0" smtClean="0">
                <a:solidFill>
                  <a:srgbClr val="000066"/>
                </a:solidFill>
                <a:latin typeface="Arial" charset="0"/>
              </a:rPr>
              <a:t>это…</a:t>
            </a:r>
            <a:endParaRPr lang="ru-RU" sz="3200" b="1" dirty="0">
              <a:solidFill>
                <a:srgbClr val="4472C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8608" y="1592086"/>
            <a:ext cx="6517040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</a:rPr>
              <a:t>В общегосударственном плане</a:t>
            </a:r>
          </a:p>
          <a:p>
            <a:r>
              <a:rPr lang="ru-RU" sz="2800" b="1" dirty="0">
                <a:solidFill>
                  <a:prstClr val="white"/>
                </a:solidFill>
              </a:rPr>
              <a:t> качество образования – это его </a:t>
            </a:r>
            <a:endParaRPr lang="ru-RU" sz="2800" b="1" dirty="0" smtClean="0">
              <a:solidFill>
                <a:prstClr val="white"/>
              </a:solidFill>
            </a:endParaRPr>
          </a:p>
          <a:p>
            <a:r>
              <a:rPr lang="ru-RU" sz="2800" b="1" dirty="0" smtClean="0">
                <a:solidFill>
                  <a:prstClr val="white"/>
                </a:solidFill>
              </a:rPr>
              <a:t>соответствие современным жизненным</a:t>
            </a:r>
          </a:p>
          <a:p>
            <a:r>
              <a:rPr lang="ru-RU" sz="2800" b="1" dirty="0" smtClean="0">
                <a:solidFill>
                  <a:prstClr val="white"/>
                </a:solidFill>
              </a:rPr>
              <a:t> </a:t>
            </a:r>
            <a:r>
              <a:rPr lang="ru-RU" sz="2800" b="1" dirty="0">
                <a:solidFill>
                  <a:prstClr val="white"/>
                </a:solidFill>
              </a:rPr>
              <a:t>потребностям </a:t>
            </a:r>
            <a:r>
              <a:rPr lang="ru-RU" sz="2800" b="1" dirty="0" smtClean="0">
                <a:solidFill>
                  <a:prstClr val="white"/>
                </a:solidFill>
              </a:rPr>
              <a:t>развития </a:t>
            </a:r>
            <a:r>
              <a:rPr lang="ru-RU" sz="2800" b="1" dirty="0">
                <a:solidFill>
                  <a:prstClr val="white"/>
                </a:solidFill>
              </a:rPr>
              <a:t>страны</a:t>
            </a:r>
            <a:r>
              <a:rPr lang="ru-RU" sz="2800" b="1" dirty="0" smtClean="0">
                <a:solidFill>
                  <a:prstClr val="white"/>
                </a:solidFill>
              </a:rPr>
              <a:t>.</a:t>
            </a:r>
          </a:p>
          <a:p>
            <a:endParaRPr lang="ru-RU" sz="2200" b="1" dirty="0">
              <a:solidFill>
                <a:prstClr val="white"/>
              </a:solidFill>
            </a:endParaRPr>
          </a:p>
          <a:p>
            <a:endParaRPr lang="ru-RU" sz="2200" b="1" dirty="0">
              <a:solidFill>
                <a:prstClr val="white"/>
              </a:solidFill>
            </a:endParaRPr>
          </a:p>
          <a:p>
            <a:r>
              <a:rPr lang="ru-RU" sz="2800" b="1" dirty="0" smtClean="0">
                <a:solidFill>
                  <a:prstClr val="white"/>
                </a:solidFill>
              </a:rPr>
              <a:t>В </a:t>
            </a:r>
            <a:r>
              <a:rPr lang="ru-RU" sz="2800" b="1" dirty="0">
                <a:solidFill>
                  <a:prstClr val="white"/>
                </a:solidFill>
              </a:rPr>
              <a:t>педагогическом плане</a:t>
            </a:r>
          </a:p>
          <a:p>
            <a:r>
              <a:rPr lang="ru-RU" sz="2800" b="1" dirty="0">
                <a:solidFill>
                  <a:prstClr val="white"/>
                </a:solidFill>
              </a:rPr>
              <a:t>качество образования – это ориентация </a:t>
            </a:r>
            <a:endParaRPr lang="ru-RU" sz="2800" b="1" dirty="0" smtClean="0">
              <a:solidFill>
                <a:prstClr val="white"/>
              </a:solidFill>
            </a:endParaRPr>
          </a:p>
          <a:p>
            <a:r>
              <a:rPr lang="ru-RU" sz="2800" b="1" dirty="0" smtClean="0">
                <a:solidFill>
                  <a:prstClr val="white"/>
                </a:solidFill>
              </a:rPr>
              <a:t>образования </a:t>
            </a:r>
            <a:r>
              <a:rPr lang="ru-RU" sz="2800" b="1" dirty="0">
                <a:solidFill>
                  <a:prstClr val="white"/>
                </a:solidFill>
              </a:rPr>
              <a:t>не столько на усвоение </a:t>
            </a:r>
            <a:endParaRPr lang="ru-RU" sz="2800" b="1" dirty="0" smtClean="0">
              <a:solidFill>
                <a:prstClr val="white"/>
              </a:solidFill>
            </a:endParaRPr>
          </a:p>
          <a:p>
            <a:r>
              <a:rPr lang="ru-RU" sz="2800" b="1" dirty="0" smtClean="0">
                <a:solidFill>
                  <a:prstClr val="white"/>
                </a:solidFill>
              </a:rPr>
              <a:t>учащимися </a:t>
            </a:r>
            <a:r>
              <a:rPr lang="ru-RU" sz="2800" b="1" dirty="0">
                <a:solidFill>
                  <a:prstClr val="white"/>
                </a:solidFill>
              </a:rPr>
              <a:t>определённой суммы </a:t>
            </a:r>
            <a:endParaRPr lang="ru-RU" sz="2800" b="1" dirty="0" smtClean="0">
              <a:solidFill>
                <a:prstClr val="white"/>
              </a:solidFill>
            </a:endParaRPr>
          </a:p>
          <a:p>
            <a:r>
              <a:rPr lang="ru-RU" sz="2800" b="1" dirty="0" smtClean="0">
                <a:solidFill>
                  <a:prstClr val="white"/>
                </a:solidFill>
              </a:rPr>
              <a:t>знаний</a:t>
            </a:r>
            <a:r>
              <a:rPr lang="ru-RU" sz="2800" b="1" dirty="0">
                <a:solidFill>
                  <a:prstClr val="white"/>
                </a:solidFill>
              </a:rPr>
              <a:t>, сколько на </a:t>
            </a:r>
            <a:r>
              <a:rPr lang="ru-RU" sz="2800" b="1" dirty="0" smtClean="0">
                <a:solidFill>
                  <a:prstClr val="white"/>
                </a:solidFill>
              </a:rPr>
              <a:t>развитие </a:t>
            </a:r>
            <a:r>
              <a:rPr lang="ru-RU" sz="2800" b="1" dirty="0">
                <a:solidFill>
                  <a:prstClr val="white"/>
                </a:solidFill>
              </a:rPr>
              <a:t>личности.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34097" y="65359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54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80"/>
    </mc:Choice>
    <mc:Fallback xmlns="">
      <p:transition spd="slow" advTm="2078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705" y="286604"/>
            <a:ext cx="8719578" cy="908454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dirty="0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t>Содержательная и </a:t>
            </a:r>
            <a:r>
              <a:rPr lang="ru-RU" sz="3200" b="1" kern="0" dirty="0" err="1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t>критериальная</a:t>
            </a:r>
            <a:r>
              <a:rPr lang="ru-RU" sz="3200" b="1" kern="0" dirty="0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t> основа оценки качества образования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6732"/>
            <a:ext cx="9144000" cy="566294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3704" y="1294644"/>
            <a:ext cx="2186412" cy="110452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ФГОС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4509120"/>
            <a:ext cx="252028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чтения и письма.</a:t>
            </a:r>
          </a:p>
          <a:p>
            <a:pPr marL="342900" indent="-342900">
              <a:buFontTx/>
              <a:buAutoNum type="arabicPeriod"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грамотность.</a:t>
            </a:r>
          </a:p>
          <a:p>
            <a:pPr marL="342900" indent="-342900">
              <a:buFontTx/>
              <a:buAutoNum type="arabicPeriod"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грамотность.</a:t>
            </a:r>
          </a:p>
          <a:p>
            <a:pPr marL="342900" indent="-342900">
              <a:buFontTx/>
              <a:buAutoNum type="arabicPeriod"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ИКТ-грамотность.</a:t>
            </a:r>
          </a:p>
          <a:p>
            <a:pPr marL="342900" indent="-342900">
              <a:buFontTx/>
              <a:buAutoNum type="arabicPeriod"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грамотность.</a:t>
            </a:r>
          </a:p>
          <a:p>
            <a:pPr marL="342900" indent="-342900">
              <a:buFontTx/>
              <a:buAutoNum type="arabicPeriod"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Культурная и гражданская грамотность.</a:t>
            </a:r>
          </a:p>
          <a:p>
            <a:pPr marL="342900" indent="-342900" algn="ctr">
              <a:buFontTx/>
              <a:buAutoNum type="arabicPeriod"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3848" y="4509120"/>
            <a:ext cx="2520280" cy="1800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Критическое мышление/ решение задач.</a:t>
            </a:r>
          </a:p>
          <a:p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Креативность.</a:t>
            </a:r>
          </a:p>
          <a:p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Умение общаться.</a:t>
            </a:r>
          </a:p>
          <a:p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Умение работать в команде.</a:t>
            </a:r>
          </a:p>
          <a:p>
            <a:endParaRPr lang="ru-RU" sz="1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6136" y="4507582"/>
            <a:ext cx="2520280" cy="172973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.Любознательность.</a:t>
            </a:r>
          </a:p>
          <a:p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Инициативность.</a:t>
            </a:r>
          </a:p>
          <a:p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Настойчивость.</a:t>
            </a:r>
          </a:p>
          <a:p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Способность адаптироваться.</a:t>
            </a:r>
          </a:p>
          <a:p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Лидерские качества.</a:t>
            </a:r>
          </a:p>
          <a:p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Социальная и культурная грамотность.</a:t>
            </a:r>
          </a:p>
          <a:p>
            <a:pPr marL="342900" indent="-342900" algn="ctr">
              <a:buFontTx/>
              <a:buAutoNum type="arabicPeriod"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3645024"/>
            <a:ext cx="2520280" cy="8625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навыки</a:t>
            </a: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учащиеся применяют базовые навыки для решения повседневных задач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3717032"/>
            <a:ext cx="2232248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ии</a:t>
            </a: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учащиеся решают более сложные задачи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29672" y="3717032"/>
            <a:ext cx="2439888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качества</a:t>
            </a: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учащиеся справляются с изменениями окружающей среды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6237312"/>
            <a:ext cx="2511896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обучение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7756" y="1594877"/>
            <a:ext cx="223224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XXI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9503" y="65973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9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8485094" cy="133773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5A2C64"/>
                </a:solidFill>
                <a:latin typeface="Times New Roman"/>
                <a:ea typeface="+mn-ea"/>
                <a:cs typeface="+mn-cs"/>
              </a:rPr>
              <a:t>Направления совершенствования общего образования в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4419264"/>
          </a:xfrm>
        </p:spPr>
        <p:txBody>
          <a:bodyPr>
            <a:noAutofit/>
          </a:bodyPr>
          <a:lstStyle/>
          <a:p>
            <a:pPr marL="361950" indent="-36195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ru-RU" b="1" dirty="0">
                <a:solidFill>
                  <a:srgbClr val="7030A0"/>
                </a:solidFill>
                <a:latin typeface="Times New Roman"/>
              </a:rPr>
              <a:t>Усиление внимания к формированию функциональной грамотности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ru-RU" b="1" dirty="0">
                <a:solidFill>
                  <a:srgbClr val="7030A0"/>
                </a:solidFill>
                <a:latin typeface="Times New Roman"/>
              </a:rPr>
              <a:t>Повышение уровня познавательной самостоятельности учащихся.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ru-RU" b="1" dirty="0">
                <a:solidFill>
                  <a:srgbClr val="7030A0"/>
                </a:solidFill>
                <a:latin typeface="Times New Roman"/>
              </a:rPr>
              <a:t>Формирование </a:t>
            </a:r>
            <a:r>
              <a:rPr lang="ru-RU" b="1" dirty="0" err="1">
                <a:solidFill>
                  <a:srgbClr val="7030A0"/>
                </a:solidFill>
                <a:latin typeface="Times New Roman"/>
              </a:rPr>
              <a:t>метапредметных</a:t>
            </a:r>
            <a:r>
              <a:rPr lang="ru-RU" b="1" dirty="0">
                <a:solidFill>
                  <a:srgbClr val="7030A0"/>
                </a:solidFill>
                <a:latin typeface="Times New Roman"/>
              </a:rPr>
              <a:t> результатов.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ru-RU" b="1" dirty="0">
                <a:solidFill>
                  <a:srgbClr val="7030A0"/>
                </a:solidFill>
                <a:latin typeface="Times New Roman"/>
              </a:rPr>
              <a:t>Повышение интереса учащихся к изучению математики и естественнонаучных предметов. 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ru-RU" b="1" dirty="0">
                <a:solidFill>
                  <a:srgbClr val="7030A0"/>
                </a:solidFill>
                <a:latin typeface="Times New Roman"/>
              </a:rPr>
              <a:t>Повышение эффективности работы с одаренными и успешными учащимися. 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ru-RU" b="1" dirty="0">
                <a:solidFill>
                  <a:srgbClr val="7030A0"/>
                </a:solidFill>
                <a:latin typeface="Times New Roman"/>
              </a:rPr>
              <a:t>Повышение эффективности инвестиций в образование. 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ru-RU" b="1" dirty="0">
                <a:solidFill>
                  <a:srgbClr val="7030A0"/>
                </a:solidFill>
                <a:latin typeface="Times New Roman"/>
              </a:rPr>
              <a:t>Улучшение образовательной среды в школе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60221" y="6479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5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</a:t>
            </a:r>
            <a:r>
              <a:rPr lang="ru-RU" dirty="0"/>
              <a:t>стадии управления качеством</a:t>
            </a:r>
            <a:endParaRPr lang="en-US" dirty="0"/>
          </a:p>
        </p:txBody>
      </p:sp>
      <p:sp>
        <p:nvSpPr>
          <p:cNvPr id="75779" name="Freeform 3"/>
          <p:cNvSpPr>
            <a:spLocks noEditPoints="1"/>
          </p:cNvSpPr>
          <p:nvPr/>
        </p:nvSpPr>
        <p:spPr bwMode="gray">
          <a:xfrm rot="-1358056">
            <a:off x="1076844" y="2538413"/>
            <a:ext cx="6853237" cy="2803525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gray">
          <a:xfrm>
            <a:off x="3610903" y="1193221"/>
            <a:ext cx="2109614" cy="201154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27451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E237E"/>
              </a:solidFill>
            </a:endParaRPr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gray">
          <a:xfrm>
            <a:off x="2915816" y="3122724"/>
            <a:ext cx="2160240" cy="210722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27451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E237E"/>
              </a:solidFill>
            </a:endParaRPr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gray">
          <a:xfrm>
            <a:off x="179512" y="3596372"/>
            <a:ext cx="2231901" cy="2121248"/>
          </a:xfrm>
          <a:prstGeom prst="ellipse">
            <a:avLst/>
          </a:prstGeom>
          <a:gradFill rotWithShape="1">
            <a:gsLst>
              <a:gs pos="0">
                <a:srgbClr val="EAB85E"/>
              </a:gs>
              <a:gs pos="100000">
                <a:srgbClr val="EAB85E">
                  <a:gamma/>
                  <a:shade val="27451"/>
                  <a:invGamma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gray">
          <a:xfrm>
            <a:off x="5707078" y="3643718"/>
            <a:ext cx="2169290" cy="2136220"/>
          </a:xfrm>
          <a:prstGeom prst="ellipse">
            <a:avLst/>
          </a:prstGeom>
          <a:gradFill rotWithShape="1">
            <a:gsLst>
              <a:gs pos="0">
                <a:srgbClr val="D476D6"/>
              </a:gs>
              <a:gs pos="100000">
                <a:srgbClr val="D476D6">
                  <a:gamma/>
                  <a:shade val="27451"/>
                  <a:invGamma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E237E"/>
              </a:solidFill>
            </a:endParaRPr>
          </a:p>
        </p:txBody>
      </p:sp>
      <p:sp>
        <p:nvSpPr>
          <p:cNvPr id="75784" name="Oval 8"/>
          <p:cNvSpPr>
            <a:spLocks noChangeArrowheads="1"/>
          </p:cNvSpPr>
          <p:nvPr/>
        </p:nvSpPr>
        <p:spPr bwMode="gray">
          <a:xfrm>
            <a:off x="6868256" y="956965"/>
            <a:ext cx="2016224" cy="2057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27451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E237E"/>
              </a:solidFill>
            </a:endParaRP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gray">
          <a:xfrm>
            <a:off x="3993090" y="1746210"/>
            <a:ext cx="10871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CECFF"/>
                </a:solidFill>
              </a:rPr>
              <a:t>План</a:t>
            </a:r>
            <a:endParaRPr lang="en-US" sz="2800" b="1" dirty="0">
              <a:solidFill>
                <a:srgbClr val="CCECFF"/>
              </a:solidFill>
            </a:endParaRP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gray">
          <a:xfrm>
            <a:off x="7203972" y="1552663"/>
            <a:ext cx="1088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CECFF"/>
                </a:solidFill>
              </a:rPr>
              <a:t>Дело</a:t>
            </a:r>
            <a:endParaRPr lang="en-US" sz="2800" b="1" dirty="0">
              <a:solidFill>
                <a:srgbClr val="CCECFF"/>
              </a:solidFill>
            </a:endParaRP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gray">
          <a:xfrm>
            <a:off x="5707078" y="4319934"/>
            <a:ext cx="19775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CECFF"/>
                </a:solidFill>
              </a:rPr>
              <a:t>Контроль</a:t>
            </a:r>
            <a:r>
              <a:rPr lang="ru-RU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gray">
          <a:xfrm>
            <a:off x="38161" y="4373274"/>
            <a:ext cx="26284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CECFF"/>
                </a:solidFill>
              </a:rPr>
              <a:t>Воздействие</a:t>
            </a:r>
            <a:endParaRPr lang="en-US" sz="2800" b="1" dirty="0">
              <a:solidFill>
                <a:srgbClr val="CCECFF"/>
              </a:solidFill>
            </a:endParaRPr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2195637" y="2564904"/>
            <a:ext cx="1584275" cy="10314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75791" name="AutoShape 15"/>
          <p:cNvCxnSpPr>
            <a:cxnSpLocks noChangeShapeType="1"/>
          </p:cNvCxnSpPr>
          <p:nvPr/>
        </p:nvCxnSpPr>
        <p:spPr bwMode="auto">
          <a:xfrm flipH="1">
            <a:off x="179512" y="2564904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38161" y="923661"/>
            <a:ext cx="274972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CECFF"/>
                </a:solidFill>
              </a:rPr>
              <a:t>Государство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CECFF"/>
                </a:solidFill>
              </a:rPr>
              <a:t>Общество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CECFF"/>
                </a:solidFill>
              </a:rPr>
              <a:t>Родители</a:t>
            </a:r>
            <a:endParaRPr lang="ru-RU" sz="3200" b="1" dirty="0">
              <a:solidFill>
                <a:srgbClr val="CCEC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gray">
          <a:xfrm>
            <a:off x="3376612" y="3935213"/>
            <a:ext cx="1451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CECFF"/>
                </a:solidFill>
              </a:rPr>
              <a:t>Заказ</a:t>
            </a:r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05264"/>
            <a:ext cx="12620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386781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5825235.png"/>
          <p:cNvPicPr>
            <a:picLocks noChangeAspect="1"/>
          </p:cNvPicPr>
          <p:nvPr/>
        </p:nvPicPr>
        <p:blipFill>
          <a:blip r:embed="rId2" cstate="print"/>
          <a:srcRect t="14091" r="6902"/>
          <a:stretch>
            <a:fillRect/>
          </a:stretch>
        </p:blipFill>
        <p:spPr>
          <a:xfrm>
            <a:off x="27297" y="469162"/>
            <a:ext cx="9144001" cy="4658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" r="6868" b="25706"/>
          <a:stretch/>
        </p:blipFill>
        <p:spPr>
          <a:xfrm>
            <a:off x="-1360067" y="229825"/>
            <a:ext cx="10783612" cy="7109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3654" y="115219"/>
            <a:ext cx="6979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kern="0" dirty="0">
                <a:solidFill>
                  <a:srgbClr val="000066"/>
                </a:solidFill>
                <a:latin typeface="Arial" charset="0"/>
              </a:rPr>
              <a:t>Локальные </a:t>
            </a:r>
            <a:r>
              <a:rPr lang="ru-RU" sz="3200" b="1" kern="0" dirty="0" smtClean="0">
                <a:solidFill>
                  <a:srgbClr val="000066"/>
                </a:solidFill>
                <a:latin typeface="Arial" charset="0"/>
              </a:rPr>
              <a:t>акты  </a:t>
            </a:r>
          </a:p>
          <a:p>
            <a:pPr algn="ctr"/>
            <a:r>
              <a:rPr lang="ru-RU" sz="3200" b="1" kern="0" dirty="0" smtClean="0">
                <a:solidFill>
                  <a:srgbClr val="000066"/>
                </a:solidFill>
                <a:latin typeface="Arial" charset="0"/>
              </a:rPr>
              <a:t>МАОУ </a:t>
            </a:r>
            <a:r>
              <a:rPr lang="ru-RU" sz="3200" b="1" kern="0" dirty="0">
                <a:solidFill>
                  <a:srgbClr val="000066"/>
                </a:solidFill>
                <a:latin typeface="Arial" charset="0"/>
              </a:rPr>
              <a:t>«Гимназия города Юрги»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3653" y="1614715"/>
            <a:ext cx="70429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b="1" dirty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Программа внутренней системы </a:t>
            </a:r>
            <a:r>
              <a:rPr lang="ru-RU" sz="2400" b="1" dirty="0" smtClean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оценки</a:t>
            </a:r>
          </a:p>
          <a:p>
            <a:pPr algn="just"/>
            <a:r>
              <a:rPr lang="ru-RU" sz="2400" b="1" dirty="0" smtClean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качества образования </a:t>
            </a:r>
            <a:r>
              <a:rPr lang="ru-RU" sz="2400" b="1" dirty="0" smtClean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МАОУ </a:t>
            </a:r>
            <a:r>
              <a:rPr lang="ru-RU" sz="2400" b="1" dirty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«Гимназия </a:t>
            </a:r>
            <a:endParaRPr lang="ru-RU" sz="2400" b="1" dirty="0" smtClean="0">
              <a:solidFill>
                <a:prstClr val="white"/>
              </a:solidFill>
              <a:latin typeface="Times New Roman CYR"/>
              <a:ea typeface="Calibri"/>
              <a:cs typeface="Times New Roman"/>
            </a:endParaRPr>
          </a:p>
          <a:p>
            <a:pPr algn="just"/>
            <a:r>
              <a:rPr lang="ru-RU" sz="2400" b="1" dirty="0" smtClean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города Юрги</a:t>
            </a:r>
            <a:r>
              <a:rPr lang="ru-RU" sz="2400" b="1" dirty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» на 2018-2022 </a:t>
            </a:r>
            <a:r>
              <a:rPr lang="ru-RU" sz="2400" b="1" dirty="0" err="1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г.г</a:t>
            </a:r>
            <a:r>
              <a:rPr lang="ru-RU" sz="2400" b="1" dirty="0" smtClean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.   </a:t>
            </a:r>
            <a:r>
              <a:rPr lang="ru-RU" sz="2400" b="1" dirty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(ВСОКО) </a:t>
            </a:r>
            <a:endParaRPr lang="ru-RU" sz="2400" b="1" dirty="0" smtClean="0">
              <a:solidFill>
                <a:prstClr val="white"/>
              </a:solidFill>
              <a:latin typeface="Times New Roman CYR"/>
              <a:ea typeface="Calibri"/>
              <a:cs typeface="Times New Roman"/>
            </a:endParaRPr>
          </a:p>
          <a:p>
            <a:pPr algn="just"/>
            <a:endParaRPr lang="ru-RU" sz="2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just"/>
            <a:r>
              <a:rPr lang="ru-RU" sz="24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Положение </a:t>
            </a:r>
            <a:r>
              <a:rPr lang="ru-RU" sz="24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о внутренней системе </a:t>
            </a:r>
            <a:endParaRPr lang="ru-RU" sz="2400" b="1" dirty="0" smtClean="0">
              <a:solidFill>
                <a:prstClr val="white"/>
              </a:solidFill>
              <a:latin typeface="Times New Roman"/>
              <a:ea typeface="Calibri"/>
              <a:cs typeface="Times New Roman"/>
            </a:endParaRPr>
          </a:p>
          <a:p>
            <a:pPr algn="just"/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оценки </a:t>
            </a:r>
            <a:r>
              <a:rPr lang="ru-RU" sz="24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качества образования в МАОУ </a:t>
            </a:r>
            <a:endParaRPr lang="ru-RU" sz="2400" b="1" dirty="0" smtClean="0">
              <a:solidFill>
                <a:prstClr val="white"/>
              </a:solidFill>
              <a:latin typeface="Times New Roman"/>
              <a:ea typeface="Calibri"/>
              <a:cs typeface="Times New Roman"/>
            </a:endParaRPr>
          </a:p>
          <a:p>
            <a:pPr algn="just"/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Гимназия города Юрги</a:t>
            </a:r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».</a:t>
            </a:r>
          </a:p>
          <a:p>
            <a:pPr algn="just"/>
            <a:endParaRPr lang="ru-RU" sz="2400" b="1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just"/>
            <a:r>
              <a:rPr lang="ru-RU" sz="24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3. </a:t>
            </a:r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План </a:t>
            </a:r>
            <a:r>
              <a:rPr lang="ru-RU" sz="24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реализации Программы </a:t>
            </a:r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ВСОКО</a:t>
            </a:r>
          </a:p>
          <a:p>
            <a:pPr algn="just"/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на 2019-2020 </a:t>
            </a:r>
            <a:r>
              <a:rPr lang="ru-RU" sz="2400" b="1" dirty="0" err="1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уч.г</a:t>
            </a:r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4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606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80"/>
    </mc:Choice>
    <mc:Fallback xmlns="">
      <p:transition spd="slow" advTm="2078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5825235.png"/>
          <p:cNvPicPr>
            <a:picLocks noChangeAspect="1"/>
          </p:cNvPicPr>
          <p:nvPr/>
        </p:nvPicPr>
        <p:blipFill>
          <a:blip r:embed="rId2" cstate="print"/>
          <a:srcRect t="14091" r="6902"/>
          <a:stretch>
            <a:fillRect/>
          </a:stretch>
        </p:blipFill>
        <p:spPr>
          <a:xfrm>
            <a:off x="27297" y="469162"/>
            <a:ext cx="9144001" cy="4658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" r="6868" b="25706"/>
          <a:stretch/>
        </p:blipFill>
        <p:spPr>
          <a:xfrm>
            <a:off x="-1360067" y="229825"/>
            <a:ext cx="10783612" cy="7109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3654" y="115219"/>
            <a:ext cx="6979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kern="0" dirty="0">
                <a:solidFill>
                  <a:srgbClr val="000066"/>
                </a:solidFill>
                <a:latin typeface="Arial" charset="0"/>
              </a:rPr>
              <a:t>Локальные </a:t>
            </a:r>
            <a:r>
              <a:rPr lang="ru-RU" sz="3200" b="1" kern="0" dirty="0" smtClean="0">
                <a:solidFill>
                  <a:srgbClr val="000066"/>
                </a:solidFill>
                <a:latin typeface="Arial" charset="0"/>
              </a:rPr>
              <a:t>акты  </a:t>
            </a:r>
          </a:p>
          <a:p>
            <a:pPr algn="ctr"/>
            <a:r>
              <a:rPr lang="ru-RU" sz="3200" b="1" kern="0" dirty="0" smtClean="0">
                <a:solidFill>
                  <a:srgbClr val="000066"/>
                </a:solidFill>
                <a:latin typeface="Arial" charset="0"/>
              </a:rPr>
              <a:t>МАОУ </a:t>
            </a:r>
            <a:r>
              <a:rPr lang="ru-RU" sz="3200" b="1" kern="0" dirty="0">
                <a:solidFill>
                  <a:srgbClr val="000066"/>
                </a:solidFill>
                <a:latin typeface="Arial" charset="0"/>
              </a:rPr>
              <a:t>«Гимназия города Юрги»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0138" y="1614715"/>
            <a:ext cx="113132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 startAt="4"/>
            </a:pPr>
            <a:r>
              <a:rPr lang="ru-RU" sz="2400" b="1" dirty="0" smtClean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Положение </a:t>
            </a:r>
            <a:r>
              <a:rPr lang="ru-RU" sz="2400" b="1" dirty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о </a:t>
            </a:r>
            <a:r>
              <a:rPr lang="ru-RU" sz="2400" b="1" dirty="0" smtClean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внутреннем</a:t>
            </a:r>
          </a:p>
          <a:p>
            <a:pPr algn="just"/>
            <a:r>
              <a:rPr lang="ru-RU" sz="2400" b="1" dirty="0" smtClean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мониторинге качества образования </a:t>
            </a:r>
            <a:endParaRPr lang="ru-RU" sz="2400" b="1" dirty="0" smtClean="0">
              <a:solidFill>
                <a:prstClr val="white"/>
              </a:solidFill>
              <a:latin typeface="Times New Roman CYR"/>
              <a:ea typeface="Calibri"/>
              <a:cs typeface="Times New Roman"/>
            </a:endParaRPr>
          </a:p>
          <a:p>
            <a:pPr algn="just"/>
            <a:r>
              <a:rPr lang="ru-RU" sz="2400" b="1" dirty="0" smtClean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МАОУ </a:t>
            </a:r>
            <a:r>
              <a:rPr lang="ru-RU" sz="2400" b="1" dirty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«Гимназия города Юрги</a:t>
            </a:r>
            <a:r>
              <a:rPr lang="ru-RU" sz="2400" b="1" dirty="0" smtClean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».</a:t>
            </a:r>
          </a:p>
          <a:p>
            <a:pPr algn="just"/>
            <a:endParaRPr lang="ru-RU" sz="2400" b="1" dirty="0">
              <a:solidFill>
                <a:prstClr val="white"/>
              </a:solidFill>
              <a:latin typeface="Times New Roman CYR"/>
              <a:ea typeface="Calibri"/>
              <a:cs typeface="Times New Roman"/>
            </a:endParaRPr>
          </a:p>
          <a:p>
            <a:pPr algn="just"/>
            <a:r>
              <a:rPr lang="ru-RU" sz="2400" b="1" dirty="0" smtClean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5. Положение </a:t>
            </a:r>
            <a:r>
              <a:rPr lang="ru-RU" sz="2400" b="1" dirty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о ликвидации пробелов.</a:t>
            </a:r>
          </a:p>
          <a:p>
            <a:pPr algn="just"/>
            <a:endParaRPr lang="ru-RU" sz="2400" b="1" dirty="0" smtClean="0">
              <a:solidFill>
                <a:prstClr val="white"/>
              </a:solidFill>
              <a:latin typeface="Times New Roman CYR"/>
              <a:ea typeface="Calibri"/>
              <a:cs typeface="Times New Roman"/>
            </a:endParaRPr>
          </a:p>
          <a:p>
            <a:pPr algn="just"/>
            <a:r>
              <a:rPr lang="ru-RU" sz="2400" b="1" dirty="0" smtClean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6. Положение </a:t>
            </a:r>
            <a:r>
              <a:rPr lang="ru-RU" sz="2400" b="1" dirty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о формах, </a:t>
            </a:r>
            <a:r>
              <a:rPr lang="ru-RU" sz="2400" b="1" dirty="0" smtClean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периодичности</a:t>
            </a:r>
          </a:p>
          <a:p>
            <a:pPr algn="just"/>
            <a:r>
              <a:rPr lang="ru-RU" sz="2400" b="1" dirty="0" smtClean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и порядке текущего контроля </a:t>
            </a:r>
            <a:endParaRPr lang="ru-RU" sz="2400" b="1" dirty="0" smtClean="0">
              <a:solidFill>
                <a:prstClr val="white"/>
              </a:solidFill>
              <a:latin typeface="Times New Roman CYR"/>
              <a:ea typeface="Calibri"/>
              <a:cs typeface="Times New Roman"/>
            </a:endParaRPr>
          </a:p>
          <a:p>
            <a:pPr algn="just"/>
            <a:r>
              <a:rPr lang="ru-RU" sz="2400" b="1" dirty="0" smtClean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успеваемости </a:t>
            </a:r>
            <a:r>
              <a:rPr lang="ru-RU" sz="2400" b="1" dirty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и промежуточной </a:t>
            </a:r>
            <a:endParaRPr lang="ru-RU" sz="2400" b="1" dirty="0" smtClean="0">
              <a:solidFill>
                <a:prstClr val="white"/>
              </a:solidFill>
              <a:latin typeface="Times New Roman CYR"/>
              <a:ea typeface="Calibri"/>
              <a:cs typeface="Times New Roman"/>
            </a:endParaRPr>
          </a:p>
          <a:p>
            <a:pPr algn="just"/>
            <a:r>
              <a:rPr lang="ru-RU" sz="2400" b="1" dirty="0" smtClean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аттестации </a:t>
            </a:r>
            <a:r>
              <a:rPr lang="ru-RU" sz="2400" b="1" dirty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учащихся </a:t>
            </a:r>
            <a:r>
              <a:rPr lang="ru-RU" sz="2400" b="1" dirty="0" smtClean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МАОУ </a:t>
            </a:r>
            <a:r>
              <a:rPr lang="ru-RU" sz="2400" b="1" dirty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«Гимназия </a:t>
            </a:r>
            <a:endParaRPr lang="ru-RU" sz="2400" b="1" dirty="0" smtClean="0">
              <a:solidFill>
                <a:prstClr val="white"/>
              </a:solidFill>
              <a:latin typeface="Times New Roman CYR"/>
              <a:ea typeface="Calibri"/>
              <a:cs typeface="Times New Roman"/>
            </a:endParaRPr>
          </a:p>
          <a:p>
            <a:pPr algn="just"/>
            <a:r>
              <a:rPr lang="ru-RU" sz="2400" b="1" dirty="0" smtClean="0">
                <a:solidFill>
                  <a:prstClr val="white"/>
                </a:solidFill>
                <a:latin typeface="Times New Roman CYR"/>
                <a:ea typeface="Calibri"/>
                <a:cs typeface="Times New Roman"/>
              </a:rPr>
              <a:t>города Юрги»</a:t>
            </a:r>
            <a:endParaRPr lang="ru-RU" sz="24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83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80"/>
    </mc:Choice>
    <mc:Fallback xmlns="">
      <p:transition spd="slow" advTm="20780"/>
    </mc:Fallback>
  </mc:AlternateContent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014">
  <a:themeElements>
    <a:clrScheme name="191tgp_global_light 1">
      <a:dk1>
        <a:srgbClr val="808080"/>
      </a:dk1>
      <a:lt1>
        <a:srgbClr val="FFFFFF"/>
      </a:lt1>
      <a:dk2>
        <a:srgbClr val="0E237E"/>
      </a:dk2>
      <a:lt2>
        <a:srgbClr val="CCECFF"/>
      </a:lt2>
      <a:accent1>
        <a:srgbClr val="709EE2"/>
      </a:accent1>
      <a:accent2>
        <a:srgbClr val="9874F2"/>
      </a:accent2>
      <a:accent3>
        <a:srgbClr val="AAACC0"/>
      </a:accent3>
      <a:accent4>
        <a:srgbClr val="DADADA"/>
      </a:accent4>
      <a:accent5>
        <a:srgbClr val="BBCCEE"/>
      </a:accent5>
      <a:accent6>
        <a:srgbClr val="8968DB"/>
      </a:accent6>
      <a:hlink>
        <a:srgbClr val="3B9D81"/>
      </a:hlink>
      <a:folHlink>
        <a:srgbClr val="80C040"/>
      </a:folHlink>
    </a:clrScheme>
    <a:fontScheme name="191tgp_glob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1tgp_global_light 1">
        <a:dk1>
          <a:srgbClr val="808080"/>
        </a:dk1>
        <a:lt1>
          <a:srgbClr val="FFFFFF"/>
        </a:lt1>
        <a:dk2>
          <a:srgbClr val="0E237E"/>
        </a:dk2>
        <a:lt2>
          <a:srgbClr val="CCECFF"/>
        </a:lt2>
        <a:accent1>
          <a:srgbClr val="709EE2"/>
        </a:accent1>
        <a:accent2>
          <a:srgbClr val="9874F2"/>
        </a:accent2>
        <a:accent3>
          <a:srgbClr val="AAACC0"/>
        </a:accent3>
        <a:accent4>
          <a:srgbClr val="DADADA"/>
        </a:accent4>
        <a:accent5>
          <a:srgbClr val="BBCCEE"/>
        </a:accent5>
        <a:accent6>
          <a:srgbClr val="8968DB"/>
        </a:accent6>
        <a:hlink>
          <a:srgbClr val="3B9D81"/>
        </a:hlink>
        <a:folHlink>
          <a:srgbClr val="80C0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1tgp_global_light 2">
        <a:dk1>
          <a:srgbClr val="808080"/>
        </a:dk1>
        <a:lt1>
          <a:srgbClr val="FFFFFF"/>
        </a:lt1>
        <a:dk2>
          <a:srgbClr val="6C2042"/>
        </a:dk2>
        <a:lt2>
          <a:srgbClr val="CCECFF"/>
        </a:lt2>
        <a:accent1>
          <a:srgbClr val="ED9C65"/>
        </a:accent1>
        <a:accent2>
          <a:srgbClr val="5D7CDF"/>
        </a:accent2>
        <a:accent3>
          <a:srgbClr val="BAABB0"/>
        </a:accent3>
        <a:accent4>
          <a:srgbClr val="DADADA"/>
        </a:accent4>
        <a:accent5>
          <a:srgbClr val="F4CBB8"/>
        </a:accent5>
        <a:accent6>
          <a:srgbClr val="5370CA"/>
        </a:accent6>
        <a:hlink>
          <a:srgbClr val="93AB2D"/>
        </a:hlink>
        <a:folHlink>
          <a:srgbClr val="5097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1tgp_global_light 3">
        <a:dk1>
          <a:srgbClr val="808080"/>
        </a:dk1>
        <a:lt1>
          <a:srgbClr val="FFFFFF"/>
        </a:lt1>
        <a:dk2>
          <a:srgbClr val="004E4C"/>
        </a:dk2>
        <a:lt2>
          <a:srgbClr val="FFFFCC"/>
        </a:lt2>
        <a:accent1>
          <a:srgbClr val="6FB4E3"/>
        </a:accent1>
        <a:accent2>
          <a:srgbClr val="2B976E"/>
        </a:accent2>
        <a:accent3>
          <a:srgbClr val="AAB2B2"/>
        </a:accent3>
        <a:accent4>
          <a:srgbClr val="DADADA"/>
        </a:accent4>
        <a:accent5>
          <a:srgbClr val="BBD6EF"/>
        </a:accent5>
        <a:accent6>
          <a:srgbClr val="268863"/>
        </a:accent6>
        <a:hlink>
          <a:srgbClr val="879543"/>
        </a:hlink>
        <a:folHlink>
          <a:srgbClr val="E3981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825</Words>
  <Application>Microsoft Office PowerPoint</Application>
  <PresentationFormat>Экран (4:3)</PresentationFormat>
  <Paragraphs>225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25</vt:i4>
      </vt:variant>
    </vt:vector>
  </HeadingPairs>
  <TitlesOfParts>
    <vt:vector size="46" baseType="lpstr">
      <vt:lpstr>Arial</vt:lpstr>
      <vt:lpstr>Calibri</vt:lpstr>
      <vt:lpstr>Calibri Light</vt:lpstr>
      <vt:lpstr>Tahoma</vt:lpstr>
      <vt:lpstr>Times New Roman</vt:lpstr>
      <vt:lpstr>Times New Roman CYR</vt:lpstr>
      <vt:lpstr>Verdana</vt:lpstr>
      <vt:lpstr>Wingdings</vt:lpstr>
      <vt:lpstr>Тема Office</vt:lpstr>
      <vt:lpstr>1_Тема Office</vt:lpstr>
      <vt:lpstr>6_Тема Office</vt:lpstr>
      <vt:lpstr>3_Тема Office</vt:lpstr>
      <vt:lpstr>5_Тема Office</vt:lpstr>
      <vt:lpstr>29_Office Theme</vt:lpstr>
      <vt:lpstr>014</vt:lpstr>
      <vt:lpstr>Ясность</vt:lpstr>
      <vt:lpstr>4_Тема Office</vt:lpstr>
      <vt:lpstr>7_Тема Office</vt:lpstr>
      <vt:lpstr>8_Тема Office</vt:lpstr>
      <vt:lpstr>9_Тема Office</vt:lpstr>
      <vt:lpstr>21_Office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Содержательная и критериальная основа оценки качества образования</vt:lpstr>
      <vt:lpstr>Направления совершенствования общего образования в России</vt:lpstr>
      <vt:lpstr>Основные стадии управления качеством</vt:lpstr>
      <vt:lpstr>Презентация PowerPoint</vt:lpstr>
      <vt:lpstr>Презентация PowerPoint</vt:lpstr>
      <vt:lpstr>Презентация PowerPoint</vt:lpstr>
      <vt:lpstr>Механизмы повышения качества общего образования в России</vt:lpstr>
      <vt:lpstr>Механизмы повышения качества общего образования в России</vt:lpstr>
      <vt:lpstr>Модель внутришкольной системы оценки качества образования</vt:lpstr>
      <vt:lpstr>Презентация PowerPoint</vt:lpstr>
      <vt:lpstr>Презентация PowerPoint</vt:lpstr>
      <vt:lpstr>Презентация PowerPoint</vt:lpstr>
      <vt:lpstr>Средний тестовый балл по гимназии  в сравнении со средним тестовым баллом  по городу Юрга и Кемеровской области  по учебным предметам по выбору </vt:lpstr>
      <vt:lpstr>Высокобальники 2018-2019 учебного года </vt:lpstr>
      <vt:lpstr> Всероссийские  проверочные работы  в сравнении с результатами по городу Юрга, Кемеровской области   в 2018-2019 учебном году </vt:lpstr>
      <vt:lpstr>Сравнительные международные исследования</vt:lpstr>
      <vt:lpstr>Презентация PowerPoint</vt:lpstr>
      <vt:lpstr>Презентация PowerPoint</vt:lpstr>
      <vt:lpstr>Презентация PowerPoint</vt:lpstr>
      <vt:lpstr>Анализ внеурочного занятия во ВСОКО. Готовый лист оценки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k320</cp:lastModifiedBy>
  <cp:revision>299</cp:revision>
  <cp:lastPrinted>2020-02-27T00:31:01Z</cp:lastPrinted>
  <dcterms:created xsi:type="dcterms:W3CDTF">2014-11-21T11:00:06Z</dcterms:created>
  <dcterms:modified xsi:type="dcterms:W3CDTF">2020-02-27T02:22:13Z</dcterms:modified>
</cp:coreProperties>
</file>