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70" r:id="rId3"/>
    <p:sldId id="291" r:id="rId4"/>
    <p:sldId id="299" r:id="rId5"/>
    <p:sldId id="290" r:id="rId6"/>
    <p:sldId id="295" r:id="rId7"/>
    <p:sldId id="280" r:id="rId8"/>
    <p:sldId id="298" r:id="rId9"/>
    <p:sldId id="300" r:id="rId10"/>
    <p:sldId id="28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апунчик Елена Анатольевна" initials="СЕА" lastIdx="0" clrIdx="0">
    <p:extLst>
      <p:ext uri="{19B8F6BF-5375-455C-9EA6-DF929625EA0E}">
        <p15:presenceInfo xmlns:p15="http://schemas.microsoft.com/office/powerpoint/2012/main" userId="Сапунчик Елена Анато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93" autoAdjust="0"/>
    <p:restoredTop sz="68265" autoAdjust="0"/>
  </p:normalViewPr>
  <p:slideViewPr>
    <p:cSldViewPr snapToGrid="0">
      <p:cViewPr varScale="1">
        <p:scale>
          <a:sx n="63" d="100"/>
          <a:sy n="63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5BE92-7FEE-4090-BD7E-2E15852A1B63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82E69-D7A7-44FD-9A14-08D9152A7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3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2E69-D7A7-44FD-9A14-08D9152A7D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671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2E69-D7A7-44FD-9A14-08D9152A7D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5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 Новокузнецком муниципальном районе 6 школ, функционирующих в сложных социальных условиях и показывающих стабильно низкие образовательные результаты.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2E69-D7A7-44FD-9A14-08D9152A7D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635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2E69-D7A7-44FD-9A14-08D9152A7D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92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82E69-D7A7-44FD-9A14-08D9152A7D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8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90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73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2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0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9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7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4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0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51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A1F2-84CA-42F9-B2B3-1D2E55537564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6152-9F5E-47B4-860F-25AA57FAF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0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cnkr.ucoz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mcnkr.ucoz.ru/index/rmo_zamestitelej_po_uvr/0-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1338" y="457200"/>
            <a:ext cx="10657490" cy="2945567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адресной методической поддержки школ на муниципальном уровне на основе результатов оценочных процедур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35062"/>
            <a:ext cx="9984828" cy="1702676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Сапунчик Е.А.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ДПО «ИМЦ»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Новокузнецкий муниципальный район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09967"/>
            <a:ext cx="867032" cy="56699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39762" y="1690687"/>
            <a:ext cx="72657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МАОУ ДПО «ИМЦ НМР»</a:t>
            </a:r>
          </a:p>
          <a:p>
            <a:pPr algn="ctr"/>
            <a:r>
              <a:rPr lang="ru-RU" sz="3200" dirty="0"/>
              <a:t>654041, Кемеровская обл.,</a:t>
            </a:r>
          </a:p>
          <a:p>
            <a:pPr algn="ctr"/>
            <a:r>
              <a:rPr lang="ru-RU" sz="3200" dirty="0"/>
              <a:t>г. Новокузнецк, ул. Сеченова, 25</a:t>
            </a:r>
          </a:p>
          <a:p>
            <a:pPr algn="ctr"/>
            <a:r>
              <a:rPr lang="ru-RU" sz="3200" dirty="0"/>
              <a:t>тел. 77-25-32</a:t>
            </a:r>
          </a:p>
          <a:p>
            <a:pPr algn="ctr"/>
            <a:r>
              <a:rPr lang="ru-RU" sz="3200" dirty="0"/>
              <a:t> </a:t>
            </a:r>
            <a:r>
              <a:rPr lang="ru-RU" sz="3200" dirty="0">
                <a:hlinkClick r:id="rId3"/>
              </a:rPr>
              <a:t>http://imcnkr.ucoz.ru</a:t>
            </a:r>
            <a:r>
              <a:rPr lang="ru-RU" sz="3200" dirty="0" smtClean="0">
                <a:hlinkClick r:id="rId3"/>
              </a:rPr>
              <a:t>/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76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качества образования в школах с низкими результатами обучения и школах, функционирующих в неблагоприятных социальных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(на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организационной и материально-технической поддержки школ с низкими результатами обучения и школ, функционирующих в неблагоприятных социальных условиях</a:t>
            </a:r>
          </a:p>
          <a:p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поддержка педагогических и руководящих работников школ с низкими результатами обучения и школ, функционирующих в неблагоприятных социальных условиях</a:t>
            </a:r>
          </a:p>
          <a:p>
            <a:endParaRPr lang="ru-RU" sz="31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психолого-педагогического сопровождения обучающихся и их семей</a:t>
            </a:r>
          </a:p>
          <a:p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разрыва в результатах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общеобразовательными организациями с наиболее высокими и наиболее низкими образовательными результатами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3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000511"/>
              </p:ext>
            </p:extLst>
          </p:nvPr>
        </p:nvGraphicFramePr>
        <p:xfrm>
          <a:off x="1196788" y="1828799"/>
          <a:ext cx="10260105" cy="3983614"/>
        </p:xfrm>
        <a:graphic>
          <a:graphicData uri="http://schemas.openxmlformats.org/drawingml/2006/table">
            <a:tbl>
              <a:tblPr firstRow="1" firstCol="1" bandRow="1"/>
              <a:tblGrid>
                <a:gridCol w="5060340">
                  <a:extLst>
                    <a:ext uri="{9D8B030D-6E8A-4147-A177-3AD203B41FA5}">
                      <a16:colId xmlns:a16="http://schemas.microsoft.com/office/drawing/2014/main" xmlns="" val="3076671274"/>
                    </a:ext>
                  </a:extLst>
                </a:gridCol>
                <a:gridCol w="5199765">
                  <a:extLst>
                    <a:ext uri="{9D8B030D-6E8A-4147-A177-3AD203B41FA5}">
                      <a16:colId xmlns:a16="http://schemas.microsoft.com/office/drawing/2014/main" xmlns="" val="2751844152"/>
                    </a:ext>
                  </a:extLst>
                </a:gridCol>
              </a:tblGrid>
              <a:tr h="632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Малокомплектные школы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функционирующие в неблагоприятных социальных условиях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Школы,  с низкими результатами обучения и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функционирующие в неблагоприятных социальных условиях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018717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Загаднинская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«Красулинская ООШ»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3369766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Лысинская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ООШ»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«Осиноплёсская СОШ»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0290579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«Сары-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Чумышская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0760678"/>
                  </a:ext>
                </a:extLst>
              </a:tr>
              <a:tr h="6045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«Тайлепская ООШ»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10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7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Средства по выявлению причин низких результатов: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Анализ ГИА; </a:t>
            </a:r>
          </a:p>
          <a:p>
            <a:r>
              <a:rPr lang="ru-RU" sz="4400" dirty="0" smtClean="0"/>
              <a:t>Анализ результатов </a:t>
            </a:r>
            <a:r>
              <a:rPr lang="ru-RU" sz="4400" dirty="0"/>
              <a:t>ВПР, </a:t>
            </a:r>
            <a:r>
              <a:rPr lang="ru-RU" sz="4400" dirty="0" smtClean="0"/>
              <a:t>ДТ; </a:t>
            </a:r>
          </a:p>
          <a:p>
            <a:r>
              <a:rPr lang="ru-RU" sz="4400" dirty="0" smtClean="0"/>
              <a:t>Анализ анкетирования педагогов; </a:t>
            </a:r>
          </a:p>
          <a:p>
            <a:r>
              <a:rPr lang="ru-RU" sz="4400" dirty="0" smtClean="0"/>
              <a:t>Анализ </a:t>
            </a:r>
            <a:r>
              <a:rPr lang="ru-RU" sz="4400" smtClean="0"/>
              <a:t>методических аудитов;</a:t>
            </a:r>
            <a:endParaRPr lang="ru-RU" sz="4400" dirty="0" smtClean="0"/>
          </a:p>
          <a:p>
            <a:r>
              <a:rPr lang="ru-RU" sz="4400" dirty="0"/>
              <a:t>А</a:t>
            </a:r>
            <a:r>
              <a:rPr lang="ru-RU" sz="4400" dirty="0" smtClean="0"/>
              <a:t>нализ </a:t>
            </a:r>
            <a:r>
              <a:rPr lang="ru-RU" sz="4400" dirty="0"/>
              <a:t>публичных докладов.</a:t>
            </a:r>
          </a:p>
        </p:txBody>
      </p:sp>
    </p:spTree>
    <p:extLst>
      <p:ext uri="{BB962C8B-B14F-4D97-AF65-F5344CB8AC3E}">
        <p14:creationId xmlns:p14="http://schemas.microsoft.com/office/powerpoint/2010/main" val="198424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06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Причины, влияющие на низкие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5730"/>
            <a:ext cx="10515600" cy="471123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необъективное </a:t>
            </a:r>
            <a:r>
              <a:rPr lang="ru-RU" dirty="0"/>
              <a:t>оценивание обучающихся на предыдущих этапах обучения;</a:t>
            </a:r>
          </a:p>
          <a:p>
            <a:pPr lvl="0"/>
            <a:r>
              <a:rPr lang="ru-RU" dirty="0"/>
              <a:t>отсутствие индивидуальной работы с выпускниками по выявлению проблем в обучении</a:t>
            </a:r>
            <a:r>
              <a:rPr lang="ru-RU" dirty="0" smtClean="0"/>
              <a:t>;</a:t>
            </a:r>
          </a:p>
          <a:p>
            <a:r>
              <a:rPr lang="ru-RU" dirty="0"/>
              <a:t>слабый </a:t>
            </a:r>
            <a:r>
              <a:rPr lang="ru-RU" dirty="0" err="1"/>
              <a:t>внутришкольный</a:t>
            </a:r>
            <a:r>
              <a:rPr lang="ru-RU" dirty="0"/>
              <a:t> контроль со стороны администрации школы;</a:t>
            </a:r>
          </a:p>
          <a:p>
            <a:pPr lvl="0"/>
            <a:r>
              <a:rPr lang="ru-RU" dirty="0" smtClean="0"/>
              <a:t>обновление педагогического коллектива, специалисты без опыта работы;</a:t>
            </a:r>
            <a:endParaRPr lang="ru-RU" dirty="0"/>
          </a:p>
          <a:p>
            <a:pPr lvl="0"/>
            <a:r>
              <a:rPr lang="ru-RU" dirty="0" smtClean="0"/>
              <a:t>менее </a:t>
            </a:r>
            <a:r>
              <a:rPr lang="ru-RU" dirty="0"/>
              <a:t>5% родителей обучающихся данных учреждений имеют высшее образование;</a:t>
            </a:r>
          </a:p>
          <a:p>
            <a:pPr lvl="0"/>
            <a:r>
              <a:rPr lang="ru-RU" dirty="0"/>
              <a:t>более половины родителей – безработные;</a:t>
            </a:r>
          </a:p>
          <a:p>
            <a:pPr lvl="0"/>
            <a:r>
              <a:rPr lang="ru-RU" dirty="0" smtClean="0"/>
              <a:t>дети</a:t>
            </a:r>
            <a:r>
              <a:rPr lang="ru-RU" dirty="0"/>
              <a:t>, состоящие на </a:t>
            </a:r>
            <a:r>
              <a:rPr lang="ru-RU" dirty="0" err="1"/>
              <a:t>внутришкольном</a:t>
            </a:r>
            <a:r>
              <a:rPr lang="ru-RU" dirty="0"/>
              <a:t> контроле и ПДН.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2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по сложившейся ситуации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Рекомендации методистов ИМЦ по различным направлениям;</a:t>
            </a:r>
          </a:p>
          <a:p>
            <a:r>
              <a:rPr lang="ru-RU" dirty="0" smtClean="0"/>
              <a:t>Практико-ориентированные семинары;</a:t>
            </a:r>
          </a:p>
          <a:p>
            <a:r>
              <a:rPr lang="ru-RU" dirty="0" smtClean="0"/>
              <a:t>Консультации специалистов УО;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5682" t="23624" r="19766" b="13772"/>
          <a:stretch/>
        </p:blipFill>
        <p:spPr bwMode="auto">
          <a:xfrm>
            <a:off x="838199" y="365125"/>
            <a:ext cx="10349753" cy="58118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58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Количество участников муниципального этапа </a:t>
            </a:r>
            <a:br>
              <a:rPr lang="ru-RU" dirty="0"/>
            </a:br>
            <a:r>
              <a:rPr lang="ru-RU" dirty="0"/>
              <a:t>Всероссийской олимпиады школьников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472186"/>
              </p:ext>
            </p:extLst>
          </p:nvPr>
        </p:nvGraphicFramePr>
        <p:xfrm>
          <a:off x="539647" y="1690688"/>
          <a:ext cx="10702976" cy="473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1271">
                  <a:extLst>
                    <a:ext uri="{9D8B030D-6E8A-4147-A177-3AD203B41FA5}">
                      <a16:colId xmlns:a16="http://schemas.microsoft.com/office/drawing/2014/main" xmlns="" val="2751912304"/>
                    </a:ext>
                  </a:extLst>
                </a:gridCol>
                <a:gridCol w="3123494">
                  <a:extLst>
                    <a:ext uri="{9D8B030D-6E8A-4147-A177-3AD203B41FA5}">
                      <a16:colId xmlns:a16="http://schemas.microsoft.com/office/drawing/2014/main" xmlns="" val="3845303188"/>
                    </a:ext>
                  </a:extLst>
                </a:gridCol>
                <a:gridCol w="2968211">
                  <a:extLst>
                    <a:ext uri="{9D8B030D-6E8A-4147-A177-3AD203B41FA5}">
                      <a16:colId xmlns:a16="http://schemas.microsoft.com/office/drawing/2014/main" xmlns="" val="256451622"/>
                    </a:ext>
                  </a:extLst>
                </a:gridCol>
              </a:tblGrid>
              <a:tr h="60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2018-2019 уч. год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2019-2020 уч. год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56427219"/>
                  </a:ext>
                </a:extLst>
              </a:tr>
              <a:tr h="60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МБОУ </a:t>
                      </a:r>
                      <a:r>
                        <a:rPr lang="ru-RU" sz="2800" dirty="0" err="1">
                          <a:effectLst/>
                        </a:rPr>
                        <a:t>Красулинская</a:t>
                      </a:r>
                      <a:r>
                        <a:rPr lang="ru-RU" sz="2800" dirty="0">
                          <a:effectLst/>
                        </a:rPr>
                        <a:t> ООШ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16/ 2 призера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22/ 2призера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5774924"/>
                  </a:ext>
                </a:extLst>
              </a:tr>
              <a:tr h="60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МБОУ «Лысинская ООШ»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3/ 1 призер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8755089"/>
                  </a:ext>
                </a:extLst>
              </a:tr>
              <a:tr h="60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МБОУ «Сары-</a:t>
                      </a:r>
                      <a:r>
                        <a:rPr lang="ru-RU" sz="2800" dirty="0" err="1">
                          <a:effectLst/>
                        </a:rPr>
                        <a:t>Чумышская</a:t>
                      </a:r>
                      <a:r>
                        <a:rPr lang="ru-RU" sz="2800" dirty="0">
                          <a:effectLst/>
                        </a:rPr>
                        <a:t> ООШ»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 /2 призера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94605"/>
                  </a:ext>
                </a:extLst>
              </a:tr>
              <a:tr h="60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МБОУ «Тайлепская ООШ»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3073904"/>
                  </a:ext>
                </a:extLst>
              </a:tr>
              <a:tr h="60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МБОУ «Осиноплесская СОШ»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6635228"/>
                  </a:ext>
                </a:extLst>
              </a:tr>
              <a:tr h="606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МБОУ «Загаднинская ООШ»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9579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9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Материалы к веб-семинару </a:t>
            </a:r>
            <a:r>
              <a:rPr lang="ru-RU" dirty="0" smtClean="0"/>
              <a:t>«Организация </a:t>
            </a:r>
            <a:r>
              <a:rPr lang="ru-RU" dirty="0"/>
              <a:t>адресной методической поддержки школ на муниципальном уровне на основе результатов оценочных </a:t>
            </a:r>
            <a:r>
              <a:rPr lang="ru-RU" dirty="0" smtClean="0"/>
              <a:t>процедур»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imcnkr.ucoz.ru/index/rmo_zamestitelej_po_uvr/0-65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3"/>
          <a:srcRect l="13505" t="14195" r="65316" b="71611"/>
          <a:stretch/>
        </p:blipFill>
        <p:spPr bwMode="auto">
          <a:xfrm>
            <a:off x="1680519" y="3286898"/>
            <a:ext cx="5535827" cy="30250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6671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419</Words>
  <Application>Microsoft Office PowerPoint</Application>
  <PresentationFormat>Широкоэкранный</PresentationFormat>
  <Paragraphs>83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Организация адресной методической поддержки школ на муниципальном уровне на основе результатов оценочных процедур </vt:lpstr>
      <vt:lpstr>Направления по повышению качества образования в школах с низкими результатами обучения и школах, функционирующих в неблагоприятных социальных условиях (на 2019-2020 гг.)</vt:lpstr>
      <vt:lpstr>Презентация PowerPoint</vt:lpstr>
      <vt:lpstr>Средства по выявлению причин низких результатов:</vt:lpstr>
      <vt:lpstr> Причины, влияющие на низкие результаты: </vt:lpstr>
      <vt:lpstr>Решения по сложившейся ситуации</vt:lpstr>
      <vt:lpstr>Презентация PowerPoint</vt:lpstr>
      <vt:lpstr>Количество участников муниципального этапа  Всероссийской олимпиады школьников 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k320</cp:lastModifiedBy>
  <cp:revision>58</cp:revision>
  <dcterms:created xsi:type="dcterms:W3CDTF">2019-04-15T13:58:37Z</dcterms:created>
  <dcterms:modified xsi:type="dcterms:W3CDTF">2020-02-27T03:31:47Z</dcterms:modified>
</cp:coreProperties>
</file>