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89508" autoAdjust="0"/>
  </p:normalViewPr>
  <p:slideViewPr>
    <p:cSldViewPr snapToGrid="0">
      <p:cViewPr varScale="1">
        <p:scale>
          <a:sx n="82" d="100"/>
          <a:sy n="82" d="100"/>
        </p:scale>
        <p:origin x="10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FC9EA-1F9B-4F26-BF8A-B346CC79878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26EBFB-8E0F-477E-BE52-413E94C3DC55}">
      <dgm:prSet phldrT="[Текст]" custT="1"/>
      <dgm:spPr/>
      <dgm:t>
        <a:bodyPr/>
        <a:lstStyle/>
        <a:p>
          <a:r>
            <a:rPr lang="ru-RU" sz="2400" b="1" dirty="0" smtClean="0"/>
            <a:t>Ученик</a:t>
          </a:r>
          <a:endParaRPr lang="ru-RU" sz="2400" b="1" dirty="0"/>
        </a:p>
      </dgm:t>
    </dgm:pt>
    <dgm:pt modelId="{902186F7-EBBC-41BB-B45C-7AD7E44C41F7}" type="parTrans" cxnId="{79FE8757-FF38-424B-AE9B-3AA27D5EF3B4}">
      <dgm:prSet/>
      <dgm:spPr/>
      <dgm:t>
        <a:bodyPr/>
        <a:lstStyle/>
        <a:p>
          <a:endParaRPr lang="ru-RU"/>
        </a:p>
      </dgm:t>
    </dgm:pt>
    <dgm:pt modelId="{E628A8F4-CB2A-40A6-9578-9CBF6302EFD9}" type="sibTrans" cxnId="{79FE8757-FF38-424B-AE9B-3AA27D5EF3B4}">
      <dgm:prSet/>
      <dgm:spPr/>
      <dgm:t>
        <a:bodyPr/>
        <a:lstStyle/>
        <a:p>
          <a:endParaRPr lang="ru-RU"/>
        </a:p>
      </dgm:t>
    </dgm:pt>
    <dgm:pt modelId="{83273DC1-3B1F-46F2-AC87-068CD5AAA2C7}">
      <dgm:prSet phldrT="[Текст]" custT="1"/>
      <dgm:spPr/>
      <dgm:t>
        <a:bodyPr/>
        <a:lstStyle/>
        <a:p>
          <a:pPr algn="just"/>
          <a:r>
            <a:rPr lang="ru-RU" sz="2400" i="1" dirty="0" smtClean="0"/>
            <a:t>готовятся педагогические рекомендации для обучающихся «группы риска» с целью индивидуальной поддержки дальнейшего обучения (какие имеются пробелы в необходимых знаниях и навыках, и каким образом их можно восполнить). </a:t>
          </a:r>
          <a:endParaRPr lang="ru-RU" sz="2400" i="1" dirty="0"/>
        </a:p>
      </dgm:t>
    </dgm:pt>
    <dgm:pt modelId="{119C2545-9A88-4D16-A5EB-31405374EFED}" type="parTrans" cxnId="{E57F2C2C-E701-419C-8616-6F5DA0565AAE}">
      <dgm:prSet/>
      <dgm:spPr/>
      <dgm:t>
        <a:bodyPr/>
        <a:lstStyle/>
        <a:p>
          <a:endParaRPr lang="ru-RU"/>
        </a:p>
      </dgm:t>
    </dgm:pt>
    <dgm:pt modelId="{C622CBA7-6A3B-457F-971F-F33E1D3613B6}" type="sibTrans" cxnId="{E57F2C2C-E701-419C-8616-6F5DA0565AAE}">
      <dgm:prSet/>
      <dgm:spPr/>
      <dgm:t>
        <a:bodyPr/>
        <a:lstStyle/>
        <a:p>
          <a:endParaRPr lang="ru-RU"/>
        </a:p>
      </dgm:t>
    </dgm:pt>
    <dgm:pt modelId="{D5A0B555-DAF7-4592-93F0-F364C38DA9DE}">
      <dgm:prSet phldrT="[Текст]" custT="1"/>
      <dgm:spPr/>
      <dgm:t>
        <a:bodyPr/>
        <a:lstStyle/>
        <a:p>
          <a:r>
            <a:rPr lang="ru-RU" sz="2400" b="1" dirty="0" smtClean="0"/>
            <a:t>Учитель</a:t>
          </a:r>
          <a:endParaRPr lang="ru-RU" sz="2400" b="1" dirty="0"/>
        </a:p>
      </dgm:t>
    </dgm:pt>
    <dgm:pt modelId="{DA020217-8E78-43E0-95D7-0371C1771C76}" type="parTrans" cxnId="{646CA38C-3FF5-4C8F-9D8D-5AE8EF0057A1}">
      <dgm:prSet/>
      <dgm:spPr/>
      <dgm:t>
        <a:bodyPr/>
        <a:lstStyle/>
        <a:p>
          <a:endParaRPr lang="ru-RU"/>
        </a:p>
      </dgm:t>
    </dgm:pt>
    <dgm:pt modelId="{6B825576-CFB8-42F9-80F9-CAD8B6B4E10A}" type="sibTrans" cxnId="{646CA38C-3FF5-4C8F-9D8D-5AE8EF0057A1}">
      <dgm:prSet/>
      <dgm:spPr/>
      <dgm:t>
        <a:bodyPr/>
        <a:lstStyle/>
        <a:p>
          <a:endParaRPr lang="ru-RU"/>
        </a:p>
      </dgm:t>
    </dgm:pt>
    <dgm:pt modelId="{093481C8-2502-467C-B95C-EE5D0F4C20DD}">
      <dgm:prSet phldrT="[Текст]" custT="1"/>
      <dgm:spPr/>
      <dgm:t>
        <a:bodyPr/>
        <a:lstStyle/>
        <a:p>
          <a:pPr algn="l"/>
          <a:r>
            <a:rPr lang="ru-RU" sz="2400" i="1" dirty="0" smtClean="0"/>
            <a:t>выработка плана профессионального развития и повышения квалификации с целью преодоления профессиональных дефицитов, выявленных в ходе ВПР и повышения качества обучения школьников. </a:t>
          </a:r>
          <a:endParaRPr lang="ru-RU" sz="2400" i="1" dirty="0"/>
        </a:p>
      </dgm:t>
    </dgm:pt>
    <dgm:pt modelId="{8A7B1E12-FB65-44B7-B8C4-FC2D7C1B4251}" type="parTrans" cxnId="{A2DF2184-AC94-4AB2-A01F-973958A6E026}">
      <dgm:prSet/>
      <dgm:spPr/>
      <dgm:t>
        <a:bodyPr/>
        <a:lstStyle/>
        <a:p>
          <a:endParaRPr lang="ru-RU"/>
        </a:p>
      </dgm:t>
    </dgm:pt>
    <dgm:pt modelId="{0E8D33FE-E6DD-4E1D-B437-A1A322D0F190}" type="sibTrans" cxnId="{A2DF2184-AC94-4AB2-A01F-973958A6E026}">
      <dgm:prSet/>
      <dgm:spPr/>
      <dgm:t>
        <a:bodyPr/>
        <a:lstStyle/>
        <a:p>
          <a:endParaRPr lang="ru-RU"/>
        </a:p>
      </dgm:t>
    </dgm:pt>
    <dgm:pt modelId="{7511CBE8-C923-4E0E-86B0-619F13B4EEAC}">
      <dgm:prSet phldrT="[Текст]" custT="1"/>
      <dgm:spPr/>
      <dgm:t>
        <a:bodyPr/>
        <a:lstStyle/>
        <a:p>
          <a:r>
            <a:rPr lang="ru-RU" sz="2400" b="1" dirty="0" smtClean="0"/>
            <a:t>ОО</a:t>
          </a:r>
          <a:endParaRPr lang="ru-RU" sz="2400" b="1" dirty="0"/>
        </a:p>
      </dgm:t>
    </dgm:pt>
    <dgm:pt modelId="{7DC810F0-18CC-49F0-851B-6C695701D7DE}" type="parTrans" cxnId="{FD2E8BC9-8289-4306-8F04-239E890D8562}">
      <dgm:prSet/>
      <dgm:spPr/>
      <dgm:t>
        <a:bodyPr/>
        <a:lstStyle/>
        <a:p>
          <a:endParaRPr lang="ru-RU"/>
        </a:p>
      </dgm:t>
    </dgm:pt>
    <dgm:pt modelId="{04195182-FBA0-4B45-815B-CD886DE2B37F}" type="sibTrans" cxnId="{FD2E8BC9-8289-4306-8F04-239E890D8562}">
      <dgm:prSet/>
      <dgm:spPr/>
      <dgm:t>
        <a:bodyPr/>
        <a:lstStyle/>
        <a:p>
          <a:endParaRPr lang="ru-RU"/>
        </a:p>
      </dgm:t>
    </dgm:pt>
    <dgm:pt modelId="{1092D34C-CFC2-49C6-990F-03DB36DBEAEE}">
      <dgm:prSet phldrT="[Текст]" custT="1"/>
      <dgm:spPr/>
      <dgm:t>
        <a:bodyPr/>
        <a:lstStyle/>
        <a:p>
          <a:r>
            <a:rPr lang="ru-RU" sz="1800" i="1" dirty="0" smtClean="0"/>
            <a:t>учитываем результаты в качестве одного из критериев результативности работы школы при проведении самооценки деятельности, </a:t>
          </a:r>
          <a:endParaRPr lang="ru-RU" sz="1800" i="1" dirty="0"/>
        </a:p>
      </dgm:t>
    </dgm:pt>
    <dgm:pt modelId="{FDDF8506-01F2-4516-9B5A-1B96E509E588}" type="parTrans" cxnId="{CA80A6FD-DA81-4254-BAD2-B29A9757E1E8}">
      <dgm:prSet/>
      <dgm:spPr/>
      <dgm:t>
        <a:bodyPr/>
        <a:lstStyle/>
        <a:p>
          <a:endParaRPr lang="ru-RU"/>
        </a:p>
      </dgm:t>
    </dgm:pt>
    <dgm:pt modelId="{2512762A-5B0C-4CC4-B970-95EF7291A729}" type="sibTrans" cxnId="{CA80A6FD-DA81-4254-BAD2-B29A9757E1E8}">
      <dgm:prSet/>
      <dgm:spPr/>
      <dgm:t>
        <a:bodyPr/>
        <a:lstStyle/>
        <a:p>
          <a:endParaRPr lang="ru-RU"/>
        </a:p>
      </dgm:t>
    </dgm:pt>
    <dgm:pt modelId="{1363B082-4F92-4CE4-9E9B-B387C4A3AF7F}">
      <dgm:prSet phldrT="[Текст]" custT="1"/>
      <dgm:spPr/>
      <dgm:t>
        <a:bodyPr/>
        <a:lstStyle/>
        <a:p>
          <a:r>
            <a:rPr lang="ru-RU" sz="1800" i="1" dirty="0" smtClean="0"/>
            <a:t>используем процедуры оценки в качестве одного из элементов системы внутришкольного мониторинга качества образования, </a:t>
          </a:r>
          <a:endParaRPr lang="ru-RU" sz="1800" i="1" dirty="0"/>
        </a:p>
      </dgm:t>
    </dgm:pt>
    <dgm:pt modelId="{18EFCD0A-FFC0-4B91-A301-5756694AD333}" type="parTrans" cxnId="{12019D00-157B-45C3-AEB8-F570DAA9CD28}">
      <dgm:prSet/>
      <dgm:spPr/>
    </dgm:pt>
    <dgm:pt modelId="{6B006CE8-ACEE-42D5-8568-08BEC1341AAF}" type="sibTrans" cxnId="{12019D00-157B-45C3-AEB8-F570DAA9CD28}">
      <dgm:prSet/>
      <dgm:spPr/>
    </dgm:pt>
    <dgm:pt modelId="{70CE6185-B837-405B-8B7D-1BF870572A10}">
      <dgm:prSet phldrT="[Текст]" custT="1"/>
      <dgm:spPr/>
      <dgm:t>
        <a:bodyPr/>
        <a:lstStyle/>
        <a:p>
          <a:r>
            <a:rPr lang="ru-RU" sz="1800" i="1" dirty="0" smtClean="0"/>
            <a:t>проектируем систему методической работы и повышения квалификации педагогов, </a:t>
          </a:r>
          <a:endParaRPr lang="ru-RU" sz="1800" i="1" dirty="0"/>
        </a:p>
      </dgm:t>
    </dgm:pt>
    <dgm:pt modelId="{ADE320DB-6CAB-4627-963C-4FCEB2269F28}" type="parTrans" cxnId="{3E32A868-C396-403F-A366-B823E378F3EB}">
      <dgm:prSet/>
      <dgm:spPr/>
    </dgm:pt>
    <dgm:pt modelId="{0390DF14-25F8-4F2B-8CAF-68D94CE1C2CB}" type="sibTrans" cxnId="{3E32A868-C396-403F-A366-B823E378F3EB}">
      <dgm:prSet/>
      <dgm:spPr/>
    </dgm:pt>
    <dgm:pt modelId="{D96F5B7C-93A7-47AD-89C4-843774469F42}">
      <dgm:prSet phldrT="[Текст]" custT="1"/>
      <dgm:spPr/>
      <dgm:t>
        <a:bodyPr/>
        <a:lstStyle/>
        <a:p>
          <a:r>
            <a:rPr lang="ru-RU" sz="1800" i="1" dirty="0" smtClean="0"/>
            <a:t>принимаем решения относительно выбора учебно-методических комплектов и др.</a:t>
          </a:r>
          <a:endParaRPr lang="ru-RU" sz="1800" i="1" dirty="0"/>
        </a:p>
      </dgm:t>
    </dgm:pt>
    <dgm:pt modelId="{483C720E-B8AE-4501-A9ED-869925984DF9}" type="parTrans" cxnId="{74EF9CDD-028A-41FD-8DD2-2E42A179AE15}">
      <dgm:prSet/>
      <dgm:spPr/>
    </dgm:pt>
    <dgm:pt modelId="{209B6CA3-A1F8-4747-A244-4D3D73E58BFA}" type="sibTrans" cxnId="{74EF9CDD-028A-41FD-8DD2-2E42A179AE15}">
      <dgm:prSet/>
      <dgm:spPr/>
    </dgm:pt>
    <dgm:pt modelId="{7D3ACD75-1F83-40D1-9FE2-3ABE27809ABC}" type="pres">
      <dgm:prSet presAssocID="{320FC9EA-1F9B-4F26-BF8A-B346CC7987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E570B8-DD28-4A6F-90E8-26F243BF390B}" type="pres">
      <dgm:prSet presAssocID="{7426EBFB-8E0F-477E-BE52-413E94C3DC55}" presName="composite" presStyleCnt="0"/>
      <dgm:spPr/>
    </dgm:pt>
    <dgm:pt modelId="{697038CD-13F6-4275-8E26-85C44EA5D06A}" type="pres">
      <dgm:prSet presAssocID="{7426EBFB-8E0F-477E-BE52-413E94C3DC5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DCD15-BBF7-48CF-9B7B-C7EE52CCA9ED}" type="pres">
      <dgm:prSet presAssocID="{7426EBFB-8E0F-477E-BE52-413E94C3DC5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EA4B4-74CC-4CBB-B513-57C7ACB2877C}" type="pres">
      <dgm:prSet presAssocID="{E628A8F4-CB2A-40A6-9578-9CBF6302EFD9}" presName="space" presStyleCnt="0"/>
      <dgm:spPr/>
    </dgm:pt>
    <dgm:pt modelId="{DBE3F9D0-3555-4A73-8490-69D5EDD8E3AB}" type="pres">
      <dgm:prSet presAssocID="{D5A0B555-DAF7-4592-93F0-F364C38DA9DE}" presName="composite" presStyleCnt="0"/>
      <dgm:spPr/>
    </dgm:pt>
    <dgm:pt modelId="{584ACECA-276C-459A-9279-D869E40DB1A5}" type="pres">
      <dgm:prSet presAssocID="{D5A0B555-DAF7-4592-93F0-F364C38DA9D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71736-737C-4770-86BF-1C24279F770F}" type="pres">
      <dgm:prSet presAssocID="{D5A0B555-DAF7-4592-93F0-F364C38DA9D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81CE8-BDB1-438D-A04E-95314B44CD78}" type="pres">
      <dgm:prSet presAssocID="{6B825576-CFB8-42F9-80F9-CAD8B6B4E10A}" presName="space" presStyleCnt="0"/>
      <dgm:spPr/>
    </dgm:pt>
    <dgm:pt modelId="{9FFEBC6F-393F-496A-950B-C8371E6BA20E}" type="pres">
      <dgm:prSet presAssocID="{7511CBE8-C923-4E0E-86B0-619F13B4EEAC}" presName="composite" presStyleCnt="0"/>
      <dgm:spPr/>
    </dgm:pt>
    <dgm:pt modelId="{1C51A3CC-CABF-4196-B824-88AD30E332B4}" type="pres">
      <dgm:prSet presAssocID="{7511CBE8-C923-4E0E-86B0-619F13B4EEA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AA128-7BCA-48E9-B45B-33681E593D6F}" type="pres">
      <dgm:prSet presAssocID="{7511CBE8-C923-4E0E-86B0-619F13B4EEAC}" presName="desTx" presStyleLbl="alignAccFollowNode1" presStyleIdx="2" presStyleCnt="3" custLinFactNeighborX="3703" custLinFactNeighborY="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6CA38C-3FF5-4C8F-9D8D-5AE8EF0057A1}" srcId="{320FC9EA-1F9B-4F26-BF8A-B346CC798787}" destId="{D5A0B555-DAF7-4592-93F0-F364C38DA9DE}" srcOrd="1" destOrd="0" parTransId="{DA020217-8E78-43E0-95D7-0371C1771C76}" sibTransId="{6B825576-CFB8-42F9-80F9-CAD8B6B4E10A}"/>
    <dgm:cxn modelId="{A2DF2184-AC94-4AB2-A01F-973958A6E026}" srcId="{D5A0B555-DAF7-4592-93F0-F364C38DA9DE}" destId="{093481C8-2502-467C-B95C-EE5D0F4C20DD}" srcOrd="0" destOrd="0" parTransId="{8A7B1E12-FB65-44B7-B8C4-FC2D7C1B4251}" sibTransId="{0E8D33FE-E6DD-4E1D-B437-A1A322D0F190}"/>
    <dgm:cxn modelId="{0B4F954D-61F4-403B-A7CF-833B931ADAFA}" type="presOf" srcId="{D5A0B555-DAF7-4592-93F0-F364C38DA9DE}" destId="{584ACECA-276C-459A-9279-D869E40DB1A5}" srcOrd="0" destOrd="0" presId="urn:microsoft.com/office/officeart/2005/8/layout/hList1"/>
    <dgm:cxn modelId="{E57F2C2C-E701-419C-8616-6F5DA0565AAE}" srcId="{7426EBFB-8E0F-477E-BE52-413E94C3DC55}" destId="{83273DC1-3B1F-46F2-AC87-068CD5AAA2C7}" srcOrd="0" destOrd="0" parTransId="{119C2545-9A88-4D16-A5EB-31405374EFED}" sibTransId="{C622CBA7-6A3B-457F-971F-F33E1D3613B6}"/>
    <dgm:cxn modelId="{91F77927-501D-4E5A-81A8-C5F60887CBA2}" type="presOf" srcId="{1363B082-4F92-4CE4-9E9B-B387C4A3AF7F}" destId="{1DDAA128-7BCA-48E9-B45B-33681E593D6F}" srcOrd="0" destOrd="1" presId="urn:microsoft.com/office/officeart/2005/8/layout/hList1"/>
    <dgm:cxn modelId="{FD2E8BC9-8289-4306-8F04-239E890D8562}" srcId="{320FC9EA-1F9B-4F26-BF8A-B346CC798787}" destId="{7511CBE8-C923-4E0E-86B0-619F13B4EEAC}" srcOrd="2" destOrd="0" parTransId="{7DC810F0-18CC-49F0-851B-6C695701D7DE}" sibTransId="{04195182-FBA0-4B45-815B-CD886DE2B37F}"/>
    <dgm:cxn modelId="{870A7889-F616-49D4-A3FF-DB1D5FA1BD1D}" type="presOf" srcId="{70CE6185-B837-405B-8B7D-1BF870572A10}" destId="{1DDAA128-7BCA-48E9-B45B-33681E593D6F}" srcOrd="0" destOrd="2" presId="urn:microsoft.com/office/officeart/2005/8/layout/hList1"/>
    <dgm:cxn modelId="{12019D00-157B-45C3-AEB8-F570DAA9CD28}" srcId="{7511CBE8-C923-4E0E-86B0-619F13B4EEAC}" destId="{1363B082-4F92-4CE4-9E9B-B387C4A3AF7F}" srcOrd="1" destOrd="0" parTransId="{18EFCD0A-FFC0-4B91-A301-5756694AD333}" sibTransId="{6B006CE8-ACEE-42D5-8568-08BEC1341AAF}"/>
    <dgm:cxn modelId="{CA80A6FD-DA81-4254-BAD2-B29A9757E1E8}" srcId="{7511CBE8-C923-4E0E-86B0-619F13B4EEAC}" destId="{1092D34C-CFC2-49C6-990F-03DB36DBEAEE}" srcOrd="0" destOrd="0" parTransId="{FDDF8506-01F2-4516-9B5A-1B96E509E588}" sibTransId="{2512762A-5B0C-4CC4-B970-95EF7291A729}"/>
    <dgm:cxn modelId="{762B5513-43BE-4F46-B8E1-5779F14FB837}" type="presOf" srcId="{7511CBE8-C923-4E0E-86B0-619F13B4EEAC}" destId="{1C51A3CC-CABF-4196-B824-88AD30E332B4}" srcOrd="0" destOrd="0" presId="urn:microsoft.com/office/officeart/2005/8/layout/hList1"/>
    <dgm:cxn modelId="{74EF9CDD-028A-41FD-8DD2-2E42A179AE15}" srcId="{7511CBE8-C923-4E0E-86B0-619F13B4EEAC}" destId="{D96F5B7C-93A7-47AD-89C4-843774469F42}" srcOrd="3" destOrd="0" parTransId="{483C720E-B8AE-4501-A9ED-869925984DF9}" sibTransId="{209B6CA3-A1F8-4747-A244-4D3D73E58BFA}"/>
    <dgm:cxn modelId="{BBFB6A2E-F114-4CAB-AD2A-A748632DAB30}" type="presOf" srcId="{320FC9EA-1F9B-4F26-BF8A-B346CC798787}" destId="{7D3ACD75-1F83-40D1-9FE2-3ABE27809ABC}" srcOrd="0" destOrd="0" presId="urn:microsoft.com/office/officeart/2005/8/layout/hList1"/>
    <dgm:cxn modelId="{3E32A868-C396-403F-A366-B823E378F3EB}" srcId="{7511CBE8-C923-4E0E-86B0-619F13B4EEAC}" destId="{70CE6185-B837-405B-8B7D-1BF870572A10}" srcOrd="2" destOrd="0" parTransId="{ADE320DB-6CAB-4627-963C-4FCEB2269F28}" sibTransId="{0390DF14-25F8-4F2B-8CAF-68D94CE1C2CB}"/>
    <dgm:cxn modelId="{0882E29D-6E7B-47ED-8AA0-4851AAC8BA59}" type="presOf" srcId="{1092D34C-CFC2-49C6-990F-03DB36DBEAEE}" destId="{1DDAA128-7BCA-48E9-B45B-33681E593D6F}" srcOrd="0" destOrd="0" presId="urn:microsoft.com/office/officeart/2005/8/layout/hList1"/>
    <dgm:cxn modelId="{62F3E80A-AE6E-487C-91E5-B858FC30CAEF}" type="presOf" srcId="{7426EBFB-8E0F-477E-BE52-413E94C3DC55}" destId="{697038CD-13F6-4275-8E26-85C44EA5D06A}" srcOrd="0" destOrd="0" presId="urn:microsoft.com/office/officeart/2005/8/layout/hList1"/>
    <dgm:cxn modelId="{79FE8757-FF38-424B-AE9B-3AA27D5EF3B4}" srcId="{320FC9EA-1F9B-4F26-BF8A-B346CC798787}" destId="{7426EBFB-8E0F-477E-BE52-413E94C3DC55}" srcOrd="0" destOrd="0" parTransId="{902186F7-EBBC-41BB-B45C-7AD7E44C41F7}" sibTransId="{E628A8F4-CB2A-40A6-9578-9CBF6302EFD9}"/>
    <dgm:cxn modelId="{81DDCB7A-59D1-44F3-AF6E-B73D61B3C065}" type="presOf" srcId="{D96F5B7C-93A7-47AD-89C4-843774469F42}" destId="{1DDAA128-7BCA-48E9-B45B-33681E593D6F}" srcOrd="0" destOrd="3" presId="urn:microsoft.com/office/officeart/2005/8/layout/hList1"/>
    <dgm:cxn modelId="{EAB2A7F6-EA7A-4F9B-AB87-F0FED6D2556B}" type="presOf" srcId="{093481C8-2502-467C-B95C-EE5D0F4C20DD}" destId="{CAF71736-737C-4770-86BF-1C24279F770F}" srcOrd="0" destOrd="0" presId="urn:microsoft.com/office/officeart/2005/8/layout/hList1"/>
    <dgm:cxn modelId="{248AED50-BA00-4E27-9225-FD6352608A5A}" type="presOf" srcId="{83273DC1-3B1F-46F2-AC87-068CD5AAA2C7}" destId="{EE6DCD15-BBF7-48CF-9B7B-C7EE52CCA9ED}" srcOrd="0" destOrd="0" presId="urn:microsoft.com/office/officeart/2005/8/layout/hList1"/>
    <dgm:cxn modelId="{0222E0BB-1820-4439-B0DB-3249EC31DC78}" type="presParOf" srcId="{7D3ACD75-1F83-40D1-9FE2-3ABE27809ABC}" destId="{1EE570B8-DD28-4A6F-90E8-26F243BF390B}" srcOrd="0" destOrd="0" presId="urn:microsoft.com/office/officeart/2005/8/layout/hList1"/>
    <dgm:cxn modelId="{CDC2C4E8-1F6F-41FD-90D8-F68303A18A66}" type="presParOf" srcId="{1EE570B8-DD28-4A6F-90E8-26F243BF390B}" destId="{697038CD-13F6-4275-8E26-85C44EA5D06A}" srcOrd="0" destOrd="0" presId="urn:microsoft.com/office/officeart/2005/8/layout/hList1"/>
    <dgm:cxn modelId="{DB50B91A-1CCC-4166-9DD4-93FC732A9DFC}" type="presParOf" srcId="{1EE570B8-DD28-4A6F-90E8-26F243BF390B}" destId="{EE6DCD15-BBF7-48CF-9B7B-C7EE52CCA9ED}" srcOrd="1" destOrd="0" presId="urn:microsoft.com/office/officeart/2005/8/layout/hList1"/>
    <dgm:cxn modelId="{FBA8E2BE-287F-4DE7-84A0-774A51284C23}" type="presParOf" srcId="{7D3ACD75-1F83-40D1-9FE2-3ABE27809ABC}" destId="{B9EEA4B4-74CC-4CBB-B513-57C7ACB2877C}" srcOrd="1" destOrd="0" presId="urn:microsoft.com/office/officeart/2005/8/layout/hList1"/>
    <dgm:cxn modelId="{76EF3324-601B-4236-817E-4D562332C0CC}" type="presParOf" srcId="{7D3ACD75-1F83-40D1-9FE2-3ABE27809ABC}" destId="{DBE3F9D0-3555-4A73-8490-69D5EDD8E3AB}" srcOrd="2" destOrd="0" presId="urn:microsoft.com/office/officeart/2005/8/layout/hList1"/>
    <dgm:cxn modelId="{0503AAA1-66CB-4654-A2D8-3607526AF3AC}" type="presParOf" srcId="{DBE3F9D0-3555-4A73-8490-69D5EDD8E3AB}" destId="{584ACECA-276C-459A-9279-D869E40DB1A5}" srcOrd="0" destOrd="0" presId="urn:microsoft.com/office/officeart/2005/8/layout/hList1"/>
    <dgm:cxn modelId="{DECE6767-864F-4EC4-BF5F-7096BD7E1F2E}" type="presParOf" srcId="{DBE3F9D0-3555-4A73-8490-69D5EDD8E3AB}" destId="{CAF71736-737C-4770-86BF-1C24279F770F}" srcOrd="1" destOrd="0" presId="urn:microsoft.com/office/officeart/2005/8/layout/hList1"/>
    <dgm:cxn modelId="{FEC57C4D-F995-400D-822B-09CA5DA7ADF6}" type="presParOf" srcId="{7D3ACD75-1F83-40D1-9FE2-3ABE27809ABC}" destId="{32C81CE8-BDB1-438D-A04E-95314B44CD78}" srcOrd="3" destOrd="0" presId="urn:microsoft.com/office/officeart/2005/8/layout/hList1"/>
    <dgm:cxn modelId="{26B4E57B-B38F-4EA8-91A7-0C933824A230}" type="presParOf" srcId="{7D3ACD75-1F83-40D1-9FE2-3ABE27809ABC}" destId="{9FFEBC6F-393F-496A-950B-C8371E6BA20E}" srcOrd="4" destOrd="0" presId="urn:microsoft.com/office/officeart/2005/8/layout/hList1"/>
    <dgm:cxn modelId="{69AFB075-CA03-40FE-90C1-1C38FA3C7714}" type="presParOf" srcId="{9FFEBC6F-393F-496A-950B-C8371E6BA20E}" destId="{1C51A3CC-CABF-4196-B824-88AD30E332B4}" srcOrd="0" destOrd="0" presId="urn:microsoft.com/office/officeart/2005/8/layout/hList1"/>
    <dgm:cxn modelId="{E5AC3DB8-C95E-4090-8CB9-CD9CD7E14AAC}" type="presParOf" srcId="{9FFEBC6F-393F-496A-950B-C8371E6BA20E}" destId="{1DDAA128-7BCA-48E9-B45B-33681E593D6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038CD-13F6-4275-8E26-85C44EA5D06A}">
      <dsp:nvSpPr>
        <dsp:cNvPr id="0" name=""/>
        <dsp:cNvSpPr/>
      </dsp:nvSpPr>
      <dsp:spPr>
        <a:xfrm>
          <a:off x="3239" y="13275"/>
          <a:ext cx="3158845" cy="109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Ученик</a:t>
          </a:r>
          <a:endParaRPr lang="ru-RU" sz="2400" b="1" kern="1200" dirty="0"/>
        </a:p>
      </dsp:txBody>
      <dsp:txXfrm>
        <a:off x="3239" y="13275"/>
        <a:ext cx="3158845" cy="1094400"/>
      </dsp:txXfrm>
    </dsp:sp>
    <dsp:sp modelId="{EE6DCD15-BBF7-48CF-9B7B-C7EE52CCA9ED}">
      <dsp:nvSpPr>
        <dsp:cNvPr id="0" name=""/>
        <dsp:cNvSpPr/>
      </dsp:nvSpPr>
      <dsp:spPr>
        <a:xfrm>
          <a:off x="3239" y="1107675"/>
          <a:ext cx="3158845" cy="57370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1" kern="1200" dirty="0" smtClean="0"/>
            <a:t>готовятся педагогические рекомендации для обучающихся «группы риска» с целью индивидуальной поддержки дальнейшего обучения (какие имеются пробелы в необходимых знаниях и навыках, и каким образом их можно восполнить). </a:t>
          </a:r>
          <a:endParaRPr lang="ru-RU" sz="2400" i="1" kern="1200" dirty="0"/>
        </a:p>
      </dsp:txBody>
      <dsp:txXfrm>
        <a:off x="3239" y="1107675"/>
        <a:ext cx="3158845" cy="5737049"/>
      </dsp:txXfrm>
    </dsp:sp>
    <dsp:sp modelId="{584ACECA-276C-459A-9279-D869E40DB1A5}">
      <dsp:nvSpPr>
        <dsp:cNvPr id="0" name=""/>
        <dsp:cNvSpPr/>
      </dsp:nvSpPr>
      <dsp:spPr>
        <a:xfrm>
          <a:off x="3604323" y="13275"/>
          <a:ext cx="3158845" cy="109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Учитель</a:t>
          </a:r>
          <a:endParaRPr lang="ru-RU" sz="2400" b="1" kern="1200" dirty="0"/>
        </a:p>
      </dsp:txBody>
      <dsp:txXfrm>
        <a:off x="3604323" y="13275"/>
        <a:ext cx="3158845" cy="1094400"/>
      </dsp:txXfrm>
    </dsp:sp>
    <dsp:sp modelId="{CAF71736-737C-4770-86BF-1C24279F770F}">
      <dsp:nvSpPr>
        <dsp:cNvPr id="0" name=""/>
        <dsp:cNvSpPr/>
      </dsp:nvSpPr>
      <dsp:spPr>
        <a:xfrm>
          <a:off x="3604323" y="1107675"/>
          <a:ext cx="3158845" cy="57370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1" kern="1200" dirty="0" smtClean="0"/>
            <a:t>выработка плана профессионального развития и повышения квалификации с целью преодоления профессиональных дефицитов, выявленных в ходе ВПР и повышения качества обучения школьников. </a:t>
          </a:r>
          <a:endParaRPr lang="ru-RU" sz="2400" i="1" kern="1200" dirty="0"/>
        </a:p>
      </dsp:txBody>
      <dsp:txXfrm>
        <a:off x="3604323" y="1107675"/>
        <a:ext cx="3158845" cy="5737049"/>
      </dsp:txXfrm>
    </dsp:sp>
    <dsp:sp modelId="{1C51A3CC-CABF-4196-B824-88AD30E332B4}">
      <dsp:nvSpPr>
        <dsp:cNvPr id="0" name=""/>
        <dsp:cNvSpPr/>
      </dsp:nvSpPr>
      <dsp:spPr>
        <a:xfrm>
          <a:off x="7205407" y="13275"/>
          <a:ext cx="3158845" cy="109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ОО</a:t>
          </a:r>
          <a:endParaRPr lang="ru-RU" sz="2400" b="1" kern="1200" dirty="0"/>
        </a:p>
      </dsp:txBody>
      <dsp:txXfrm>
        <a:off x="7205407" y="13275"/>
        <a:ext cx="3158845" cy="1094400"/>
      </dsp:txXfrm>
    </dsp:sp>
    <dsp:sp modelId="{1DDAA128-7BCA-48E9-B45B-33681E593D6F}">
      <dsp:nvSpPr>
        <dsp:cNvPr id="0" name=""/>
        <dsp:cNvSpPr/>
      </dsp:nvSpPr>
      <dsp:spPr>
        <a:xfrm>
          <a:off x="7208647" y="1120927"/>
          <a:ext cx="3158845" cy="57370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учитываем результаты в качестве одного из критериев результативности работы школы при проведении самооценки деятельности, </a:t>
          </a:r>
          <a:endParaRPr lang="ru-RU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используем процедуры оценки в качестве одного из элементов системы внутришкольного мониторинга качества образования, </a:t>
          </a:r>
          <a:endParaRPr lang="ru-RU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проектируем систему методической работы и повышения квалификации педагогов, </a:t>
          </a:r>
          <a:endParaRPr lang="ru-RU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принимаем решения относительно выбора учебно-методических комплектов и др.</a:t>
          </a:r>
          <a:endParaRPr lang="ru-RU" sz="1800" i="1" kern="1200" dirty="0"/>
        </a:p>
      </dsp:txBody>
      <dsp:txXfrm>
        <a:off x="7208647" y="1120927"/>
        <a:ext cx="3158845" cy="5737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ED4B1-9DA0-4BDD-B790-A66339AD6C3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472D3-84CA-43EB-B80F-A81748AC9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40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72D3-84CA-43EB-B80F-A81748AC922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489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72D3-84CA-43EB-B80F-A81748AC922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96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72D3-84CA-43EB-B80F-A81748AC922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0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06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5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87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111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83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617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1663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0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7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1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2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8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3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9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1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5BB1C6-BF8F-4481-8AB2-603A1C8A906A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1831" y="283336"/>
            <a:ext cx="9826580" cy="22666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/>
              <a:t>Департамент образования и </a:t>
            </a:r>
            <a:r>
              <a:rPr lang="ru-RU" sz="1300" dirty="0" smtClean="0"/>
              <a:t>науки Кемеровской </a:t>
            </a:r>
            <a:r>
              <a:rPr lang="ru-RU" sz="1300" dirty="0"/>
              <a:t>области</a:t>
            </a:r>
            <a:br>
              <a:rPr lang="ru-RU" sz="1300" dirty="0"/>
            </a:br>
            <a:r>
              <a:rPr lang="ru-RU" sz="1300" dirty="0"/>
              <a:t> </a:t>
            </a:r>
            <a:br>
              <a:rPr lang="ru-RU" sz="1300" dirty="0"/>
            </a:br>
            <a:r>
              <a:rPr lang="ru-RU" sz="1300" dirty="0" smtClean="0"/>
              <a:t>Государственное образовательное учреждение дополнительного </a:t>
            </a:r>
            <a:r>
              <a:rPr lang="ru-RU" sz="1300" dirty="0"/>
              <a:t>профессионального </a:t>
            </a:r>
            <a:r>
              <a:rPr lang="ru-RU" sz="1300" dirty="0" smtClean="0"/>
              <a:t>образования (</a:t>
            </a:r>
            <a:r>
              <a:rPr lang="ru-RU" sz="1300" dirty="0"/>
              <a:t>повышения квалификации) </a:t>
            </a:r>
            <a:r>
              <a:rPr lang="ru-RU" sz="1300" dirty="0" smtClean="0"/>
              <a:t>специалистов «</a:t>
            </a:r>
            <a:r>
              <a:rPr lang="ru-RU" sz="1300" dirty="0"/>
              <a:t>Кузбасский региональный </a:t>
            </a:r>
            <a:r>
              <a:rPr lang="ru-RU" sz="1300" dirty="0" smtClean="0"/>
              <a:t>институт повышения квалификации и </a:t>
            </a:r>
            <a:r>
              <a:rPr lang="ru-RU" sz="1300" dirty="0"/>
              <a:t>переподготовки работников образования»</a:t>
            </a:r>
            <a:br>
              <a:rPr lang="ru-RU" sz="1300" dirty="0"/>
            </a:br>
            <a:r>
              <a:rPr lang="ru-RU" sz="1300" dirty="0"/>
              <a:t>(</a:t>
            </a:r>
            <a:r>
              <a:rPr lang="ru-RU" sz="1300" dirty="0" err="1"/>
              <a:t>КРИПКиПРО</a:t>
            </a:r>
            <a:r>
              <a:rPr lang="ru-RU" sz="1300" dirty="0" smtClean="0"/>
              <a:t>)</a:t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800" dirty="0" smtClean="0"/>
              <a:t> </a:t>
            </a:r>
            <a:r>
              <a:rPr lang="ru-RU" sz="1800" dirty="0" err="1" smtClean="0"/>
              <a:t>вебинар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i="1" dirty="0" smtClean="0"/>
              <a:t>«Использование </a:t>
            </a:r>
            <a:r>
              <a:rPr lang="ru-RU" sz="2400" i="1" dirty="0"/>
              <a:t>результатов оценочных процедур в повышении качества образования и перевод школы в эффективный режим работы</a:t>
            </a:r>
            <a:r>
              <a:rPr lang="ru-RU" sz="2400" i="1" dirty="0" smtClean="0"/>
              <a:t>»</a:t>
            </a:r>
            <a:endParaRPr lang="ru-RU" sz="2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0169" y="3181082"/>
            <a:ext cx="9118242" cy="3799268"/>
          </a:xfrm>
        </p:spPr>
        <p:txBody>
          <a:bodyPr>
            <a:normAutofit fontScale="92500" lnSpcReduction="20000"/>
          </a:bodyPr>
          <a:lstStyle/>
          <a:p>
            <a:r>
              <a:rPr lang="ru-RU" sz="4700" dirty="0" smtClean="0"/>
              <a:t>Содержание </a:t>
            </a:r>
            <a:r>
              <a:rPr lang="ru-RU" sz="4700" dirty="0"/>
              <a:t>оценочных процедур в рамках внутренней системы </a:t>
            </a:r>
            <a:r>
              <a:rPr lang="ru-RU" sz="4700" dirty="0" smtClean="0"/>
              <a:t>оценки </a:t>
            </a:r>
            <a:r>
              <a:rPr lang="ru-RU" sz="4700" dirty="0"/>
              <a:t>качества </a:t>
            </a:r>
            <a:r>
              <a:rPr lang="ru-RU" sz="4700" dirty="0" smtClean="0"/>
              <a:t>образования</a:t>
            </a:r>
          </a:p>
          <a:p>
            <a:endParaRPr lang="ru-RU" sz="2600" dirty="0" smtClean="0"/>
          </a:p>
          <a:p>
            <a:endParaRPr lang="ru-RU" sz="900" dirty="0"/>
          </a:p>
          <a:p>
            <a:r>
              <a:rPr lang="ru-RU" sz="2400" dirty="0" smtClean="0"/>
              <a:t>Е.В. Николайкова,</a:t>
            </a:r>
          </a:p>
          <a:p>
            <a:r>
              <a:rPr lang="ru-RU" sz="2400" dirty="0" smtClean="0"/>
              <a:t>директор МБОУ СОШ № 25,</a:t>
            </a:r>
          </a:p>
          <a:p>
            <a:r>
              <a:rPr lang="ru-RU" sz="2400" dirty="0" smtClean="0"/>
              <a:t>Г. Междуреченск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59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1375" y="218942"/>
            <a:ext cx="10380371" cy="1159098"/>
          </a:xfrm>
        </p:spPr>
        <p:txBody>
          <a:bodyPr>
            <a:normAutofit fontScale="90000"/>
          </a:bodyPr>
          <a:lstStyle/>
          <a:p>
            <a:r>
              <a:rPr lang="ru-RU" sz="5300" dirty="0"/>
              <a:t>Современные оценочные процедуры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797" y="1094703"/>
            <a:ext cx="10637949" cy="5885645"/>
          </a:xfrm>
        </p:spPr>
        <p:txBody>
          <a:bodyPr>
            <a:normAutofit/>
          </a:bodyPr>
          <a:lstStyle/>
          <a:p>
            <a:r>
              <a:rPr lang="ru-RU" sz="3300" dirty="0" smtClean="0"/>
              <a:t>1</a:t>
            </a:r>
            <a:r>
              <a:rPr lang="ru-RU" sz="3300" dirty="0"/>
              <a:t>. ГИА-11 </a:t>
            </a:r>
          </a:p>
          <a:p>
            <a:r>
              <a:rPr lang="ru-RU" sz="3300" dirty="0"/>
              <a:t>2. ГИА-9 </a:t>
            </a:r>
          </a:p>
          <a:p>
            <a:r>
              <a:rPr lang="ru-RU" sz="3300" dirty="0"/>
              <a:t>3. Национальные исследования качества образования</a:t>
            </a:r>
          </a:p>
          <a:p>
            <a:r>
              <a:rPr lang="ru-RU" sz="3300" dirty="0"/>
              <a:t>4. Международные исследования качества образования </a:t>
            </a:r>
          </a:p>
          <a:p>
            <a:r>
              <a:rPr lang="ru-RU" sz="3300" dirty="0"/>
              <a:t>5. Всероссийские проверочные работы </a:t>
            </a:r>
          </a:p>
          <a:p>
            <a:r>
              <a:rPr lang="ru-RU" sz="3300" dirty="0"/>
              <a:t>6. Исследование профессиональных компетенций учителей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41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5617" y="103031"/>
            <a:ext cx="9867409" cy="10045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системы </a:t>
            </a:r>
            <a:r>
              <a:rPr lang="ru-RU" dirty="0"/>
              <a:t>оценки качества образования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1526" y="1532586"/>
            <a:ext cx="10303099" cy="5215943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1. Создание единой, оптимальной, логично выстроенной серии взаимодополняющих, обеспечивающих преемственность, процедур оценки качества образования.  </a:t>
            </a:r>
          </a:p>
          <a:p>
            <a:pPr algn="just"/>
            <a:r>
              <a:rPr lang="ru-RU" sz="2800" dirty="0"/>
              <a:t>2. Правильное использование и интерпретация результатов проведения оценочных процедур.</a:t>
            </a:r>
          </a:p>
          <a:p>
            <a:pPr algn="just"/>
            <a:r>
              <a:rPr lang="ru-RU" sz="2800" dirty="0"/>
              <a:t>3. Достижение сбалансированности деятельности участников оценочных процедур, консолидация усилий в повышении качества </a:t>
            </a:r>
            <a:r>
              <a:rPr lang="ru-RU" sz="2800" dirty="0" smtClean="0"/>
              <a:t>образования. </a:t>
            </a:r>
            <a:endParaRPr lang="ru-RU" sz="2800" dirty="0"/>
          </a:p>
          <a:p>
            <a:pPr algn="just"/>
            <a:r>
              <a:rPr lang="ru-RU" sz="2800" dirty="0"/>
              <a:t>4. Изменение подходов к осуществлению контрольно-надзорных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36504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2611192"/>
          </a:xfrm>
        </p:spPr>
        <p:txBody>
          <a:bodyPr>
            <a:noAutofit/>
          </a:bodyPr>
          <a:lstStyle/>
          <a:p>
            <a:r>
              <a:rPr lang="ru-RU" sz="5400" dirty="0" smtClean="0"/>
              <a:t>Участие в ВПР позволяет:</a:t>
            </a:r>
            <a:endParaRPr lang="ru-RU" sz="5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262032" y="154547"/>
            <a:ext cx="6689561" cy="6703454"/>
          </a:xfrm>
        </p:spPr>
        <p:txBody>
          <a:bodyPr>
            <a:normAutofit/>
          </a:bodyPr>
          <a:lstStyle/>
          <a:p>
            <a:r>
              <a:rPr lang="ru-RU" dirty="0" smtClean="0"/>
              <a:t>Объективно </a:t>
            </a:r>
            <a:r>
              <a:rPr lang="ru-RU" dirty="0"/>
              <a:t>оценить, на каком реальном образовательном уровне по отношению к требованиям ФГОС находится школа, класс и ребенок;</a:t>
            </a:r>
          </a:p>
          <a:p>
            <a:r>
              <a:rPr lang="ru-RU" dirty="0" smtClean="0"/>
              <a:t>Анализировать </a:t>
            </a:r>
            <a:r>
              <a:rPr lang="ru-RU" dirty="0"/>
              <a:t>образовательную деятельность, выявить сильные и слабые места в преподавании предмета и скорректировать процесс обучения;</a:t>
            </a:r>
          </a:p>
          <a:p>
            <a:r>
              <a:rPr lang="ru-RU" dirty="0" smtClean="0"/>
              <a:t>Строить </a:t>
            </a:r>
            <a:r>
              <a:rPr lang="ru-RU" dirty="0"/>
              <a:t>дальнейшую стратегию развития образования с учетом реального </a:t>
            </a:r>
            <a:r>
              <a:rPr lang="ru-RU" dirty="0" smtClean="0"/>
              <a:t>положения;</a:t>
            </a:r>
            <a:endParaRPr lang="ru-RU" dirty="0"/>
          </a:p>
          <a:p>
            <a:r>
              <a:rPr lang="ru-RU" dirty="0" smtClean="0"/>
              <a:t>Актуализировать </a:t>
            </a:r>
            <a:r>
              <a:rPr lang="ru-RU" dirty="0"/>
              <a:t>деятельности учителя и ученика;</a:t>
            </a:r>
          </a:p>
          <a:p>
            <a:r>
              <a:rPr lang="ru-RU" dirty="0" smtClean="0"/>
              <a:t>Продемонстрировать </a:t>
            </a:r>
            <a:r>
              <a:rPr lang="ru-RU" dirty="0"/>
              <a:t>родителям реальный уровень знаний их детей;</a:t>
            </a:r>
          </a:p>
          <a:p>
            <a:r>
              <a:rPr lang="ru-RU" dirty="0" smtClean="0"/>
              <a:t>Определить </a:t>
            </a:r>
            <a:r>
              <a:rPr lang="ru-RU" dirty="0"/>
              <a:t>дальнейшую образовательную траекторию развития ребенка;</a:t>
            </a:r>
          </a:p>
          <a:p>
            <a:r>
              <a:rPr lang="ru-RU" dirty="0" smtClean="0"/>
              <a:t>Организовать </a:t>
            </a:r>
            <a:r>
              <a:rPr lang="ru-RU" dirty="0"/>
              <a:t>целенаправленную подготовку обучающихся к участию в ГИА на уровне основного общего образования (снятие психологического напряжения через раннее освоение процедуры внешней оценки).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3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922726608"/>
              </p:ext>
            </p:extLst>
          </p:nvPr>
        </p:nvGraphicFramePr>
        <p:xfrm>
          <a:off x="1622737" y="0"/>
          <a:ext cx="1036749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65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1831" y="283336"/>
            <a:ext cx="9826580" cy="22666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/>
              <a:t>Департамент образования и </a:t>
            </a:r>
            <a:r>
              <a:rPr lang="ru-RU" sz="1300" dirty="0" smtClean="0"/>
              <a:t>науки Кемеровской </a:t>
            </a:r>
            <a:r>
              <a:rPr lang="ru-RU" sz="1300" dirty="0"/>
              <a:t>области</a:t>
            </a:r>
            <a:br>
              <a:rPr lang="ru-RU" sz="1300" dirty="0"/>
            </a:br>
            <a:r>
              <a:rPr lang="ru-RU" sz="1300" dirty="0"/>
              <a:t> </a:t>
            </a:r>
            <a:br>
              <a:rPr lang="ru-RU" sz="1300" dirty="0"/>
            </a:br>
            <a:r>
              <a:rPr lang="ru-RU" sz="1300" dirty="0" smtClean="0"/>
              <a:t>Государственное образовательное учреждение дополнительного </a:t>
            </a:r>
            <a:r>
              <a:rPr lang="ru-RU" sz="1300" dirty="0"/>
              <a:t>профессионального </a:t>
            </a:r>
            <a:r>
              <a:rPr lang="ru-RU" sz="1300" dirty="0" smtClean="0"/>
              <a:t>образования (</a:t>
            </a:r>
            <a:r>
              <a:rPr lang="ru-RU" sz="1300" dirty="0"/>
              <a:t>повышения квалификации) </a:t>
            </a:r>
            <a:r>
              <a:rPr lang="ru-RU" sz="1300" dirty="0" smtClean="0"/>
              <a:t>специалистов «</a:t>
            </a:r>
            <a:r>
              <a:rPr lang="ru-RU" sz="1300" dirty="0"/>
              <a:t>Кузбасский региональный </a:t>
            </a:r>
            <a:r>
              <a:rPr lang="ru-RU" sz="1300" dirty="0" smtClean="0"/>
              <a:t>институт повышения квалификации и </a:t>
            </a:r>
            <a:r>
              <a:rPr lang="ru-RU" sz="1300" dirty="0"/>
              <a:t>переподготовки работников образования»</a:t>
            </a:r>
            <a:br>
              <a:rPr lang="ru-RU" sz="1300" dirty="0"/>
            </a:br>
            <a:r>
              <a:rPr lang="ru-RU" sz="1300" dirty="0"/>
              <a:t>(</a:t>
            </a:r>
            <a:r>
              <a:rPr lang="ru-RU" sz="1300" dirty="0" err="1"/>
              <a:t>КРИПКиПРО</a:t>
            </a:r>
            <a:r>
              <a:rPr lang="ru-RU" sz="1300" dirty="0" smtClean="0"/>
              <a:t>)</a:t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800" dirty="0" smtClean="0"/>
              <a:t> </a:t>
            </a:r>
            <a:r>
              <a:rPr lang="ru-RU" sz="1800" dirty="0" err="1" smtClean="0"/>
              <a:t>вебинар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i="1" dirty="0" smtClean="0"/>
              <a:t>«Использование </a:t>
            </a:r>
            <a:r>
              <a:rPr lang="ru-RU" sz="2400" i="1" dirty="0"/>
              <a:t>результатов оценочных процедур в повышении качества образования и перевод школы в эффективный режим работы</a:t>
            </a:r>
            <a:r>
              <a:rPr lang="ru-RU" sz="2400" i="1" dirty="0" smtClean="0"/>
              <a:t>»</a:t>
            </a:r>
            <a:endParaRPr lang="ru-RU" sz="2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0169" y="3181082"/>
            <a:ext cx="9118242" cy="3799268"/>
          </a:xfrm>
        </p:spPr>
        <p:txBody>
          <a:bodyPr>
            <a:normAutofit fontScale="92500" lnSpcReduction="20000"/>
          </a:bodyPr>
          <a:lstStyle/>
          <a:p>
            <a:r>
              <a:rPr lang="ru-RU" sz="4700" dirty="0" smtClean="0"/>
              <a:t>Содержание </a:t>
            </a:r>
            <a:r>
              <a:rPr lang="ru-RU" sz="4700" dirty="0"/>
              <a:t>оценочных процедур в рамках внутренней системы </a:t>
            </a:r>
            <a:r>
              <a:rPr lang="ru-RU" sz="4700" dirty="0" smtClean="0"/>
              <a:t>оценки </a:t>
            </a:r>
            <a:r>
              <a:rPr lang="ru-RU" sz="4700" dirty="0"/>
              <a:t>качества </a:t>
            </a:r>
            <a:r>
              <a:rPr lang="ru-RU" sz="4700" dirty="0" smtClean="0"/>
              <a:t>образования</a:t>
            </a:r>
          </a:p>
          <a:p>
            <a:endParaRPr lang="ru-RU" sz="2600" dirty="0" smtClean="0"/>
          </a:p>
          <a:p>
            <a:endParaRPr lang="ru-RU" sz="900" dirty="0"/>
          </a:p>
          <a:p>
            <a:r>
              <a:rPr lang="ru-RU" sz="2400" dirty="0" smtClean="0"/>
              <a:t>Е.В. Николайкова,</a:t>
            </a:r>
          </a:p>
          <a:p>
            <a:r>
              <a:rPr lang="ru-RU" sz="2400" dirty="0" smtClean="0"/>
              <a:t>директор МБОУ СОШ № 25,</a:t>
            </a:r>
          </a:p>
          <a:p>
            <a:r>
              <a:rPr lang="ru-RU" sz="2400" dirty="0" smtClean="0"/>
              <a:t>Г. Междуреченск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43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67</TotalTime>
  <Words>356</Words>
  <Application>Microsoft Office PowerPoint</Application>
  <PresentationFormat>Широкоэкранный</PresentationFormat>
  <Paragraphs>46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Параллакс</vt:lpstr>
      <vt:lpstr>Департамент образования и науки Кемеровской области   Государственное образовательное учреждение дополнительного профессионального образования (повышения квалификации) специалистов «Кузбасский региональный институт повышения квалификации и переподготовки работников образования» (КРИПКиПРО)   вебинар  «Использование результатов оценочных процедур в повышении качества образования и перевод школы в эффективный режим работы»</vt:lpstr>
      <vt:lpstr>Современные оценочные процедуры </vt:lpstr>
      <vt:lpstr>Цели системы оценки качества образования</vt:lpstr>
      <vt:lpstr>Участие в ВПР позволяет:</vt:lpstr>
      <vt:lpstr>Презентация PowerPoint</vt:lpstr>
      <vt:lpstr>Департамент образования и науки Кемеровской области   Государственное образовательное учреждение дополнительного профессионального образования (повышения квалификации) специалистов «Кузбасский региональный институт повышения квалификации и переподготовки работников образования» (КРИПКиПРО)   вебинар  «Использование результатов оценочных процедур в повышении качества образования и перевод школы в эффективный режим работы»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и науки Кемеровской области   Государственное образовательное учреждение дополнительного профессионального образования (повышения квалификации) специалистов «Кузбасский региональный институт повышения квалификации и переподготовки работников образования» (КРИПКиПРО)    вебинар  «Использование результатов оценочных процедур в повышении качества образования и перевод школы в эффективный режим работы»</dc:title>
  <dc:creator>Пользователь Windows</dc:creator>
  <cp:lastModifiedBy>k320</cp:lastModifiedBy>
  <cp:revision>13</cp:revision>
  <dcterms:created xsi:type="dcterms:W3CDTF">2020-02-26T17:20:01Z</dcterms:created>
  <dcterms:modified xsi:type="dcterms:W3CDTF">2020-02-27T03:00:26Z</dcterms:modified>
</cp:coreProperties>
</file>