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62" r:id="rId4"/>
    <p:sldId id="287" r:id="rId5"/>
    <p:sldId id="298" r:id="rId6"/>
    <p:sldId id="292" r:id="rId7"/>
    <p:sldId id="290" r:id="rId8"/>
    <p:sldId id="296" r:id="rId9"/>
    <p:sldId id="297" r:id="rId10"/>
    <p:sldId id="291" r:id="rId11"/>
    <p:sldId id="299" r:id="rId12"/>
    <p:sldId id="300" r:id="rId13"/>
    <p:sldId id="286" r:id="rId14"/>
  </p:sldIdLst>
  <p:sldSz cx="11522075" cy="6480175"/>
  <p:notesSz cx="6797675" cy="9926638"/>
  <p:defaultTextStyle>
    <a:defPPr>
      <a:defRPr lang="ru-RU"/>
    </a:defPPr>
    <a:lvl1pPr marL="0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1241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2482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33723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44964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56205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67446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78687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89928" algn="l" defTabSz="102248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1">
          <p15:clr>
            <a:srgbClr val="A4A3A4"/>
          </p15:clr>
        </p15:guide>
        <p15:guide id="2" pos="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70B5"/>
    <a:srgbClr val="3D6595"/>
    <a:srgbClr val="335D6A"/>
    <a:srgbClr val="2A5243"/>
    <a:srgbClr val="3B4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366" y="84"/>
      </p:cViewPr>
      <p:guideLst>
        <p:guide orient="horz" pos="2041"/>
        <p:guide pos="6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3"/>
          <c:order val="3"/>
          <c:tx>
            <c:strRef>
              <c:f>Лист1!$E$1</c:f>
              <c:strCache>
                <c:ptCount val="1"/>
                <c:pt idx="0">
                  <c:v>18/19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социальная значимость</c:v>
                </c:pt>
                <c:pt idx="1">
                  <c:v>трансляция педагогического опыта</c:v>
                </c:pt>
                <c:pt idx="2">
                  <c:v>возможность собственного личностного и профессионального развития</c:v>
                </c:pt>
                <c:pt idx="3">
                  <c:v>участие в процессе развития личности ребенка </c:v>
                </c:pt>
                <c:pt idx="4">
                  <c:v>возможность внести личный вклад в воспитание и социализацию детей</c:v>
                </c:pt>
                <c:pt idx="5">
                  <c:v>распространение накопленных человечеством знаний и умений</c:v>
                </c:pt>
              </c:strCache>
            </c:strRef>
          </c:cat>
          <c:val>
            <c:numRef>
              <c:f>Лист1!$E$2:$E$7</c:f>
              <c:numCache>
                <c:formatCode>0.00%</c:formatCode>
                <c:ptCount val="6"/>
                <c:pt idx="0">
                  <c:v>0.27300000000000002</c:v>
                </c:pt>
                <c:pt idx="1">
                  <c:v>0.27200000000000002</c:v>
                </c:pt>
                <c:pt idx="2">
                  <c:v>0.47199999999999998</c:v>
                </c:pt>
                <c:pt idx="3">
                  <c:v>0.69099999999999995</c:v>
                </c:pt>
                <c:pt idx="4">
                  <c:v>0.66900000000000004</c:v>
                </c:pt>
                <c:pt idx="5">
                  <c:v>0.70369999999999999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70-4AE9-9E73-09BABDF2134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19/20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социальная значимость</c:v>
                </c:pt>
                <c:pt idx="1">
                  <c:v>трансляция педагогического опыта</c:v>
                </c:pt>
                <c:pt idx="2">
                  <c:v>возможность собственного личностного и профессионального развития</c:v>
                </c:pt>
                <c:pt idx="3">
                  <c:v>участие в процессе развития личности ребенка </c:v>
                </c:pt>
                <c:pt idx="4">
                  <c:v>возможность внести личный вклад в воспитание и социализацию детей</c:v>
                </c:pt>
                <c:pt idx="5">
                  <c:v>распространение накопленных человечеством знаний и умений</c:v>
                </c:pt>
              </c:strCache>
            </c:strRef>
          </c:cat>
          <c:val>
            <c:numRef>
              <c:f>Лист1!$F$2:$F$7</c:f>
              <c:numCache>
                <c:formatCode>0.00%</c:formatCode>
                <c:ptCount val="6"/>
                <c:pt idx="0">
                  <c:v>0.27300000000000002</c:v>
                </c:pt>
                <c:pt idx="1">
                  <c:v>0.32100000000000001</c:v>
                </c:pt>
                <c:pt idx="2">
                  <c:v>0.56399999999999995</c:v>
                </c:pt>
                <c:pt idx="3" formatCode="0%">
                  <c:v>0.7</c:v>
                </c:pt>
                <c:pt idx="4">
                  <c:v>0.65500000000000003</c:v>
                </c:pt>
                <c:pt idx="5">
                  <c:v>0.66200000000000003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A70-4AE9-9E73-09BABDF2134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2341176"/>
        <c:axId val="152339608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Лист1!$B$1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Лист1!$A$2:$A$7</c15:sqref>
                        </c15:formulaRef>
                      </c:ext>
                    </c:extLst>
                    <c:strCache>
                      <c:ptCount val="6"/>
                      <c:pt idx="0">
                        <c:v>социальная значимость</c:v>
                      </c:pt>
                      <c:pt idx="1">
                        <c:v>трансляция педагогического опыта</c:v>
                      </c:pt>
                      <c:pt idx="2">
                        <c:v>возможность собственного личностного и профессионального развития</c:v>
                      </c:pt>
                      <c:pt idx="3">
                        <c:v>участие в процессе развития личности ребенка </c:v>
                      </c:pt>
                      <c:pt idx="4">
                        <c:v>возможность внести личный вклад в воспитание и социализацию детей</c:v>
                      </c:pt>
                      <c:pt idx="5">
                        <c:v>распространение накопленных человечеством знаний и умений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Лист1!$B$2:$B$7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2-AA70-4AE9-9E73-09BABDF21349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Лист1!$A$2:$A$7</c15:sqref>
                        </c15:formulaRef>
                      </c:ext>
                    </c:extLst>
                    <c:strCache>
                      <c:ptCount val="6"/>
                      <c:pt idx="0">
                        <c:v>социальная значимость</c:v>
                      </c:pt>
                      <c:pt idx="1">
                        <c:v>трансляция педагогического опыта</c:v>
                      </c:pt>
                      <c:pt idx="2">
                        <c:v>возможность собственного личностного и профессионального развития</c:v>
                      </c:pt>
                      <c:pt idx="3">
                        <c:v>участие в процессе развития личности ребенка </c:v>
                      </c:pt>
                      <c:pt idx="4">
                        <c:v>возможность внести личный вклад в воспитание и социализацию детей</c:v>
                      </c:pt>
                      <c:pt idx="5">
                        <c:v>распространение накопленных человечеством знаний и умений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Лист1!$C$2:$C$7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3-AA70-4AE9-9E73-09BABDF21349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Лист1!$A$2:$A$7</c15:sqref>
                        </c15:formulaRef>
                      </c:ext>
                    </c:extLst>
                    <c:strCache>
                      <c:ptCount val="6"/>
                      <c:pt idx="0">
                        <c:v>социальная значимость</c:v>
                      </c:pt>
                      <c:pt idx="1">
                        <c:v>трансляция педагогического опыта</c:v>
                      </c:pt>
                      <c:pt idx="2">
                        <c:v>возможность собственного личностного и профессионального развития</c:v>
                      </c:pt>
                      <c:pt idx="3">
                        <c:v>участие в процессе развития личности ребенка </c:v>
                      </c:pt>
                      <c:pt idx="4">
                        <c:v>возможность внести личный вклад в воспитание и социализацию детей</c:v>
                      </c:pt>
                      <c:pt idx="5">
                        <c:v>распространение накопленных человечеством знаний и умений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Лист1!$D$2:$D$7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4-AA70-4AE9-9E73-09BABDF21349}"/>
                  </c:ext>
                </c:extLst>
              </c15:ser>
            </c15:filteredBarSeries>
          </c:ext>
        </c:extLst>
      </c:barChart>
      <c:catAx>
        <c:axId val="152341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339608"/>
        <c:crosses val="autoZero"/>
        <c:auto val="1"/>
        <c:lblAlgn val="ctr"/>
        <c:lblOffset val="100"/>
        <c:noMultiLvlLbl val="0"/>
      </c:catAx>
      <c:valAx>
        <c:axId val="152339608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152341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3"/>
          <c:order val="3"/>
          <c:tx>
            <c:strRef>
              <c:f>Лист1!$E$1</c:f>
              <c:strCache>
                <c:ptCount val="1"/>
                <c:pt idx="0">
                  <c:v>18/19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использование в процессе обучения современных технологий</c:v>
                </c:pt>
                <c:pt idx="1">
                  <c:v> возможность самостоятельно выбирать учебные пособия, материалы, учебники</c:v>
                </c:pt>
                <c:pt idx="2">
                  <c:v>использование  специальных подходов к обучению</c:v>
                </c:pt>
                <c:pt idx="3">
                  <c:v>использование возможности для расширения, обогащения социального опыта детей</c:v>
                </c:pt>
                <c:pt idx="4">
                  <c:v>результативность  образовательной деятельности</c:v>
                </c:pt>
                <c:pt idx="5">
                  <c:v>проявление творчества в педагогической деятельности, находка нестандартных решений</c:v>
                </c:pt>
              </c:strCache>
            </c:strRef>
          </c:cat>
          <c:val>
            <c:numRef>
              <c:f>Лист1!$E$2:$E$7</c:f>
              <c:numCache>
                <c:formatCode>0.00%</c:formatCode>
                <c:ptCount val="6"/>
                <c:pt idx="0">
                  <c:v>0.88</c:v>
                </c:pt>
                <c:pt idx="1">
                  <c:v>0.82899999999999996</c:v>
                </c:pt>
                <c:pt idx="2">
                  <c:v>0.92300000000000004</c:v>
                </c:pt>
                <c:pt idx="3">
                  <c:v>0.93</c:v>
                </c:pt>
                <c:pt idx="4">
                  <c:v>0.89</c:v>
                </c:pt>
                <c:pt idx="5">
                  <c:v>0.91500000000000004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89A-4320-82E9-B415890A0D1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19/20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использование в процессе обучения современных технологий</c:v>
                </c:pt>
                <c:pt idx="1">
                  <c:v> возможность самостоятельно выбирать учебные пособия, материалы, учебники</c:v>
                </c:pt>
                <c:pt idx="2">
                  <c:v>использование  специальных подходов к обучению</c:v>
                </c:pt>
                <c:pt idx="3">
                  <c:v>использование возможности для расширения, обогащения социального опыта детей</c:v>
                </c:pt>
                <c:pt idx="4">
                  <c:v>результативность  образовательной деятельности</c:v>
                </c:pt>
                <c:pt idx="5">
                  <c:v>проявление творчества в педагогической деятельности, находка нестандартных решений</c:v>
                </c:pt>
              </c:strCache>
            </c:strRef>
          </c:cat>
          <c:val>
            <c:numRef>
              <c:f>Лист1!$F$2:$F$7</c:f>
              <c:numCache>
                <c:formatCode>0.00%</c:formatCode>
                <c:ptCount val="6"/>
                <c:pt idx="0">
                  <c:v>0.90800000000000003</c:v>
                </c:pt>
                <c:pt idx="1">
                  <c:v>0.84</c:v>
                </c:pt>
                <c:pt idx="2">
                  <c:v>0.93400000000000005</c:v>
                </c:pt>
                <c:pt idx="3" formatCode="0%">
                  <c:v>0.93400000000000005</c:v>
                </c:pt>
                <c:pt idx="4">
                  <c:v>0.88400000000000001</c:v>
                </c:pt>
                <c:pt idx="5">
                  <c:v>0.90500000000000003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89A-4320-82E9-B415890A0D1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2343920"/>
        <c:axId val="152346272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Лист1!$B$1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Лист1!$A$2:$A$7</c15:sqref>
                        </c15:formulaRef>
                      </c:ext>
                    </c:extLst>
                    <c:strCache>
                      <c:ptCount val="6"/>
                      <c:pt idx="0">
                        <c:v>использование в процессе обучения современных технологий</c:v>
                      </c:pt>
                      <c:pt idx="1">
                        <c:v> возможность самостоятельно выбирать учебные пособия, материалы, учебники</c:v>
                      </c:pt>
                      <c:pt idx="2">
                        <c:v>использование  специальных подходов к обучению</c:v>
                      </c:pt>
                      <c:pt idx="3">
                        <c:v>использование возможности для расширения, обогащения социального опыта детей</c:v>
                      </c:pt>
                      <c:pt idx="4">
                        <c:v>результативность  образовательной деятельности</c:v>
                      </c:pt>
                      <c:pt idx="5">
                        <c:v>проявление творчества в педагогической деятельности, находка нестандартных решений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Лист1!$B$2:$B$7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2-089A-4320-82E9-B415890A0D13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Лист1!$A$2:$A$7</c15:sqref>
                        </c15:formulaRef>
                      </c:ext>
                    </c:extLst>
                    <c:strCache>
                      <c:ptCount val="6"/>
                      <c:pt idx="0">
                        <c:v>использование в процессе обучения современных технологий</c:v>
                      </c:pt>
                      <c:pt idx="1">
                        <c:v> возможность самостоятельно выбирать учебные пособия, материалы, учебники</c:v>
                      </c:pt>
                      <c:pt idx="2">
                        <c:v>использование  специальных подходов к обучению</c:v>
                      </c:pt>
                      <c:pt idx="3">
                        <c:v>использование возможности для расширения, обогащения социального опыта детей</c:v>
                      </c:pt>
                      <c:pt idx="4">
                        <c:v>результативность  образовательной деятельности</c:v>
                      </c:pt>
                      <c:pt idx="5">
                        <c:v>проявление творчества в педагогической деятельности, находка нестандартных решений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Лист1!$C$2:$C$7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3-089A-4320-82E9-B415890A0D1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Лист1!$A$2:$A$7</c15:sqref>
                        </c15:formulaRef>
                      </c:ext>
                    </c:extLst>
                    <c:strCache>
                      <c:ptCount val="6"/>
                      <c:pt idx="0">
                        <c:v>использование в процессе обучения современных технологий</c:v>
                      </c:pt>
                      <c:pt idx="1">
                        <c:v> возможность самостоятельно выбирать учебные пособия, материалы, учебники</c:v>
                      </c:pt>
                      <c:pt idx="2">
                        <c:v>использование  специальных подходов к обучению</c:v>
                      </c:pt>
                      <c:pt idx="3">
                        <c:v>использование возможности для расширения, обогащения социального опыта детей</c:v>
                      </c:pt>
                      <c:pt idx="4">
                        <c:v>результативность  образовательной деятельности</c:v>
                      </c:pt>
                      <c:pt idx="5">
                        <c:v>проявление творчества в педагогической деятельности, находка нестандартных решений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Лист1!$D$2:$D$7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4-089A-4320-82E9-B415890A0D13}"/>
                  </c:ext>
                </c:extLst>
              </c15:ser>
            </c15:filteredBarSeries>
          </c:ext>
        </c:extLst>
      </c:barChart>
      <c:catAx>
        <c:axId val="152343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346272"/>
        <c:crosses val="autoZero"/>
        <c:auto val="1"/>
        <c:lblAlgn val="ctr"/>
        <c:lblOffset val="100"/>
        <c:noMultiLvlLbl val="0"/>
      </c:catAx>
      <c:valAx>
        <c:axId val="152346272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152343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3"/>
          <c:order val="3"/>
          <c:tx>
            <c:strRef>
              <c:f>Лист1!$E$1</c:f>
              <c:strCache>
                <c:ptCount val="1"/>
                <c:pt idx="0">
                  <c:v>18/19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  положительная динамика образовательных результатов обучающихся</c:v>
                </c:pt>
                <c:pt idx="1">
                  <c:v> высокая мотивация детей к познанию, творчеству, наличие необходимых знаний, способность использовать их для решения широкого диапазона жизненных задач</c:v>
                </c:pt>
                <c:pt idx="2">
                  <c:v>сформированность необходимого социального опыта, гражданской позиции, инициативности и самостоятельности обучающихся, их готовность к жизни в современном обществе</c:v>
                </c:pt>
                <c:pt idx="3">
                  <c:v>личностное и профессиональное самоопределение обучающихся, способность ставить цели, строить жизненные планы</c:v>
                </c:pt>
                <c:pt idx="4">
                  <c:v>наличие у педагогов уникального опыта в решении профессиональных задач, значимого в профессиональном сообществе, личные и профессиональные достижения</c:v>
                </c:pt>
                <c:pt idx="5">
                  <c:v>высокий авторитет  и признание со стороны общества, уважение обучающихся и родителей, их удовлетворенность качеством получаемого образования</c:v>
                </c:pt>
              </c:strCache>
            </c:strRef>
          </c:cat>
          <c:val>
            <c:numRef>
              <c:f>Лист1!$E$2:$E$7</c:f>
              <c:numCache>
                <c:formatCode>0.00%</c:formatCode>
                <c:ptCount val="6"/>
                <c:pt idx="0">
                  <c:v>0.79600000000000004</c:v>
                </c:pt>
                <c:pt idx="1">
                  <c:v>0.68700000000000006</c:v>
                </c:pt>
                <c:pt idx="2">
                  <c:v>0.57199999999999995</c:v>
                </c:pt>
                <c:pt idx="3">
                  <c:v>0.45</c:v>
                </c:pt>
                <c:pt idx="4">
                  <c:v>0.307</c:v>
                </c:pt>
                <c:pt idx="5">
                  <c:v>0.36099999999999999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EA0-4D59-A03C-0DAF813706F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19/20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  положительная динамика образовательных результатов обучающихся</c:v>
                </c:pt>
                <c:pt idx="1">
                  <c:v> высокая мотивация детей к познанию, творчеству, наличие необходимых знаний, способность использовать их для решения широкого диапазона жизненных задач</c:v>
                </c:pt>
                <c:pt idx="2">
                  <c:v>сформированность необходимого социального опыта, гражданской позиции, инициативности и самостоятельности обучающихся, их готовность к жизни в современном обществе</c:v>
                </c:pt>
                <c:pt idx="3">
                  <c:v>личностное и профессиональное самоопределение обучающихся, способность ставить цели, строить жизненные планы</c:v>
                </c:pt>
                <c:pt idx="4">
                  <c:v>наличие у педагогов уникального опыта в решении профессиональных задач, значимого в профессиональном сообществе, личные и профессиональные достижения</c:v>
                </c:pt>
                <c:pt idx="5">
                  <c:v>высокий авторитет  и признание со стороны общества, уважение обучающихся и родителей, их удовлетворенность качеством получаемого образования</c:v>
                </c:pt>
              </c:strCache>
            </c:strRef>
          </c:cat>
          <c:val>
            <c:numRef>
              <c:f>Лист1!$F$2:$F$7</c:f>
              <c:numCache>
                <c:formatCode>0.00%</c:formatCode>
                <c:ptCount val="6"/>
                <c:pt idx="0">
                  <c:v>0.79800000000000004</c:v>
                </c:pt>
                <c:pt idx="1">
                  <c:v>0.70099999999999996</c:v>
                </c:pt>
                <c:pt idx="2">
                  <c:v>0.59</c:v>
                </c:pt>
                <c:pt idx="3" formatCode="0%">
                  <c:v>0.496</c:v>
                </c:pt>
                <c:pt idx="4">
                  <c:v>0.28000000000000003</c:v>
                </c:pt>
                <c:pt idx="5">
                  <c:v>0.374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EA0-4D59-A03C-0DAF813706F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2339216"/>
        <c:axId val="152340000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Лист1!$B$1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Лист1!$A$2:$A$7</c15:sqref>
                        </c15:formulaRef>
                      </c:ext>
                    </c:extLst>
                    <c:strCache>
                      <c:ptCount val="6"/>
                      <c:pt idx="0">
                        <c:v>  положительная динамика образовательных результатов обучающихся</c:v>
                      </c:pt>
                      <c:pt idx="1">
                        <c:v> высокая мотивация детей к познанию, творчеству, наличие необходимых знаний, способность использовать их для решения широкого диапазона жизненных задач</c:v>
                      </c:pt>
                      <c:pt idx="2">
                        <c:v>сформированность необходимого социального опыта, гражданской позиции, инициативности и самостоятельности обучающихся, их готовность к жизни в современном обществе</c:v>
                      </c:pt>
                      <c:pt idx="3">
                        <c:v>личностное и профессиональное самоопределение обучающихся, способность ставить цели, строить жизненные планы</c:v>
                      </c:pt>
                      <c:pt idx="4">
                        <c:v>наличие у педагогов уникального опыта в решении профессиональных задач, значимого в профессиональном сообществе, личные и профессиональные достижения</c:v>
                      </c:pt>
                      <c:pt idx="5">
                        <c:v>высокий авторитет  и признание со стороны общества, уважение обучающихся и родителей, их удовлетворенность качеством получаемого образования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Лист1!$B$2:$B$7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2-3EA0-4D59-A03C-0DAF813706F2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Лист1!$A$2:$A$7</c15:sqref>
                        </c15:formulaRef>
                      </c:ext>
                    </c:extLst>
                    <c:strCache>
                      <c:ptCount val="6"/>
                      <c:pt idx="0">
                        <c:v>  положительная динамика образовательных результатов обучающихся</c:v>
                      </c:pt>
                      <c:pt idx="1">
                        <c:v> высокая мотивация детей к познанию, творчеству, наличие необходимых знаний, способность использовать их для решения широкого диапазона жизненных задач</c:v>
                      </c:pt>
                      <c:pt idx="2">
                        <c:v>сформированность необходимого социального опыта, гражданской позиции, инициативности и самостоятельности обучающихся, их готовность к жизни в современном обществе</c:v>
                      </c:pt>
                      <c:pt idx="3">
                        <c:v>личностное и профессиональное самоопределение обучающихся, способность ставить цели, строить жизненные планы</c:v>
                      </c:pt>
                      <c:pt idx="4">
                        <c:v>наличие у педагогов уникального опыта в решении профессиональных задач, значимого в профессиональном сообществе, личные и профессиональные достижения</c:v>
                      </c:pt>
                      <c:pt idx="5">
                        <c:v>высокий авторитет  и признание со стороны общества, уважение обучающихся и родителей, их удовлетворенность качеством получаемого образования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Лист1!$C$2:$C$7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3-3EA0-4D59-A03C-0DAF813706F2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Лист1!$A$2:$A$7</c15:sqref>
                        </c15:formulaRef>
                      </c:ext>
                    </c:extLst>
                    <c:strCache>
                      <c:ptCount val="6"/>
                      <c:pt idx="0">
                        <c:v>  положительная динамика образовательных результатов обучающихся</c:v>
                      </c:pt>
                      <c:pt idx="1">
                        <c:v> высокая мотивация детей к познанию, творчеству, наличие необходимых знаний, способность использовать их для решения широкого диапазона жизненных задач</c:v>
                      </c:pt>
                      <c:pt idx="2">
                        <c:v>сформированность необходимого социального опыта, гражданской позиции, инициативности и самостоятельности обучающихся, их готовность к жизни в современном обществе</c:v>
                      </c:pt>
                      <c:pt idx="3">
                        <c:v>личностное и профессиональное самоопределение обучающихся, способность ставить цели, строить жизненные планы</c:v>
                      </c:pt>
                      <c:pt idx="4">
                        <c:v>наличие у педагогов уникального опыта в решении профессиональных задач, значимого в профессиональном сообществе, личные и профессиональные достижения</c:v>
                      </c:pt>
                      <c:pt idx="5">
                        <c:v>высокий авторитет  и признание со стороны общества, уважение обучающихся и родителей, их удовлетворенность качеством получаемого образования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Лист1!$D$2:$D$7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4-3EA0-4D59-A03C-0DAF813706F2}"/>
                  </c:ext>
                </c:extLst>
              </c15:ser>
            </c15:filteredBarSeries>
          </c:ext>
        </c:extLst>
      </c:barChart>
      <c:catAx>
        <c:axId val="152339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340000"/>
        <c:crosses val="autoZero"/>
        <c:auto val="1"/>
        <c:lblAlgn val="ctr"/>
        <c:lblOffset val="100"/>
        <c:noMultiLvlLbl val="0"/>
      </c:catAx>
      <c:valAx>
        <c:axId val="152340000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152339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3"/>
          <c:order val="3"/>
          <c:tx>
            <c:strRef>
              <c:f>Лист1!$E$1</c:f>
              <c:strCache>
                <c:ptCount val="1"/>
                <c:pt idx="0">
                  <c:v>18/19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4"/>
                <c:pt idx="0">
                  <c:v>престиж профессии педагога в современном российском обществе</c:v>
                </c:pt>
                <c:pt idx="1">
                  <c:v>в последнее время престиж профессии педагога вырос</c:v>
                </c:pt>
                <c:pt idx="2">
                  <c:v>выбор  профессии педагога снова</c:v>
                </c:pt>
                <c:pt idx="3">
                  <c:v> рекомендация  профессии педагога своим детям, родственникам, друзьям</c:v>
                </c:pt>
              </c:strCache>
            </c:strRef>
          </c:cat>
          <c:val>
            <c:numRef>
              <c:f>Лист1!$E$2:$E$7</c:f>
              <c:numCache>
                <c:formatCode>0.00%</c:formatCode>
                <c:ptCount val="6"/>
                <c:pt idx="0">
                  <c:v>0.48899999999999999</c:v>
                </c:pt>
                <c:pt idx="1">
                  <c:v>0.44</c:v>
                </c:pt>
                <c:pt idx="2">
                  <c:v>0.77800000000000002</c:v>
                </c:pt>
                <c:pt idx="3">
                  <c:v>0.59499999999999997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C1-41BA-ACA7-8923D9B4221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19/20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4"/>
                <c:pt idx="0">
                  <c:v>престиж профессии педагога в современном российском обществе</c:v>
                </c:pt>
                <c:pt idx="1">
                  <c:v>в последнее время престиж профессии педагога вырос</c:v>
                </c:pt>
                <c:pt idx="2">
                  <c:v>выбор  профессии педагога снова</c:v>
                </c:pt>
                <c:pt idx="3">
                  <c:v> рекомендация  профессии педагога своим детям, родственникам, друзьям</c:v>
                </c:pt>
              </c:strCache>
            </c:strRef>
          </c:cat>
          <c:val>
            <c:numRef>
              <c:f>Лист1!$F$2:$F$7</c:f>
              <c:numCache>
                <c:formatCode>0.00%</c:formatCode>
                <c:ptCount val="6"/>
                <c:pt idx="0">
                  <c:v>0.44800000000000001</c:v>
                </c:pt>
                <c:pt idx="1">
                  <c:v>0.38800000000000001</c:v>
                </c:pt>
                <c:pt idx="2">
                  <c:v>0.78600000000000003</c:v>
                </c:pt>
                <c:pt idx="3" formatCode="0%">
                  <c:v>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5C1-41BA-ACA7-8923D9B422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196208"/>
        <c:axId val="10193072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Лист1!$B$1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Лист1!$A$2:$A$7</c15:sqref>
                        </c15:formulaRef>
                      </c:ext>
                    </c:extLst>
                    <c:strCache>
                      <c:ptCount val="4"/>
                      <c:pt idx="0">
                        <c:v>престиж профессии педагога в современном российском обществе</c:v>
                      </c:pt>
                      <c:pt idx="1">
                        <c:v>в последнее время престиж профессии педагога вырос</c:v>
                      </c:pt>
                      <c:pt idx="2">
                        <c:v>выбор  профессии педагога снова</c:v>
                      </c:pt>
                      <c:pt idx="3">
                        <c:v> рекомендация  профессии педагога своим детям, родственникам, друзьям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Лист1!$B$2:$B$7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2-C5C1-41BA-ACA7-8923D9B4221B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Лист1!$A$2:$A$7</c15:sqref>
                        </c15:formulaRef>
                      </c:ext>
                    </c:extLst>
                    <c:strCache>
                      <c:ptCount val="4"/>
                      <c:pt idx="0">
                        <c:v>престиж профессии педагога в современном российском обществе</c:v>
                      </c:pt>
                      <c:pt idx="1">
                        <c:v>в последнее время престиж профессии педагога вырос</c:v>
                      </c:pt>
                      <c:pt idx="2">
                        <c:v>выбор  профессии педагога снова</c:v>
                      </c:pt>
                      <c:pt idx="3">
                        <c:v> рекомендация  профессии педагога своим детям, родственникам, друзьям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Лист1!$C$2:$C$7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3-C5C1-41BA-ACA7-8923D9B4221B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Лист1!$A$2:$A$7</c15:sqref>
                        </c15:formulaRef>
                      </c:ext>
                    </c:extLst>
                    <c:strCache>
                      <c:ptCount val="4"/>
                      <c:pt idx="0">
                        <c:v>престиж профессии педагога в современном российском обществе</c:v>
                      </c:pt>
                      <c:pt idx="1">
                        <c:v>в последнее время престиж профессии педагога вырос</c:v>
                      </c:pt>
                      <c:pt idx="2">
                        <c:v>выбор  профессии педагога снова</c:v>
                      </c:pt>
                      <c:pt idx="3">
                        <c:v> рекомендация  профессии педагога своим детям, родственникам, друзьям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Лист1!$D$2:$D$7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4-C5C1-41BA-ACA7-8923D9B4221B}"/>
                  </c:ext>
                </c:extLst>
              </c15:ser>
            </c15:filteredBarSeries>
          </c:ext>
        </c:extLst>
      </c:barChart>
      <c:catAx>
        <c:axId val="10196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193072"/>
        <c:crosses val="autoZero"/>
        <c:auto val="1"/>
        <c:lblAlgn val="ctr"/>
        <c:lblOffset val="100"/>
        <c:noMultiLvlLbl val="0"/>
      </c:catAx>
      <c:valAx>
        <c:axId val="10193072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10196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3"/>
          <c:order val="3"/>
          <c:tx>
            <c:strRef>
              <c:f>Лист1!$E$1</c:f>
              <c:strCache>
                <c:ptCount val="1"/>
                <c:pt idx="0">
                  <c:v>18/19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  профессиональной деятельностью</c:v>
                </c:pt>
                <c:pt idx="1">
                  <c:v> материальным положением своей семьи</c:v>
                </c:pt>
                <c:pt idx="2">
                  <c:v>отношениями с администрацией ОО</c:v>
                </c:pt>
                <c:pt idx="3">
                  <c:v>взаимоотношениями в педагогическом коллективе</c:v>
                </c:pt>
                <c:pt idx="4">
                  <c:v>состоянием своего здоровья</c:v>
                </c:pt>
                <c:pt idx="5">
                  <c:v>отношениями в семье</c:v>
                </c:pt>
              </c:strCache>
            </c:strRef>
          </c:cat>
          <c:val>
            <c:numRef>
              <c:f>Лист1!$E$2:$E$7</c:f>
              <c:numCache>
                <c:formatCode>0.00%</c:formatCode>
                <c:ptCount val="6"/>
                <c:pt idx="0">
                  <c:v>0.76300000000000001</c:v>
                </c:pt>
                <c:pt idx="1">
                  <c:v>0.65</c:v>
                </c:pt>
                <c:pt idx="2">
                  <c:v>0.92300000000000004</c:v>
                </c:pt>
                <c:pt idx="3">
                  <c:v>0.92600000000000005</c:v>
                </c:pt>
                <c:pt idx="4">
                  <c:v>0.68</c:v>
                </c:pt>
                <c:pt idx="5">
                  <c:v>0.92300000000000004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8B-45AA-9639-606097CC675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19/20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  профессиональной деятельностью</c:v>
                </c:pt>
                <c:pt idx="1">
                  <c:v> материальным положением своей семьи</c:v>
                </c:pt>
                <c:pt idx="2">
                  <c:v>отношениями с администрацией ОО</c:v>
                </c:pt>
                <c:pt idx="3">
                  <c:v>взаимоотношениями в педагогическом коллективе</c:v>
                </c:pt>
                <c:pt idx="4">
                  <c:v>состоянием своего здоровья</c:v>
                </c:pt>
                <c:pt idx="5">
                  <c:v>отношениями в семье</c:v>
                </c:pt>
              </c:strCache>
            </c:strRef>
          </c:cat>
          <c:val>
            <c:numRef>
              <c:f>Лист1!$F$2:$F$7</c:f>
              <c:numCache>
                <c:formatCode>0.00%</c:formatCode>
                <c:ptCount val="6"/>
                <c:pt idx="0">
                  <c:v>0.755</c:v>
                </c:pt>
                <c:pt idx="1">
                  <c:v>0.63900000000000001</c:v>
                </c:pt>
                <c:pt idx="2">
                  <c:v>0.93400000000000005</c:v>
                </c:pt>
                <c:pt idx="3" formatCode="0%">
                  <c:v>0.91800000000000004</c:v>
                </c:pt>
                <c:pt idx="4">
                  <c:v>0.64300000000000002</c:v>
                </c:pt>
                <c:pt idx="5">
                  <c:v>0.93100000000000005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18B-45AA-9639-606097CC675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193856"/>
        <c:axId val="224806384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Лист1!$B$1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Лист1!$A$2:$A$7</c15:sqref>
                        </c15:formulaRef>
                      </c:ext>
                    </c:extLst>
                    <c:strCache>
                      <c:ptCount val="6"/>
                      <c:pt idx="0">
                        <c:v>  профессиональной деятельностью</c:v>
                      </c:pt>
                      <c:pt idx="1">
                        <c:v> материальным положением своей семьи</c:v>
                      </c:pt>
                      <c:pt idx="2">
                        <c:v>отношениями с администрацией ОО</c:v>
                      </c:pt>
                      <c:pt idx="3">
                        <c:v>взаимоотношениями в педагогическом коллективе</c:v>
                      </c:pt>
                      <c:pt idx="4">
                        <c:v>состоянием своего здоровья</c:v>
                      </c:pt>
                      <c:pt idx="5">
                        <c:v>отношениями в семье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Лист1!$B$2:$B$7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2-418B-45AA-9639-606097CC675E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Лист1!$A$2:$A$7</c15:sqref>
                        </c15:formulaRef>
                      </c:ext>
                    </c:extLst>
                    <c:strCache>
                      <c:ptCount val="6"/>
                      <c:pt idx="0">
                        <c:v>  профессиональной деятельностью</c:v>
                      </c:pt>
                      <c:pt idx="1">
                        <c:v> материальным положением своей семьи</c:v>
                      </c:pt>
                      <c:pt idx="2">
                        <c:v>отношениями с администрацией ОО</c:v>
                      </c:pt>
                      <c:pt idx="3">
                        <c:v>взаимоотношениями в педагогическом коллективе</c:v>
                      </c:pt>
                      <c:pt idx="4">
                        <c:v>состоянием своего здоровья</c:v>
                      </c:pt>
                      <c:pt idx="5">
                        <c:v>отношениями в семье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Лист1!$C$2:$C$7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3-418B-45AA-9639-606097CC675E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Лист1!$A$2:$A$7</c15:sqref>
                        </c15:formulaRef>
                      </c:ext>
                    </c:extLst>
                    <c:strCache>
                      <c:ptCount val="6"/>
                      <c:pt idx="0">
                        <c:v>  профессиональной деятельностью</c:v>
                      </c:pt>
                      <c:pt idx="1">
                        <c:v> материальным положением своей семьи</c:v>
                      </c:pt>
                      <c:pt idx="2">
                        <c:v>отношениями с администрацией ОО</c:v>
                      </c:pt>
                      <c:pt idx="3">
                        <c:v>взаимоотношениями в педагогическом коллективе</c:v>
                      </c:pt>
                      <c:pt idx="4">
                        <c:v>состоянием своего здоровья</c:v>
                      </c:pt>
                      <c:pt idx="5">
                        <c:v>отношениями в семье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Лист1!$D$2:$D$7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4-418B-45AA-9639-606097CC675E}"/>
                  </c:ext>
                </c:extLst>
              </c15:ser>
            </c15:filteredBarSeries>
          </c:ext>
        </c:extLst>
      </c:barChart>
      <c:catAx>
        <c:axId val="10193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4806384"/>
        <c:crosses val="autoZero"/>
        <c:auto val="1"/>
        <c:lblAlgn val="ctr"/>
        <c:lblOffset val="100"/>
        <c:noMultiLvlLbl val="0"/>
      </c:catAx>
      <c:valAx>
        <c:axId val="224806384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10193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3"/>
          <c:order val="3"/>
          <c:tx>
            <c:strRef>
              <c:f>Лист1!$E$1</c:f>
              <c:strCache>
                <c:ptCount val="1"/>
                <c:pt idx="0">
                  <c:v>18/19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невозможности заработать на достойную жизнь</c:v>
                </c:pt>
                <c:pt idx="1">
                  <c:v>несоответствия зарплаты и вкладываемого труда</c:v>
                </c:pt>
                <c:pt idx="2">
                  <c:v>высокая учебная нагрузка</c:v>
                </c:pt>
                <c:pt idx="3">
                  <c:v>низкий престиж профессии</c:v>
                </c:pt>
                <c:pt idx="4">
                  <c:v>плохиеусловия труда на рабочем месте, плохая ресурсная база школы (библиотека, компьютеры, оборудование и т.п.)</c:v>
                </c:pt>
                <c:pt idx="5">
                  <c:v>плохой контингент учащихся, их незаинтересованность в учебе</c:v>
                </c:pt>
              </c:strCache>
            </c:strRef>
          </c:cat>
          <c:val>
            <c:numRef>
              <c:f>Лист1!$E$2:$E$7</c:f>
              <c:numCache>
                <c:formatCode>0.00%</c:formatCode>
                <c:ptCount val="6"/>
                <c:pt idx="0">
                  <c:v>0.128</c:v>
                </c:pt>
                <c:pt idx="1">
                  <c:v>0.11799999999999999</c:v>
                </c:pt>
                <c:pt idx="2">
                  <c:v>7.3999999999999996E-2</c:v>
                </c:pt>
                <c:pt idx="3">
                  <c:v>7.6999999999999999E-2</c:v>
                </c:pt>
                <c:pt idx="4">
                  <c:v>4.2999999999999997E-2</c:v>
                </c:pt>
                <c:pt idx="5">
                  <c:v>4.1000000000000002E-2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56A-4996-86CA-E1D8E9C82FE5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19/20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невозможности заработать на достойную жизнь</c:v>
                </c:pt>
                <c:pt idx="1">
                  <c:v>несоответствия зарплаты и вкладываемого труда</c:v>
                </c:pt>
                <c:pt idx="2">
                  <c:v>высокая учебная нагрузка</c:v>
                </c:pt>
                <c:pt idx="3">
                  <c:v>низкий престиж профессии</c:v>
                </c:pt>
                <c:pt idx="4">
                  <c:v>плохиеусловия труда на рабочем месте, плохая ресурсная база школы (библиотека, компьютеры, оборудование и т.п.)</c:v>
                </c:pt>
                <c:pt idx="5">
                  <c:v>плохой контингент учащихся, их незаинтересованность в учебе</c:v>
                </c:pt>
              </c:strCache>
            </c:strRef>
          </c:cat>
          <c:val>
            <c:numRef>
              <c:f>Лист1!$F$2:$F$7</c:f>
              <c:numCache>
                <c:formatCode>0.00%</c:formatCode>
                <c:ptCount val="6"/>
                <c:pt idx="0">
                  <c:v>0.113</c:v>
                </c:pt>
                <c:pt idx="1">
                  <c:v>0.13250000000000001</c:v>
                </c:pt>
                <c:pt idx="2">
                  <c:v>6.5000000000000002E-2</c:v>
                </c:pt>
                <c:pt idx="3" formatCode="0%">
                  <c:v>8.4000000000000005E-2</c:v>
                </c:pt>
                <c:pt idx="4">
                  <c:v>4.2000000000000003E-2</c:v>
                </c:pt>
                <c:pt idx="5">
                  <c:v>3.7999999999999999E-2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56A-4996-86CA-E1D8E9C82FE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24803640"/>
        <c:axId val="224807168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Лист1!$B$1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Лист1!$A$2:$A$7</c15:sqref>
                        </c15:formulaRef>
                      </c:ext>
                    </c:extLst>
                    <c:strCache>
                      <c:ptCount val="6"/>
                      <c:pt idx="0">
                        <c:v>невозможности заработать на достойную жизнь</c:v>
                      </c:pt>
                      <c:pt idx="1">
                        <c:v>несоответствия зарплаты и вкладываемого труда</c:v>
                      </c:pt>
                      <c:pt idx="2">
                        <c:v>высокая учебная нагрузка</c:v>
                      </c:pt>
                      <c:pt idx="3">
                        <c:v>низкий престиж профессии</c:v>
                      </c:pt>
                      <c:pt idx="4">
                        <c:v>плохиеусловия труда на рабочем месте, плохая ресурсная база школы (библиотека, компьютеры, оборудование и т.п.)</c:v>
                      </c:pt>
                      <c:pt idx="5">
                        <c:v>плохой контингент учащихся, их незаинтересованность в учебе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Лист1!$B$2:$B$7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2-756A-4996-86CA-E1D8E9C82FE5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Лист1!$A$2:$A$7</c15:sqref>
                        </c15:formulaRef>
                      </c:ext>
                    </c:extLst>
                    <c:strCache>
                      <c:ptCount val="6"/>
                      <c:pt idx="0">
                        <c:v>невозможности заработать на достойную жизнь</c:v>
                      </c:pt>
                      <c:pt idx="1">
                        <c:v>несоответствия зарплаты и вкладываемого труда</c:v>
                      </c:pt>
                      <c:pt idx="2">
                        <c:v>высокая учебная нагрузка</c:v>
                      </c:pt>
                      <c:pt idx="3">
                        <c:v>низкий престиж профессии</c:v>
                      </c:pt>
                      <c:pt idx="4">
                        <c:v>плохиеусловия труда на рабочем месте, плохая ресурсная база школы (библиотека, компьютеры, оборудование и т.п.)</c:v>
                      </c:pt>
                      <c:pt idx="5">
                        <c:v>плохой контингент учащихся, их незаинтересованность в учебе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Лист1!$C$2:$C$7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3-756A-4996-86CA-E1D8E9C82FE5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Лист1!$A$2:$A$7</c15:sqref>
                        </c15:formulaRef>
                      </c:ext>
                    </c:extLst>
                    <c:strCache>
                      <c:ptCount val="6"/>
                      <c:pt idx="0">
                        <c:v>невозможности заработать на достойную жизнь</c:v>
                      </c:pt>
                      <c:pt idx="1">
                        <c:v>несоответствия зарплаты и вкладываемого труда</c:v>
                      </c:pt>
                      <c:pt idx="2">
                        <c:v>высокая учебная нагрузка</c:v>
                      </c:pt>
                      <c:pt idx="3">
                        <c:v>низкий престиж профессии</c:v>
                      </c:pt>
                      <c:pt idx="4">
                        <c:v>плохиеусловия труда на рабочем месте, плохая ресурсная база школы (библиотека, компьютеры, оборудование и т.п.)</c:v>
                      </c:pt>
                      <c:pt idx="5">
                        <c:v>плохой контингент учащихся, их незаинтересованность в учебе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Лист1!$D$2:$D$7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4-756A-4996-86CA-E1D8E9C82FE5}"/>
                  </c:ext>
                </c:extLst>
              </c15:ser>
            </c15:filteredBarSeries>
          </c:ext>
        </c:extLst>
      </c:barChart>
      <c:catAx>
        <c:axId val="224803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4807168"/>
        <c:crosses val="autoZero"/>
        <c:auto val="1"/>
        <c:lblAlgn val="ctr"/>
        <c:lblOffset val="100"/>
        <c:noMultiLvlLbl val="0"/>
      </c:catAx>
      <c:valAx>
        <c:axId val="224807168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224803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3"/>
          <c:order val="3"/>
          <c:tx>
            <c:strRef>
              <c:f>Лист1!$E$1</c:f>
              <c:strCache>
                <c:ptCount val="1"/>
                <c:pt idx="0">
                  <c:v>18/19</c:v>
                </c:pt>
              </c:strCache>
            </c:strRef>
          </c:tx>
          <c:spPr>
            <a:solidFill>
              <a:schemeClr val="dk1">
                <a:tint val="985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5"/>
                <c:pt idx="0">
                  <c:v>  совершенствование системы мер социальной поддержки и льгот</c:v>
                </c:pt>
                <c:pt idx="1">
                  <c:v>повышение заработной платы</c:v>
                </c:pt>
                <c:pt idx="2">
                  <c:v>пропаганда позитивного образа педагога в СМИ, популяризация значимости педагогической деятельности в современном обществе</c:v>
                </c:pt>
                <c:pt idx="3">
                  <c:v>повышение профессиональной компетентности педагогов</c:v>
                </c:pt>
                <c:pt idx="4">
                  <c:v>ранняя профориентация</c:v>
                </c:pt>
              </c:strCache>
            </c:strRef>
          </c:cat>
          <c:val>
            <c:numRef>
              <c:f>Лист1!$E$2:$E$7</c:f>
              <c:numCache>
                <c:formatCode>0.00%</c:formatCode>
                <c:ptCount val="6"/>
                <c:pt idx="0">
                  <c:v>0.67079999999999995</c:v>
                </c:pt>
                <c:pt idx="1">
                  <c:v>0.70399999999999996</c:v>
                </c:pt>
                <c:pt idx="2">
                  <c:v>0.68300000000000005</c:v>
                </c:pt>
                <c:pt idx="3">
                  <c:v>0.44900000000000001</c:v>
                </c:pt>
                <c:pt idx="4">
                  <c:v>0.25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C93-42FD-91DB-CA696FE5E0E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19/20</c:v>
                </c:pt>
              </c:strCache>
            </c:strRef>
          </c:tx>
          <c:spPr>
            <a:solidFill>
              <a:schemeClr val="dk1">
                <a:tint val="3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5"/>
                <c:pt idx="0">
                  <c:v>  совершенствование системы мер социальной поддержки и льгот</c:v>
                </c:pt>
                <c:pt idx="1">
                  <c:v>повышение заработной платы</c:v>
                </c:pt>
                <c:pt idx="2">
                  <c:v>пропаганда позитивного образа педагога в СМИ, популяризация значимости педагогической деятельности в современном обществе</c:v>
                </c:pt>
                <c:pt idx="3">
                  <c:v>повышение профессиональной компетентности педагогов</c:v>
                </c:pt>
                <c:pt idx="4">
                  <c:v>ранняя профориентация</c:v>
                </c:pt>
              </c:strCache>
            </c:strRef>
          </c:cat>
          <c:val>
            <c:numRef>
              <c:f>Лист1!$F$2:$F$7</c:f>
              <c:numCache>
                <c:formatCode>0.00%</c:formatCode>
                <c:ptCount val="6"/>
                <c:pt idx="0">
                  <c:v>0.68300000000000005</c:v>
                </c:pt>
                <c:pt idx="1">
                  <c:v>0.69699999999999995</c:v>
                </c:pt>
                <c:pt idx="2">
                  <c:v>0.64400000000000002</c:v>
                </c:pt>
                <c:pt idx="3" formatCode="0%">
                  <c:v>0.46500000000000002</c:v>
                </c:pt>
                <c:pt idx="4">
                  <c:v>0.26400000000000001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C93-42FD-91DB-CA696FE5E0E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24804424"/>
        <c:axId val="224801680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Лист1!$B$1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dk1">
                      <a:tint val="885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Лист1!$A$2:$A$7</c15:sqref>
                        </c15:formulaRef>
                      </c:ext>
                    </c:extLst>
                    <c:strCache>
                      <c:ptCount val="5"/>
                      <c:pt idx="0">
                        <c:v>  совершенствование системы мер социальной поддержки и льгот</c:v>
                      </c:pt>
                      <c:pt idx="1">
                        <c:v>повышение заработной платы</c:v>
                      </c:pt>
                      <c:pt idx="2">
                        <c:v>пропаганда позитивного образа педагога в СМИ, популяризация значимости педагогической деятельности в современном обществе</c:v>
                      </c:pt>
                      <c:pt idx="3">
                        <c:v>повышение профессиональной компетентности педагогов</c:v>
                      </c:pt>
                      <c:pt idx="4">
                        <c:v>ранняя профориентация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Лист1!$B$2:$B$7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2-3C93-42FD-91DB-CA696FE5E0EE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dk1">
                      <a:tint val="5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Лист1!$A$2:$A$7</c15:sqref>
                        </c15:formulaRef>
                      </c:ext>
                    </c:extLst>
                    <c:strCache>
                      <c:ptCount val="5"/>
                      <c:pt idx="0">
                        <c:v>  совершенствование системы мер социальной поддержки и льгот</c:v>
                      </c:pt>
                      <c:pt idx="1">
                        <c:v>повышение заработной платы</c:v>
                      </c:pt>
                      <c:pt idx="2">
                        <c:v>пропаганда позитивного образа педагога в СМИ, популяризация значимости педагогической деятельности в современном обществе</c:v>
                      </c:pt>
                      <c:pt idx="3">
                        <c:v>повышение профессиональной компетентности педагогов</c:v>
                      </c:pt>
                      <c:pt idx="4">
                        <c:v>ранняя профориентация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Лист1!$C$2:$C$7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3-3C93-42FD-91DB-CA696FE5E0EE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dk1">
                      <a:tint val="7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Лист1!$A$2:$A$7</c15:sqref>
                        </c15:formulaRef>
                      </c:ext>
                    </c:extLst>
                    <c:strCache>
                      <c:ptCount val="5"/>
                      <c:pt idx="0">
                        <c:v>  совершенствование системы мер социальной поддержки и льгот</c:v>
                      </c:pt>
                      <c:pt idx="1">
                        <c:v>повышение заработной платы</c:v>
                      </c:pt>
                      <c:pt idx="2">
                        <c:v>пропаганда позитивного образа педагога в СМИ, популяризация значимости педагогической деятельности в современном обществе</c:v>
                      </c:pt>
                      <c:pt idx="3">
                        <c:v>повышение профессиональной компетентности педагогов</c:v>
                      </c:pt>
                      <c:pt idx="4">
                        <c:v>ранняя профориентация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Лист1!$D$2:$D$7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4-3C93-42FD-91DB-CA696FE5E0EE}"/>
                  </c:ext>
                </c:extLst>
              </c15:ser>
            </c15:filteredBarSeries>
          </c:ext>
        </c:extLst>
      </c:barChart>
      <c:catAx>
        <c:axId val="224804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4801680"/>
        <c:crosses val="autoZero"/>
        <c:auto val="1"/>
        <c:lblAlgn val="ctr"/>
        <c:lblOffset val="100"/>
        <c:noMultiLvlLbl val="0"/>
      </c:catAx>
      <c:valAx>
        <c:axId val="224801680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224804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3"/>
          <c:order val="3"/>
          <c:tx>
            <c:strRef>
              <c:f>Лист1!$E$1</c:f>
              <c:strCache>
                <c:ptCount val="1"/>
                <c:pt idx="0">
                  <c:v>18/19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5"/>
                <c:pt idx="0">
                  <c:v>с уверенностью, надеждой и оптимизмом</c:v>
                </c:pt>
                <c:pt idx="1">
                  <c:v>спокойно, но без особых надежд</c:v>
                </c:pt>
                <c:pt idx="2">
                  <c:v>не очень спокойно, с некоторой тревогой</c:v>
                </c:pt>
                <c:pt idx="3">
                  <c:v>с тревогой и неуверенностью</c:v>
                </c:pt>
                <c:pt idx="4">
                  <c:v>со страхом и отчаянием</c:v>
                </c:pt>
              </c:strCache>
            </c:strRef>
          </c:cat>
          <c:val>
            <c:numRef>
              <c:f>Лист1!$E$2:$E$7</c:f>
              <c:numCache>
                <c:formatCode>0.00%</c:formatCode>
                <c:ptCount val="6"/>
                <c:pt idx="0">
                  <c:v>0.52</c:v>
                </c:pt>
                <c:pt idx="1">
                  <c:v>0.26200000000000001</c:v>
                </c:pt>
                <c:pt idx="2">
                  <c:v>0.14399999999999999</c:v>
                </c:pt>
                <c:pt idx="3">
                  <c:v>4.3900000000000002E-2</c:v>
                </c:pt>
                <c:pt idx="4">
                  <c:v>0.03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6E-4138-AE26-AE5B0D1AAC7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19/20</c:v>
                </c:pt>
              </c:strCache>
            </c:strRef>
          </c:tx>
          <c:spPr>
            <a:solidFill>
              <a:schemeClr val="accent2">
                <a:tint val="5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5"/>
                <c:pt idx="0">
                  <c:v>с уверенностью, надеждой и оптимизмом</c:v>
                </c:pt>
                <c:pt idx="1">
                  <c:v>спокойно, но без особых надежд</c:v>
                </c:pt>
                <c:pt idx="2">
                  <c:v>не очень спокойно, с некоторой тревогой</c:v>
                </c:pt>
                <c:pt idx="3">
                  <c:v>с тревогой и неуверенностью</c:v>
                </c:pt>
                <c:pt idx="4">
                  <c:v>со страхом и отчаянием</c:v>
                </c:pt>
              </c:strCache>
            </c:strRef>
          </c:cat>
          <c:val>
            <c:numRef>
              <c:f>Лист1!$F$2:$F$7</c:f>
              <c:numCache>
                <c:formatCode>0.00%</c:formatCode>
                <c:ptCount val="6"/>
                <c:pt idx="0">
                  <c:v>0.505</c:v>
                </c:pt>
                <c:pt idx="1">
                  <c:v>0.26900000000000002</c:v>
                </c:pt>
                <c:pt idx="2">
                  <c:v>0.157</c:v>
                </c:pt>
                <c:pt idx="3" formatCode="0%">
                  <c:v>4.8000000000000001E-2</c:v>
                </c:pt>
                <c:pt idx="4">
                  <c:v>8.0000000000000002E-3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56E-4138-AE26-AE5B0D1AAC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24805600"/>
        <c:axId val="224807952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Лист1!$B$1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2">
                      <a:shade val="53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Лист1!$A$2:$A$7</c15:sqref>
                        </c15:formulaRef>
                      </c:ext>
                    </c:extLst>
                    <c:strCache>
                      <c:ptCount val="5"/>
                      <c:pt idx="0">
                        <c:v>с уверенностью, надеждой и оптимизмом</c:v>
                      </c:pt>
                      <c:pt idx="1">
                        <c:v>спокойно, но без особых надежд</c:v>
                      </c:pt>
                      <c:pt idx="2">
                        <c:v>не очень спокойно, с некоторой тревогой</c:v>
                      </c:pt>
                      <c:pt idx="3">
                        <c:v>с тревогой и неуверенностью</c:v>
                      </c:pt>
                      <c:pt idx="4">
                        <c:v>со страхом и отчаянием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Лист1!$B$2:$B$7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2-856E-4138-AE26-AE5B0D1AAC72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2">
                      <a:shade val="76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Лист1!$A$2:$A$7</c15:sqref>
                        </c15:formulaRef>
                      </c:ext>
                    </c:extLst>
                    <c:strCache>
                      <c:ptCount val="5"/>
                      <c:pt idx="0">
                        <c:v>с уверенностью, надеждой и оптимизмом</c:v>
                      </c:pt>
                      <c:pt idx="1">
                        <c:v>спокойно, но без особых надежд</c:v>
                      </c:pt>
                      <c:pt idx="2">
                        <c:v>не очень спокойно, с некоторой тревогой</c:v>
                      </c:pt>
                      <c:pt idx="3">
                        <c:v>с тревогой и неуверенностью</c:v>
                      </c:pt>
                      <c:pt idx="4">
                        <c:v>со страхом и отчаянием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Лист1!$C$2:$C$7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3-856E-4138-AE26-AE5B0D1AAC72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Лист1!$A$2:$A$7</c15:sqref>
                        </c15:formulaRef>
                      </c:ext>
                    </c:extLst>
                    <c:strCache>
                      <c:ptCount val="5"/>
                      <c:pt idx="0">
                        <c:v>с уверенностью, надеждой и оптимизмом</c:v>
                      </c:pt>
                      <c:pt idx="1">
                        <c:v>спокойно, но без особых надежд</c:v>
                      </c:pt>
                      <c:pt idx="2">
                        <c:v>не очень спокойно, с некоторой тревогой</c:v>
                      </c:pt>
                      <c:pt idx="3">
                        <c:v>с тревогой и неуверенностью</c:v>
                      </c:pt>
                      <c:pt idx="4">
                        <c:v>со страхом и отчаянием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Лист1!$D$2:$D$7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4-856E-4138-AE26-AE5B0D1AAC72}"/>
                  </c:ext>
                </c:extLst>
              </c15:ser>
            </c15:filteredBarSeries>
          </c:ext>
        </c:extLst>
      </c:barChart>
      <c:catAx>
        <c:axId val="224805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4807952"/>
        <c:crosses val="autoZero"/>
        <c:auto val="1"/>
        <c:lblAlgn val="ctr"/>
        <c:lblOffset val="100"/>
        <c:noMultiLvlLbl val="0"/>
      </c:catAx>
      <c:valAx>
        <c:axId val="224807952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224805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4156" y="2013055"/>
            <a:ext cx="9793764" cy="13890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8311" y="3672099"/>
            <a:ext cx="8065453" cy="16560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1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2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33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44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56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67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78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89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1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778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769759" y="273008"/>
            <a:ext cx="3030547" cy="580515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4122" y="273008"/>
            <a:ext cx="8903603" cy="580515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93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03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0164" y="4164113"/>
            <a:ext cx="9793764" cy="128703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0164" y="2746575"/>
            <a:ext cx="9793764" cy="1417537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12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24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337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449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562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674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786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899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99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4122" y="1587043"/>
            <a:ext cx="5967074" cy="449112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33232" y="1587043"/>
            <a:ext cx="5967075" cy="449112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136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4" y="259508"/>
            <a:ext cx="10369868" cy="108002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6104" y="1450540"/>
            <a:ext cx="5090917" cy="604516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241" indent="0">
              <a:buNone/>
              <a:defRPr sz="2200" b="1"/>
            </a:lvl2pPr>
            <a:lvl3pPr marL="1022482" indent="0">
              <a:buNone/>
              <a:defRPr sz="2000" b="1"/>
            </a:lvl3pPr>
            <a:lvl4pPr marL="1533723" indent="0">
              <a:buNone/>
              <a:defRPr sz="1800" b="1"/>
            </a:lvl4pPr>
            <a:lvl5pPr marL="2044964" indent="0">
              <a:buNone/>
              <a:defRPr sz="1800" b="1"/>
            </a:lvl5pPr>
            <a:lvl6pPr marL="2556205" indent="0">
              <a:buNone/>
              <a:defRPr sz="1800" b="1"/>
            </a:lvl6pPr>
            <a:lvl7pPr marL="3067446" indent="0">
              <a:buNone/>
              <a:defRPr sz="1800" b="1"/>
            </a:lvl7pPr>
            <a:lvl8pPr marL="3578687" indent="0">
              <a:buNone/>
              <a:defRPr sz="1800" b="1"/>
            </a:lvl8pPr>
            <a:lvl9pPr marL="408992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6104" y="2055056"/>
            <a:ext cx="5090917" cy="373360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53055" y="1450540"/>
            <a:ext cx="5092917" cy="604516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241" indent="0">
              <a:buNone/>
              <a:defRPr sz="2200" b="1"/>
            </a:lvl2pPr>
            <a:lvl3pPr marL="1022482" indent="0">
              <a:buNone/>
              <a:defRPr sz="2000" b="1"/>
            </a:lvl3pPr>
            <a:lvl4pPr marL="1533723" indent="0">
              <a:buNone/>
              <a:defRPr sz="1800" b="1"/>
            </a:lvl4pPr>
            <a:lvl5pPr marL="2044964" indent="0">
              <a:buNone/>
              <a:defRPr sz="1800" b="1"/>
            </a:lvl5pPr>
            <a:lvl6pPr marL="2556205" indent="0">
              <a:buNone/>
              <a:defRPr sz="1800" b="1"/>
            </a:lvl6pPr>
            <a:lvl7pPr marL="3067446" indent="0">
              <a:buNone/>
              <a:defRPr sz="1800" b="1"/>
            </a:lvl7pPr>
            <a:lvl8pPr marL="3578687" indent="0">
              <a:buNone/>
              <a:defRPr sz="1800" b="1"/>
            </a:lvl8pPr>
            <a:lvl9pPr marL="4089928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853055" y="2055056"/>
            <a:ext cx="5092917" cy="373360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931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88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80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6" y="258007"/>
            <a:ext cx="3790683" cy="109803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4811" y="258008"/>
            <a:ext cx="6441160" cy="553065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6106" y="1356038"/>
            <a:ext cx="3790683" cy="4432620"/>
          </a:xfrm>
        </p:spPr>
        <p:txBody>
          <a:bodyPr/>
          <a:lstStyle>
            <a:lvl1pPr marL="0" indent="0">
              <a:buNone/>
              <a:defRPr sz="1600"/>
            </a:lvl1pPr>
            <a:lvl2pPr marL="511241" indent="0">
              <a:buNone/>
              <a:defRPr sz="1300"/>
            </a:lvl2pPr>
            <a:lvl3pPr marL="1022482" indent="0">
              <a:buNone/>
              <a:defRPr sz="1100"/>
            </a:lvl3pPr>
            <a:lvl4pPr marL="1533723" indent="0">
              <a:buNone/>
              <a:defRPr sz="1000"/>
            </a:lvl4pPr>
            <a:lvl5pPr marL="2044964" indent="0">
              <a:buNone/>
              <a:defRPr sz="1000"/>
            </a:lvl5pPr>
            <a:lvl6pPr marL="2556205" indent="0">
              <a:buNone/>
              <a:defRPr sz="1000"/>
            </a:lvl6pPr>
            <a:lvl7pPr marL="3067446" indent="0">
              <a:buNone/>
              <a:defRPr sz="1000"/>
            </a:lvl7pPr>
            <a:lvl8pPr marL="3578687" indent="0">
              <a:buNone/>
              <a:defRPr sz="1000"/>
            </a:lvl8pPr>
            <a:lvl9pPr marL="408992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07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8407" y="4536123"/>
            <a:ext cx="6913245" cy="53551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58407" y="579016"/>
            <a:ext cx="6913245" cy="3888105"/>
          </a:xfrm>
        </p:spPr>
        <p:txBody>
          <a:bodyPr/>
          <a:lstStyle>
            <a:lvl1pPr marL="0" indent="0">
              <a:buNone/>
              <a:defRPr sz="3600"/>
            </a:lvl1pPr>
            <a:lvl2pPr marL="511241" indent="0">
              <a:buNone/>
              <a:defRPr sz="3100"/>
            </a:lvl2pPr>
            <a:lvl3pPr marL="1022482" indent="0">
              <a:buNone/>
              <a:defRPr sz="2700"/>
            </a:lvl3pPr>
            <a:lvl4pPr marL="1533723" indent="0">
              <a:buNone/>
              <a:defRPr sz="2200"/>
            </a:lvl4pPr>
            <a:lvl5pPr marL="2044964" indent="0">
              <a:buNone/>
              <a:defRPr sz="2200"/>
            </a:lvl5pPr>
            <a:lvl6pPr marL="2556205" indent="0">
              <a:buNone/>
              <a:defRPr sz="2200"/>
            </a:lvl6pPr>
            <a:lvl7pPr marL="3067446" indent="0">
              <a:buNone/>
              <a:defRPr sz="2200"/>
            </a:lvl7pPr>
            <a:lvl8pPr marL="3578687" indent="0">
              <a:buNone/>
              <a:defRPr sz="2200"/>
            </a:lvl8pPr>
            <a:lvl9pPr marL="4089928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58407" y="5071638"/>
            <a:ext cx="6913245" cy="760520"/>
          </a:xfrm>
        </p:spPr>
        <p:txBody>
          <a:bodyPr/>
          <a:lstStyle>
            <a:lvl1pPr marL="0" indent="0">
              <a:buNone/>
              <a:defRPr sz="1600"/>
            </a:lvl1pPr>
            <a:lvl2pPr marL="511241" indent="0">
              <a:buNone/>
              <a:defRPr sz="1300"/>
            </a:lvl2pPr>
            <a:lvl3pPr marL="1022482" indent="0">
              <a:buNone/>
              <a:defRPr sz="1100"/>
            </a:lvl3pPr>
            <a:lvl4pPr marL="1533723" indent="0">
              <a:buNone/>
              <a:defRPr sz="1000"/>
            </a:lvl4pPr>
            <a:lvl5pPr marL="2044964" indent="0">
              <a:buNone/>
              <a:defRPr sz="1000"/>
            </a:lvl5pPr>
            <a:lvl6pPr marL="2556205" indent="0">
              <a:buNone/>
              <a:defRPr sz="1000"/>
            </a:lvl6pPr>
            <a:lvl7pPr marL="3067446" indent="0">
              <a:buNone/>
              <a:defRPr sz="1000"/>
            </a:lvl7pPr>
            <a:lvl8pPr marL="3578687" indent="0">
              <a:buNone/>
              <a:defRPr sz="1000"/>
            </a:lvl8pPr>
            <a:lvl9pPr marL="4089928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BE7D-50CA-4F7A-A4F8-78429D7D0587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619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4" y="259508"/>
            <a:ext cx="10369868" cy="1080029"/>
          </a:xfrm>
          <a:prstGeom prst="rect">
            <a:avLst/>
          </a:prstGeom>
        </p:spPr>
        <p:txBody>
          <a:bodyPr vert="horz" lIns="102248" tIns="51124" rIns="102248" bIns="51124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6104" y="1512042"/>
            <a:ext cx="10369868" cy="4276616"/>
          </a:xfrm>
          <a:prstGeom prst="rect">
            <a:avLst/>
          </a:prstGeom>
        </p:spPr>
        <p:txBody>
          <a:bodyPr vert="horz" lIns="102248" tIns="51124" rIns="102248" bIns="5112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76104" y="6006163"/>
            <a:ext cx="2688485" cy="345009"/>
          </a:xfrm>
          <a:prstGeom prst="rect">
            <a:avLst/>
          </a:prstGeom>
        </p:spPr>
        <p:txBody>
          <a:bodyPr vert="horz" lIns="102248" tIns="51124" rIns="102248" bIns="51124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FBE7D-50CA-4F7A-A4F8-78429D7D0587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36710" y="6006163"/>
            <a:ext cx="3648657" cy="345009"/>
          </a:xfrm>
          <a:prstGeom prst="rect">
            <a:avLst/>
          </a:prstGeom>
        </p:spPr>
        <p:txBody>
          <a:bodyPr vert="horz" lIns="102248" tIns="51124" rIns="102248" bIns="51124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57487" y="6006163"/>
            <a:ext cx="2688485" cy="345009"/>
          </a:xfrm>
          <a:prstGeom prst="rect">
            <a:avLst/>
          </a:prstGeom>
        </p:spPr>
        <p:txBody>
          <a:bodyPr vert="horz" lIns="102248" tIns="51124" rIns="102248" bIns="5112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AFB51-144D-447B-AA3C-70B42F49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22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248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3431" indent="-383431" algn="l" defTabSz="1022482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0767" indent="-319526" algn="l" defTabSz="1022482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8103" indent="-255621" algn="l" defTabSz="102248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9344" indent="-255621" algn="l" defTabSz="102248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00585" indent="-255621" algn="l" defTabSz="1022482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1826" indent="-255621" algn="l" defTabSz="102248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3067" indent="-255621" algn="l" defTabSz="102248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4308" indent="-255621" algn="l" defTabSz="102248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45549" indent="-255621" algn="l" defTabSz="102248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241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482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3723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4964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6205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67446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78687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89928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57" y="2058"/>
            <a:ext cx="10493917" cy="64828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36501" y="1535319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96000"/>
            <a:r>
              <a:rPr lang="ru-RU" sz="3600" dirty="0" smtClean="0">
                <a:solidFill>
                  <a:srgbClr val="3B4555"/>
                </a:solidFill>
                <a:latin typeface="Futura PT Medium" pitchFamily="34" charset="-52"/>
              </a:rPr>
              <a:t>Анализ результатов исследования «Удовлетворенность педагогов Ленинск-Кузнецкого городского округа профессиональной деятельностью»</a:t>
            </a:r>
          </a:p>
        </p:txBody>
      </p:sp>
      <p:pic>
        <p:nvPicPr>
          <p:cNvPr id="8" name="Picture 2" descr="D:\Work\Bachti\!!!ВНУТРЕННИЕ\декабрь\презентация\gerb_ob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810" y="431775"/>
            <a:ext cx="100164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664693" y="575791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Логотипа</a:t>
            </a:r>
          </a:p>
          <a:p>
            <a:pPr algn="ctr"/>
            <a:r>
              <a:rPr lang="ru-RU" sz="1100" dirty="0" smtClean="0"/>
              <a:t>ведомства</a:t>
            </a:r>
            <a:endParaRPr lang="ru-RU" sz="1100" dirty="0"/>
          </a:p>
        </p:txBody>
      </p:sp>
      <p:pic>
        <p:nvPicPr>
          <p:cNvPr id="10" name="Picture 2" descr="\\info1\PICTURE\Gerb\новый герб Л-К\герб г.Ленинска-Кузнецкого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17765" y="454005"/>
            <a:ext cx="857256" cy="1102189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66668" y="5068870"/>
            <a:ext cx="5759450" cy="10895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ru-RU" sz="18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В.Г.Амосова,  заведующая методическим отделом, педагог-психолог МБОУ ДПО «НМЦ», Ленинск-Кузнецкий ГО</a:t>
            </a:r>
            <a:endParaRPr lang="ru-RU" sz="1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54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891888" y="1511895"/>
            <a:ext cx="7603643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456" y="143743"/>
            <a:ext cx="1578205" cy="124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1888" y="339857"/>
            <a:ext cx="85029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Будущее</a:t>
            </a:r>
            <a:endParaRPr lang="ru-RU" sz="3200" b="1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9426810"/>
              </p:ext>
            </p:extLst>
          </p:nvPr>
        </p:nvGraphicFramePr>
        <p:xfrm>
          <a:off x="1371422" y="1392263"/>
          <a:ext cx="8424936" cy="4855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3996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891888" y="1392263"/>
            <a:ext cx="7603643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456" y="143743"/>
            <a:ext cx="1578205" cy="124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452751"/>
              </p:ext>
            </p:extLst>
          </p:nvPr>
        </p:nvGraphicFramePr>
        <p:xfrm>
          <a:off x="917095" y="1242049"/>
          <a:ext cx="8790948" cy="5037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53">
                  <a:extLst>
                    <a:ext uri="{9D8B030D-6E8A-4147-A177-3AD203B41FA5}">
                      <a16:colId xmlns:a16="http://schemas.microsoft.com/office/drawing/2014/main" xmlns="" val="3352373160"/>
                    </a:ext>
                  </a:extLst>
                </a:gridCol>
                <a:gridCol w="7011124">
                  <a:extLst>
                    <a:ext uri="{9D8B030D-6E8A-4147-A177-3AD203B41FA5}">
                      <a16:colId xmlns:a16="http://schemas.microsoft.com/office/drawing/2014/main" xmlns="" val="2844177090"/>
                    </a:ext>
                  </a:extLst>
                </a:gridCol>
                <a:gridCol w="667170">
                  <a:extLst>
                    <a:ext uri="{9D8B030D-6E8A-4147-A177-3AD203B41FA5}">
                      <a16:colId xmlns:a16="http://schemas.microsoft.com/office/drawing/2014/main" xmlns="" val="665148330"/>
                    </a:ext>
                  </a:extLst>
                </a:gridCol>
                <a:gridCol w="1040001">
                  <a:extLst>
                    <a:ext uri="{9D8B030D-6E8A-4147-A177-3AD203B41FA5}">
                      <a16:colId xmlns:a16="http://schemas.microsoft.com/office/drawing/2014/main" xmlns="" val="2968860170"/>
                    </a:ext>
                  </a:extLst>
                </a:gridCol>
              </a:tblGrid>
              <a:tr h="253235">
                <a:tc gridSpan="4">
                  <a:txBody>
                    <a:bodyPr/>
                    <a:lstStyle/>
                    <a:p>
                      <a:pPr algn="l" fontAlgn="t"/>
                      <a:endParaRPr lang="ru-RU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7359842"/>
                  </a:ext>
                </a:extLst>
              </a:tr>
              <a:tr h="681409">
                <a:tc>
                  <a:txBody>
                    <a:bodyPr/>
                    <a:lstStyle/>
                    <a:p>
                      <a:pPr algn="l" fontAlgn="t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Составляющие условий профессиональной деятельности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Важность условиий,балл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Исполненность условий,балл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454805076"/>
                  </a:ext>
                </a:extLst>
              </a:tr>
              <a:tr h="467193">
                <a:tc>
                  <a:txBody>
                    <a:bodyPr/>
                    <a:lstStyle/>
                    <a:p>
                      <a:pPr algn="l" fontAlgn="t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возможность использования современных технологий, в том числе цифровых, в процессе обучения детей ;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4,46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4,59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020157191"/>
                  </a:ext>
                </a:extLst>
              </a:tr>
              <a:tr h="645751">
                <a:tc>
                  <a:txBody>
                    <a:bodyPr/>
                    <a:lstStyle/>
                    <a:p>
                      <a:pPr algn="l" fontAlgn="t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свобода выбора и использования учебных пособий, материалов, различных учебников, а также форм, средств, методов педагогической деятельности и др.;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4,36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75983102"/>
                  </a:ext>
                </a:extLst>
              </a:tr>
              <a:tr h="253235">
                <a:tc>
                  <a:txBody>
                    <a:bodyPr/>
                    <a:lstStyle/>
                    <a:p>
                      <a:pPr algn="l" fontAlgn="t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посильная педагогическая нагрузка;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4,52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4,42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34581529"/>
                  </a:ext>
                </a:extLst>
              </a:tr>
              <a:tr h="467193">
                <a:tc>
                  <a:txBody>
                    <a:bodyPr/>
                    <a:lstStyle/>
                    <a:p>
                      <a:pPr algn="l" fontAlgn="t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возможность проявлять творчество в педагогической деятельности, находить нестандартные решения, реализовывать свои способности;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4,45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4,55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289700039"/>
                  </a:ext>
                </a:extLst>
              </a:tr>
              <a:tr h="253235">
                <a:tc>
                  <a:txBody>
                    <a:bodyPr/>
                    <a:lstStyle/>
                    <a:p>
                      <a:pPr algn="l" fontAlgn="t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возможность карьерного роста;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4,08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3,68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97116455"/>
                  </a:ext>
                </a:extLst>
              </a:tr>
              <a:tr h="467193">
                <a:tc>
                  <a:txBody>
                    <a:bodyPr/>
                    <a:lstStyle/>
                    <a:p>
                      <a:pPr algn="l" fontAlgn="t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возможность найти поддержку, получить методическую помощь и экспертную оценку в профессиональной среде;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4,44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4,53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76782225"/>
                  </a:ext>
                </a:extLst>
              </a:tr>
              <a:tr h="430501">
                <a:tc>
                  <a:txBody>
                    <a:bodyPr/>
                    <a:lstStyle/>
                    <a:p>
                      <a:pPr algn="l" fontAlgn="t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справедливая заработная плата, наличие социальных гарантий и компенсаций;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4,64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54894988"/>
                  </a:ext>
                </a:extLst>
              </a:tr>
              <a:tr h="253235">
                <a:tc>
                  <a:txBody>
                    <a:bodyPr/>
                    <a:lstStyle/>
                    <a:p>
                      <a:pPr algn="l" fontAlgn="t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повышение престижа профессии педагога в обществе.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4,66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5654090"/>
                  </a:ext>
                </a:extLst>
              </a:tr>
              <a:tr h="253235">
                <a:tc>
                  <a:txBody>
                    <a:bodyPr/>
                    <a:lstStyle/>
                    <a:p>
                      <a:pPr algn="l" fontAlgn="t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581743729"/>
                  </a:ext>
                </a:extLst>
              </a:tr>
              <a:tr h="430501">
                <a:tc>
                  <a:txBody>
                    <a:bodyPr/>
                    <a:lstStyle/>
                    <a:p>
                      <a:pPr algn="l" fontAlgn="t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</a:rPr>
                        <a:t>Удовлетворенность условиями профессиональной деятельности, %: 82,63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31279538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84495" y="111138"/>
            <a:ext cx="91250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2800" b="1" dirty="0"/>
              <a:t>Соотношение важности и </a:t>
            </a:r>
            <a:r>
              <a:rPr lang="ru-RU" sz="2800" b="1" dirty="0" err="1"/>
              <a:t>исполненности</a:t>
            </a:r>
            <a:r>
              <a:rPr lang="ru-RU" sz="2800" b="1" dirty="0"/>
              <a:t> составляющих условий профессиональной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49135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891888" y="1392263"/>
            <a:ext cx="7603643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456" y="143743"/>
            <a:ext cx="1578205" cy="124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84495" y="111138"/>
            <a:ext cx="91250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2800" b="1" dirty="0"/>
              <a:t>Соотношение важности и </a:t>
            </a:r>
            <a:r>
              <a:rPr lang="ru-RU" sz="2800" b="1" dirty="0" err="1"/>
              <a:t>исполненности</a:t>
            </a:r>
            <a:r>
              <a:rPr lang="ru-RU" sz="2800" b="1" dirty="0"/>
              <a:t> составляющих </a:t>
            </a:r>
            <a:r>
              <a:rPr lang="ru-RU" sz="2800" b="1" dirty="0" smtClean="0"/>
              <a:t>процесса </a:t>
            </a:r>
            <a:r>
              <a:rPr lang="ru-RU" sz="2800" b="1" dirty="0"/>
              <a:t>профессиональной деятельности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608047"/>
              </p:ext>
            </p:extLst>
          </p:nvPr>
        </p:nvGraphicFramePr>
        <p:xfrm>
          <a:off x="850022" y="1099247"/>
          <a:ext cx="8907567" cy="52139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621">
                  <a:extLst>
                    <a:ext uri="{9D8B030D-6E8A-4147-A177-3AD203B41FA5}">
                      <a16:colId xmlns:a16="http://schemas.microsoft.com/office/drawing/2014/main" xmlns="" val="3242767769"/>
                    </a:ext>
                  </a:extLst>
                </a:gridCol>
                <a:gridCol w="7061127">
                  <a:extLst>
                    <a:ext uri="{9D8B030D-6E8A-4147-A177-3AD203B41FA5}">
                      <a16:colId xmlns:a16="http://schemas.microsoft.com/office/drawing/2014/main" xmlns="" val="3346013641"/>
                    </a:ext>
                  </a:extLst>
                </a:gridCol>
                <a:gridCol w="676022">
                  <a:extLst>
                    <a:ext uri="{9D8B030D-6E8A-4147-A177-3AD203B41FA5}">
                      <a16:colId xmlns:a16="http://schemas.microsoft.com/office/drawing/2014/main" xmlns="" val="1726607075"/>
                    </a:ext>
                  </a:extLst>
                </a:gridCol>
                <a:gridCol w="1053797">
                  <a:extLst>
                    <a:ext uri="{9D8B030D-6E8A-4147-A177-3AD203B41FA5}">
                      <a16:colId xmlns:a16="http://schemas.microsoft.com/office/drawing/2014/main" xmlns="" val="1297673090"/>
                    </a:ext>
                  </a:extLst>
                </a:gridCol>
              </a:tblGrid>
              <a:tr h="103390">
                <a:tc gridSpan="4">
                  <a:txBody>
                    <a:bodyPr/>
                    <a:lstStyle/>
                    <a:p>
                      <a:pPr algn="l" fontAlgn="t"/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6911480"/>
                  </a:ext>
                </a:extLst>
              </a:tr>
              <a:tr h="836887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Составляющие процесса профессиональной деятельности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Важность процесса,балл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Исполненность процесса,балл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extLst>
                  <a:ext uri="{0D108BD9-81ED-4DB2-BD59-A6C34878D82A}">
                    <a16:rowId xmlns:a16="http://schemas.microsoft.com/office/drawing/2014/main" xmlns="" val="4203751286"/>
                  </a:ext>
                </a:extLst>
              </a:tr>
              <a:tr h="334755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готовность обучать всех детей вне зависимости от их склонностей, способностей, особенностей развития, ограниченных возможностей;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4,37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4,65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 anchor="b"/>
                </a:tc>
                <a:extLst>
                  <a:ext uri="{0D108BD9-81ED-4DB2-BD59-A6C34878D82A}">
                    <a16:rowId xmlns:a16="http://schemas.microsoft.com/office/drawing/2014/main" xmlns="" val="2060626802"/>
                  </a:ext>
                </a:extLst>
              </a:tr>
              <a:tr h="334755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реализация воспитательных аспектов образовательного процесса, возможность расширения, обогащения социального опыта детей;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4,45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4,59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 anchor="b"/>
                </a:tc>
                <a:extLst>
                  <a:ext uri="{0D108BD9-81ED-4DB2-BD59-A6C34878D82A}">
                    <a16:rowId xmlns:a16="http://schemas.microsoft.com/office/drawing/2014/main" xmlns="" val="2750938679"/>
                  </a:ext>
                </a:extLst>
              </a:tr>
              <a:tr h="334755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взаимоотношения с обучающимися и родителями, основанные на сотрудничестве и уважении;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4,75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 anchor="b"/>
                </a:tc>
                <a:extLst>
                  <a:ext uri="{0D108BD9-81ED-4DB2-BD59-A6C34878D82A}">
                    <a16:rowId xmlns:a16="http://schemas.microsoft.com/office/drawing/2014/main" xmlns="" val="2242502788"/>
                  </a:ext>
                </a:extLst>
              </a:tr>
              <a:tr h="334755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осуществление деятельности, направленной на разностороннее развитие личности обучающегося;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4,51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 anchor="b"/>
                </a:tc>
                <a:extLst>
                  <a:ext uri="{0D108BD9-81ED-4DB2-BD59-A6C34878D82A}">
                    <a16:rowId xmlns:a16="http://schemas.microsoft.com/office/drawing/2014/main" xmlns="" val="4098349060"/>
                  </a:ext>
                </a:extLst>
              </a:tr>
              <a:tr h="334755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предоставление каждому ребенку возможностей для самовыражения и достижения успеха;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4,53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4,65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 anchor="b"/>
                </a:tc>
                <a:extLst>
                  <a:ext uri="{0D108BD9-81ED-4DB2-BD59-A6C34878D82A}">
                    <a16:rowId xmlns:a16="http://schemas.microsoft.com/office/drawing/2014/main" xmlns="" val="1989593341"/>
                  </a:ext>
                </a:extLst>
              </a:tr>
              <a:tr h="196915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создание условий для профессиональной ориентации обучающихся;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4,44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4,63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 anchor="b"/>
                </a:tc>
                <a:extLst>
                  <a:ext uri="{0D108BD9-81ED-4DB2-BD59-A6C34878D82A}">
                    <a16:rowId xmlns:a16="http://schemas.microsoft.com/office/drawing/2014/main" xmlns="" val="3598473210"/>
                  </a:ext>
                </a:extLst>
              </a:tr>
              <a:tr h="334755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профессиональное развитие, возможность постоянного повышения квалификации;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4,45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4,71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 anchor="b"/>
                </a:tc>
                <a:extLst>
                  <a:ext uri="{0D108BD9-81ED-4DB2-BD59-A6C34878D82A}">
                    <a16:rowId xmlns:a16="http://schemas.microsoft.com/office/drawing/2014/main" xmlns="" val="1031366291"/>
                  </a:ext>
                </a:extLst>
              </a:tr>
              <a:tr h="334755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>
                          <a:effectLst/>
                        </a:rPr>
                        <a:t>участие в научной, исследовательской, экспериментальной деятельности;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4,18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4,43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 anchor="b"/>
                </a:tc>
                <a:extLst>
                  <a:ext uri="{0D108BD9-81ED-4DB2-BD59-A6C34878D82A}">
                    <a16:rowId xmlns:a16="http://schemas.microsoft.com/office/drawing/2014/main" xmlns="" val="2787185629"/>
                  </a:ext>
                </a:extLst>
              </a:tr>
              <a:tr h="196915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extLst>
                  <a:ext uri="{0D108BD9-81ED-4DB2-BD59-A6C34878D82A}">
                    <a16:rowId xmlns:a16="http://schemas.microsoft.com/office/drawing/2014/main" xmlns="" val="128159921"/>
                  </a:ext>
                </a:extLst>
              </a:tr>
              <a:tr h="196915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extLst>
                  <a:ext uri="{0D108BD9-81ED-4DB2-BD59-A6C34878D82A}">
                    <a16:rowId xmlns:a16="http://schemas.microsoft.com/office/drawing/2014/main" xmlns="" val="3808366081"/>
                  </a:ext>
                </a:extLst>
              </a:tr>
              <a:tr h="334755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</a:rPr>
                        <a:t>Удовлетворенность процессом профессиональной деятельности, %: 92,82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extLst>
                  <a:ext uri="{0D108BD9-81ED-4DB2-BD59-A6C34878D82A}">
                    <a16:rowId xmlns:a16="http://schemas.microsoft.com/office/drawing/2014/main" xmlns="" val="2754741337"/>
                  </a:ext>
                </a:extLst>
              </a:tr>
              <a:tr h="196915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extLst>
                  <a:ext uri="{0D108BD9-81ED-4DB2-BD59-A6C34878D82A}">
                    <a16:rowId xmlns:a16="http://schemas.microsoft.com/office/drawing/2014/main" xmlns="" val="3697301516"/>
                  </a:ext>
                </a:extLst>
              </a:tr>
              <a:tr h="196915"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>
                          <a:effectLst/>
                        </a:rPr>
                        <a:t>Общая удовлетворенность профессиональной деятельностью, %: 87,72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1" marR="8671" marT="8671" marB="0"/>
                </a:tc>
                <a:extLst>
                  <a:ext uri="{0D108BD9-81ED-4DB2-BD59-A6C34878D82A}">
                    <a16:rowId xmlns:a16="http://schemas.microsoft.com/office/drawing/2014/main" xmlns="" val="3146070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42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57" y="2058"/>
            <a:ext cx="10493917" cy="64828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413" y="1785687"/>
            <a:ext cx="9649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96000"/>
            <a:r>
              <a:rPr lang="ru-RU" sz="3600" dirty="0" smtClean="0">
                <a:solidFill>
                  <a:srgbClr val="3B4555"/>
                </a:solidFill>
                <a:latin typeface="Futura PT Medium" pitchFamily="34" charset="-52"/>
              </a:rPr>
              <a:t>Приглашаем к сотрудничеству!</a:t>
            </a:r>
            <a:endParaRPr lang="ru-RU" sz="3600" dirty="0">
              <a:solidFill>
                <a:srgbClr val="3B4555"/>
              </a:solidFill>
              <a:latin typeface="Futura PT Medium" pitchFamily="34" charset="-52"/>
            </a:endParaRPr>
          </a:p>
        </p:txBody>
      </p:sp>
      <p:pic>
        <p:nvPicPr>
          <p:cNvPr id="8" name="Picture 2" descr="D:\Work\Bachti\!!!ВНУТРЕННИЕ\декабрь\презентация\gerb_ob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810" y="431775"/>
            <a:ext cx="100164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664693" y="575791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Логотипа</a:t>
            </a:r>
          </a:p>
          <a:p>
            <a:pPr algn="ctr"/>
            <a:r>
              <a:rPr lang="ru-RU" sz="1100" dirty="0" smtClean="0"/>
              <a:t>ведомства</a:t>
            </a:r>
            <a:endParaRPr lang="ru-RU" sz="1100" dirty="0"/>
          </a:p>
        </p:txBody>
      </p:sp>
      <p:pic>
        <p:nvPicPr>
          <p:cNvPr id="10" name="Picture 2" descr="\\info1\PICTURE\Gerb\новый герб Л-К\герб г.Ленинска-Кузнецкого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17765" y="454005"/>
            <a:ext cx="857256" cy="1102189"/>
          </a:xfrm>
          <a:prstGeom prst="rect">
            <a:avLst/>
          </a:prstGeom>
          <a:noFill/>
        </p:spPr>
      </p:pic>
      <p:sp>
        <p:nvSpPr>
          <p:cNvPr id="7" name="Заголовок 2"/>
          <p:cNvSpPr txBox="1">
            <a:spLocks/>
          </p:cNvSpPr>
          <p:nvPr/>
        </p:nvSpPr>
        <p:spPr>
          <a:xfrm>
            <a:off x="1451" y="2447999"/>
            <a:ext cx="6240694" cy="293328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lvl="0" indent="0" defTabSz="1022482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3200" b="1" dirty="0">
                <a:latin typeface="+mn-lt"/>
                <a:ea typeface="+mn-ea"/>
                <a:cs typeface="+mn-cs"/>
              </a:rPr>
              <a:t>МБОУ ДПО «Научно-методический центр»</a:t>
            </a:r>
          </a:p>
          <a:p>
            <a:pPr marR="0" lvl="0" indent="0" defTabSz="1022482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3200" b="1" dirty="0">
                <a:latin typeface="+mn-lt"/>
                <a:ea typeface="+mn-ea"/>
                <a:cs typeface="+mn-cs"/>
              </a:rPr>
              <a:t>г. Ленинск-Кузнецкий, </a:t>
            </a:r>
          </a:p>
          <a:p>
            <a:pPr marR="0" lvl="0" indent="0" defTabSz="1022482" fontAlgn="auto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3200" b="1" dirty="0">
                <a:latin typeface="+mn-lt"/>
                <a:ea typeface="+mn-ea"/>
                <a:cs typeface="+mn-cs"/>
              </a:rPr>
              <a:t>ул. им. </a:t>
            </a:r>
            <a:r>
              <a:rPr lang="ru-RU" altLang="ru-RU" sz="3200" b="1" dirty="0" err="1">
                <a:latin typeface="+mn-lt"/>
                <a:ea typeface="+mn-ea"/>
                <a:cs typeface="+mn-cs"/>
              </a:rPr>
              <a:t>Мациенко</a:t>
            </a:r>
            <a:r>
              <a:rPr lang="ru-RU" altLang="ru-RU" sz="3200" b="1" dirty="0">
                <a:latin typeface="+mn-lt"/>
                <a:ea typeface="+mn-ea"/>
                <a:cs typeface="+mn-cs"/>
              </a:rPr>
              <a:t>, 2, корпус 1</a:t>
            </a:r>
            <a:br>
              <a:rPr lang="ru-RU" altLang="ru-RU" sz="3200" b="1" dirty="0">
                <a:latin typeface="+mn-lt"/>
                <a:ea typeface="+mn-ea"/>
                <a:cs typeface="+mn-cs"/>
              </a:rPr>
            </a:br>
            <a:r>
              <a:rPr lang="ru-RU" altLang="ru-RU" sz="3200" b="1" dirty="0">
                <a:latin typeface="+mn-lt"/>
                <a:ea typeface="+mn-ea"/>
                <a:cs typeface="+mn-cs"/>
              </a:rPr>
              <a:t>тел: 8(38456) 3-42-25</a:t>
            </a:r>
            <a:r>
              <a:rPr lang="en-US" altLang="ru-RU" sz="3200" b="1" dirty="0">
                <a:latin typeface="+mn-lt"/>
                <a:ea typeface="+mn-ea"/>
                <a:cs typeface="+mn-cs"/>
              </a:rPr>
              <a:t/>
            </a:r>
            <a:br>
              <a:rPr lang="en-US" altLang="ru-RU" sz="3200" b="1" dirty="0">
                <a:latin typeface="+mn-lt"/>
                <a:ea typeface="+mn-ea"/>
                <a:cs typeface="+mn-cs"/>
              </a:rPr>
            </a:br>
            <a:r>
              <a:rPr lang="ru-RU" altLang="ru-RU" sz="3200" b="1" dirty="0">
                <a:latin typeface="+mn-lt"/>
                <a:ea typeface="+mn-ea"/>
                <a:cs typeface="+mn-cs"/>
              </a:rPr>
              <a:t>факс: 8(38456) 7-23-78</a:t>
            </a:r>
            <a:br>
              <a:rPr lang="ru-RU" altLang="ru-RU" sz="3200" b="1" dirty="0">
                <a:latin typeface="+mn-lt"/>
                <a:ea typeface="+mn-ea"/>
                <a:cs typeface="+mn-cs"/>
              </a:rPr>
            </a:br>
            <a:r>
              <a:rPr lang="en-US" altLang="ru-RU" sz="3200" b="1" dirty="0">
                <a:latin typeface="+mn-lt"/>
                <a:ea typeface="+mn-ea"/>
                <a:cs typeface="+mn-cs"/>
              </a:rPr>
              <a:t>e-mail</a:t>
            </a:r>
            <a:r>
              <a:rPr lang="ru-RU" altLang="ru-RU" sz="3200" b="1" dirty="0">
                <a:latin typeface="+mn-lt"/>
                <a:ea typeface="+mn-ea"/>
                <a:cs typeface="+mn-cs"/>
              </a:rPr>
              <a:t>:</a:t>
            </a:r>
            <a:r>
              <a:rPr lang="en-US" altLang="ru-RU" sz="3200" b="1" dirty="0">
                <a:latin typeface="+mn-lt"/>
                <a:ea typeface="+mn-ea"/>
                <a:cs typeface="+mn-cs"/>
              </a:rPr>
              <a:t> centri@yandex.ru</a:t>
            </a:r>
            <a:endParaRPr lang="ru-RU" altLang="ru-RU" sz="3200" b="1" dirty="0"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98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872981" y="1555265"/>
            <a:ext cx="7603643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456" y="143743"/>
            <a:ext cx="1578205" cy="124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3275" y="339857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2018-2019 уч. год /2019-2020</a:t>
            </a:r>
            <a:r>
              <a:rPr lang="ru-RU" sz="3200" b="1" dirty="0">
                <a:solidFill>
                  <a:prstClr val="black"/>
                </a:solidFill>
              </a:rPr>
              <a:t> уч. год </a:t>
            </a:r>
            <a:endParaRPr 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6014" y="1589851"/>
            <a:ext cx="10537779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Количество </a:t>
            </a:r>
            <a:r>
              <a:rPr lang="ru-RU" sz="2800" dirty="0" smtClean="0"/>
              <a:t>респондентов - 729 </a:t>
            </a:r>
            <a:r>
              <a:rPr lang="ru-RU" sz="2800" dirty="0"/>
              <a:t>/ </a:t>
            </a:r>
            <a:r>
              <a:rPr lang="ru-RU" sz="2800" dirty="0" smtClean="0"/>
              <a:t>770;  </a:t>
            </a:r>
            <a:endParaRPr lang="ru-RU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94,6</a:t>
            </a:r>
            <a:r>
              <a:rPr lang="ru-RU" sz="2800" dirty="0"/>
              <a:t>% </a:t>
            </a:r>
            <a:r>
              <a:rPr lang="ru-RU" sz="2800" dirty="0" smtClean="0"/>
              <a:t>женщины</a:t>
            </a:r>
            <a:r>
              <a:rPr lang="ru-RU" sz="2800" dirty="0"/>
              <a:t> </a:t>
            </a:r>
            <a:r>
              <a:rPr lang="ru-RU" sz="2800" dirty="0" smtClean="0"/>
              <a:t>/ 95, 19%;</a:t>
            </a:r>
            <a:endParaRPr lang="ru-R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В</a:t>
            </a:r>
            <a:r>
              <a:rPr lang="ru-RU" sz="2800" dirty="0" smtClean="0"/>
              <a:t>озраст - 30-50 </a:t>
            </a:r>
            <a:r>
              <a:rPr lang="ru-RU" sz="2800" dirty="0"/>
              <a:t>лет 71,2</a:t>
            </a:r>
            <a:r>
              <a:rPr lang="ru-RU" sz="2800" dirty="0" smtClean="0"/>
              <a:t>% / 74,16%;</a:t>
            </a:r>
            <a:endParaRPr lang="ru-R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Стаж до 5 лет – </a:t>
            </a:r>
            <a:r>
              <a:rPr lang="ru-RU" sz="2800" dirty="0" smtClean="0"/>
              <a:t>10,1% / 9,87%; 15-25 </a:t>
            </a:r>
            <a:r>
              <a:rPr lang="ru-RU" sz="2800" dirty="0"/>
              <a:t>– 59,7</a:t>
            </a:r>
            <a:r>
              <a:rPr lang="ru-RU" sz="2800" dirty="0" smtClean="0"/>
              <a:t>% / 65,3%, 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  более </a:t>
            </a:r>
            <a:r>
              <a:rPr lang="ru-RU" sz="2800" dirty="0"/>
              <a:t>25 лет- 30,2</a:t>
            </a:r>
            <a:r>
              <a:rPr lang="ru-RU" sz="2800" dirty="0" smtClean="0"/>
              <a:t>% /24,8%;</a:t>
            </a:r>
            <a:endParaRPr lang="ru-R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Категория: </a:t>
            </a:r>
            <a:r>
              <a:rPr lang="en-US" sz="2800" dirty="0"/>
              <a:t>I – 27</a:t>
            </a:r>
            <a:r>
              <a:rPr lang="ru-RU" sz="2800" dirty="0"/>
              <a:t>,</a:t>
            </a:r>
            <a:r>
              <a:rPr lang="en-US" sz="2800" dirty="0"/>
              <a:t>4</a:t>
            </a:r>
            <a:r>
              <a:rPr lang="en-US" sz="2800" dirty="0" smtClean="0"/>
              <a:t>%</a:t>
            </a:r>
            <a:r>
              <a:rPr lang="ru-RU" sz="2800" dirty="0" smtClean="0"/>
              <a:t>/ 27,8%, </a:t>
            </a:r>
            <a:r>
              <a:rPr lang="ru-RU" sz="2800" dirty="0"/>
              <a:t>высшая – 63,3</a:t>
            </a:r>
            <a:r>
              <a:rPr lang="ru-RU" sz="2800" dirty="0" smtClean="0"/>
              <a:t>% / 64,7%;</a:t>
            </a:r>
            <a:endParaRPr lang="ru-R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Образование: высшее – 76,3</a:t>
            </a:r>
            <a:r>
              <a:rPr lang="ru-RU" sz="2800" dirty="0" smtClean="0"/>
              <a:t>% / 82,6%, 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  среднее </a:t>
            </a:r>
            <a:r>
              <a:rPr lang="ru-RU" sz="2800" dirty="0"/>
              <a:t>профессиональное – 21,3</a:t>
            </a:r>
            <a:r>
              <a:rPr lang="ru-RU" sz="2800" dirty="0" smtClean="0"/>
              <a:t>% / 16,8%;</a:t>
            </a:r>
            <a:endParaRPr lang="ru-R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Педагогическая нагрузка</a:t>
            </a:r>
            <a:r>
              <a:rPr lang="ru-RU" sz="2800" dirty="0"/>
              <a:t>: 1 ставка </a:t>
            </a:r>
            <a:r>
              <a:rPr lang="ru-RU" sz="2800" dirty="0" smtClean="0"/>
              <a:t>– 46,5% / 42,2%, более 1-2 – 40,8% / 44,2%, более 2 – 12,6% / 13,6%</a:t>
            </a:r>
            <a:endParaRPr lang="ru-R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8285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872981" y="1555265"/>
            <a:ext cx="7603643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456" y="143743"/>
            <a:ext cx="1578205" cy="124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80517" y="187273"/>
            <a:ext cx="6912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Ценностные </a:t>
            </a:r>
            <a:r>
              <a:rPr lang="ru-RU" sz="3200" b="1" dirty="0"/>
              <a:t>ориентиры </a:t>
            </a:r>
            <a:r>
              <a:rPr lang="ru-RU" sz="3200" b="1" dirty="0" smtClean="0"/>
              <a:t>профессиональной </a:t>
            </a:r>
            <a:r>
              <a:rPr lang="ru-RU" sz="3200" b="1" dirty="0"/>
              <a:t>деятельности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0064232"/>
              </p:ext>
            </p:extLst>
          </p:nvPr>
        </p:nvGraphicFramePr>
        <p:xfrm>
          <a:off x="872981" y="1555265"/>
          <a:ext cx="9352552" cy="4637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976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872981" y="1555265"/>
            <a:ext cx="7603643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456" y="143743"/>
            <a:ext cx="1578205" cy="124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83085" y="367480"/>
            <a:ext cx="85029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Профессиональная деятельность</a:t>
            </a:r>
            <a:endParaRPr lang="ru-RU" sz="3200" b="1" dirty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4762622"/>
              </p:ext>
            </p:extLst>
          </p:nvPr>
        </p:nvGraphicFramePr>
        <p:xfrm>
          <a:off x="1008510" y="1392263"/>
          <a:ext cx="9001000" cy="4737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1943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891888" y="1264491"/>
            <a:ext cx="7603643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456" y="143743"/>
            <a:ext cx="1578205" cy="124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1888" y="339857"/>
            <a:ext cx="85029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solidFill>
                  <a:prstClr val="black"/>
                </a:solidFill>
              </a:rPr>
              <a:t>Результаты деятельности</a:t>
            </a:r>
            <a:endParaRPr lang="ru-RU" sz="3200" b="1" dirty="0">
              <a:solidFill>
                <a:prstClr val="black"/>
              </a:solidFill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4796980"/>
              </p:ext>
            </p:extLst>
          </p:nvPr>
        </p:nvGraphicFramePr>
        <p:xfrm>
          <a:off x="891889" y="1216025"/>
          <a:ext cx="9045612" cy="5048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1018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891888" y="1392263"/>
            <a:ext cx="7603643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456" y="143743"/>
            <a:ext cx="1578205" cy="124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1888" y="339857"/>
            <a:ext cx="85029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Престиж профессии</a:t>
            </a:r>
            <a:endParaRPr lang="ru-RU" sz="3200" b="1" dirty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1088605"/>
              </p:ext>
            </p:extLst>
          </p:nvPr>
        </p:nvGraphicFramePr>
        <p:xfrm>
          <a:off x="1172527" y="1216025"/>
          <a:ext cx="8222275" cy="4688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5052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969601" y="1264491"/>
            <a:ext cx="7603643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456" y="143743"/>
            <a:ext cx="1578205" cy="124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1888" y="339857"/>
            <a:ext cx="85029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solidFill>
                  <a:prstClr val="black"/>
                </a:solidFill>
              </a:rPr>
              <a:t>Удовлетворенность</a:t>
            </a:r>
            <a:endParaRPr lang="ru-RU" sz="3200" b="1" dirty="0">
              <a:solidFill>
                <a:prstClr val="black"/>
              </a:solidFill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2739190"/>
              </p:ext>
            </p:extLst>
          </p:nvPr>
        </p:nvGraphicFramePr>
        <p:xfrm>
          <a:off x="1152525" y="1264491"/>
          <a:ext cx="8646931" cy="471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9549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891888" y="1392263"/>
            <a:ext cx="7603643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456" y="143743"/>
            <a:ext cx="1578205" cy="124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1888" y="339857"/>
            <a:ext cx="85029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solidFill>
                  <a:prstClr val="black"/>
                </a:solidFill>
              </a:rPr>
              <a:t>Неудовлетворенность</a:t>
            </a:r>
            <a:endParaRPr lang="ru-RU" sz="3200" b="1" dirty="0">
              <a:solidFill>
                <a:prstClr val="black"/>
              </a:solidFill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2374007"/>
              </p:ext>
            </p:extLst>
          </p:nvPr>
        </p:nvGraphicFramePr>
        <p:xfrm>
          <a:off x="1008509" y="1216025"/>
          <a:ext cx="8712968" cy="4976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3701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891888" y="1392263"/>
            <a:ext cx="7603643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456" y="143743"/>
            <a:ext cx="1578205" cy="124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1888" y="339857"/>
            <a:ext cx="850291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solidFill>
                  <a:prstClr val="black"/>
                </a:solidFill>
              </a:rPr>
              <a:t>Меры со стороны государства</a:t>
            </a:r>
            <a:endParaRPr lang="ru-RU" sz="3200" b="1" dirty="0">
              <a:solidFill>
                <a:prstClr val="black"/>
              </a:solidFill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1207897"/>
              </p:ext>
            </p:extLst>
          </p:nvPr>
        </p:nvGraphicFramePr>
        <p:xfrm>
          <a:off x="1296541" y="924632"/>
          <a:ext cx="8098261" cy="5123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6691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1946</TotalTime>
  <Words>459</Words>
  <Application>Microsoft Office PowerPoint</Application>
  <PresentationFormat>Произвольный</PresentationFormat>
  <Paragraphs>87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Futura PT Medium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Бахтигиреев Роман Иванович</dc:creator>
  <cp:lastModifiedBy>k320</cp:lastModifiedBy>
  <cp:revision>91</cp:revision>
  <cp:lastPrinted>2020-02-25T09:46:38Z</cp:lastPrinted>
  <dcterms:created xsi:type="dcterms:W3CDTF">2018-10-19T07:56:24Z</dcterms:created>
  <dcterms:modified xsi:type="dcterms:W3CDTF">2020-02-27T02:27:44Z</dcterms:modified>
</cp:coreProperties>
</file>