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75" r:id="rId2"/>
    <p:sldId id="313" r:id="rId3"/>
    <p:sldId id="312" r:id="rId4"/>
    <p:sldId id="314" r:id="rId5"/>
    <p:sldId id="315" r:id="rId6"/>
    <p:sldId id="256" r:id="rId7"/>
    <p:sldId id="264" r:id="rId8"/>
    <p:sldId id="265" r:id="rId9"/>
    <p:sldId id="266" r:id="rId10"/>
    <p:sldId id="267" r:id="rId11"/>
    <p:sldId id="268" r:id="rId12"/>
    <p:sldId id="258" r:id="rId13"/>
    <p:sldId id="259" r:id="rId14"/>
    <p:sldId id="269" r:id="rId15"/>
    <p:sldId id="270" r:id="rId16"/>
    <p:sldId id="271" r:id="rId17"/>
    <p:sldId id="272" r:id="rId18"/>
    <p:sldId id="273" r:id="rId19"/>
    <p:sldId id="274" r:id="rId20"/>
    <p:sldId id="296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24" autoAdjust="0"/>
  </p:normalViewPr>
  <p:slideViewPr>
    <p:cSldViewPr snapToGrid="0">
      <p:cViewPr varScale="1">
        <p:scale>
          <a:sx n="81" d="100"/>
          <a:sy n="81" d="100"/>
        </p:scale>
        <p:origin x="-78" y="-5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49BC47C-F0AC-4F79-B296-2344E8353DA9}" type="datetimeFigureOut">
              <a:rPr lang="ru-RU" smtClean="0"/>
              <a:pPr/>
              <a:t>19.12.2019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4EAFD91-E1FE-4CA5-8DBD-23B1FCA2A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2335237"/>
            <a:ext cx="8229600" cy="2683325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З</a:t>
            </a:r>
            <a:r>
              <a:rPr lang="ru-RU" sz="4400" dirty="0" smtClean="0">
                <a:solidFill>
                  <a:schemeClr val="tx1"/>
                </a:solidFill>
              </a:rPr>
              <a:t>адачи </a:t>
            </a:r>
            <a:r>
              <a:rPr lang="ru-RU" sz="4400" dirty="0" smtClean="0">
                <a:solidFill>
                  <a:schemeClr val="tx1"/>
                </a:solidFill>
              </a:rPr>
              <a:t>практико-ориентированного характера.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Авторы учителя математики МБОУ «СОШ№1» г.Калтан: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Гордеева Татьяна Александровна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Терентьева Татьяна Николаевна.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1728"/>
            <a:ext cx="12192000" cy="4713312"/>
          </a:xfrm>
        </p:spPr>
        <p:txBody>
          <a:bodyPr/>
          <a:lstStyle/>
          <a:p>
            <a:r>
              <a:rPr lang="ru-RU" dirty="0" smtClean="0"/>
              <a:t>Ответ:2</a:t>
            </a:r>
            <a:endParaRPr lang="ru-RU" dirty="0"/>
          </a:p>
        </p:txBody>
      </p:sp>
      <p:pic>
        <p:nvPicPr>
          <p:cNvPr id="4" name="Содержимое 3" descr="Безымянный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816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95225"/>
            <a:ext cx="12192000" cy="28627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Решение: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400" dirty="0" smtClean="0"/>
              <a:t>1)83</a:t>
            </a:r>
            <a:r>
              <a:rPr lang="en-US" sz="3400" dirty="0" smtClean="0">
                <a:latin typeface="Times New Roman"/>
                <a:cs typeface="Times New Roman"/>
              </a:rPr>
              <a:t>•</a:t>
            </a:r>
            <a:r>
              <a:rPr lang="ru-RU" sz="3400" dirty="0" smtClean="0"/>
              <a:t>270+4000+15000=41410</a:t>
            </a:r>
            <a:br>
              <a:rPr lang="ru-RU" sz="3400" dirty="0" smtClean="0"/>
            </a:br>
            <a:r>
              <a:rPr lang="ru-RU" sz="3400" dirty="0" smtClean="0"/>
              <a:t>2)83</a:t>
            </a:r>
            <a:r>
              <a:rPr lang="en-US" sz="3400" dirty="0" smtClean="0">
                <a:latin typeface="Times New Roman"/>
                <a:cs typeface="Times New Roman"/>
              </a:rPr>
              <a:t>•</a:t>
            </a:r>
            <a:r>
              <a:rPr lang="ru-RU" sz="3400" dirty="0" smtClean="0"/>
              <a:t>280+3000+5000=31240</a:t>
            </a:r>
            <a:br>
              <a:rPr lang="ru-RU" sz="3400" dirty="0" smtClean="0"/>
            </a:br>
            <a:r>
              <a:rPr lang="ru-RU" sz="3400" dirty="0" smtClean="0"/>
              <a:t>3)83</a:t>
            </a:r>
            <a:r>
              <a:rPr lang="en-US" sz="3400" dirty="0" smtClean="0">
                <a:latin typeface="Times New Roman"/>
                <a:cs typeface="Times New Roman"/>
              </a:rPr>
              <a:t>•</a:t>
            </a:r>
            <a:r>
              <a:rPr lang="ru-RU" sz="3400" dirty="0" smtClean="0">
                <a:cs typeface="Times New Roman"/>
              </a:rPr>
              <a:t>300+2000+8000=34900</a:t>
            </a:r>
            <a:br>
              <a:rPr lang="ru-RU" sz="3400" dirty="0" smtClean="0">
                <a:cs typeface="Times New Roman"/>
              </a:rPr>
            </a:br>
            <a:r>
              <a:rPr lang="ru-RU" sz="3400" dirty="0" smtClean="0">
                <a:cs typeface="Times New Roman"/>
              </a:rPr>
              <a:t>Ответ:31240</a:t>
            </a:r>
            <a:endParaRPr lang="ru-RU" sz="3400" dirty="0"/>
          </a:p>
        </p:txBody>
      </p:sp>
      <p:pic>
        <p:nvPicPr>
          <p:cNvPr id="4" name="Содержимое 3" descr="Безымянный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433340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41502" y="126653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2.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9489" y="-196947"/>
            <a:ext cx="6850966" cy="3610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0893" y="2819581"/>
            <a:ext cx="5771107" cy="20842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4734" y="4974702"/>
            <a:ext cx="5727266" cy="1489403"/>
          </a:xfrm>
          <a:prstGeom prst="rect">
            <a:avLst/>
          </a:prstGeom>
        </p:spPr>
      </p:pic>
      <p:sp>
        <p:nvSpPr>
          <p:cNvPr id="9" name="Блок-схема: узел 8"/>
          <p:cNvSpPr/>
          <p:nvPr/>
        </p:nvSpPr>
        <p:spPr>
          <a:xfrm>
            <a:off x="3587262" y="2236763"/>
            <a:ext cx="253218" cy="2391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2264898" y="2363372"/>
            <a:ext cx="239151" cy="2532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2644727" y="886264"/>
            <a:ext cx="239151" cy="2532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787791" y="2250831"/>
            <a:ext cx="281354" cy="2532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266092" y="942535"/>
            <a:ext cx="267286" cy="2391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45588" y="872197"/>
            <a:ext cx="309489" cy="2672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713871" y="253218"/>
            <a:ext cx="253218" cy="2813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94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014" y="0"/>
            <a:ext cx="5564427" cy="6719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7441" y="2730675"/>
            <a:ext cx="6120974" cy="36450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09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39287"/>
            <a:ext cx="12192000" cy="2018714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73244" cy="4951828"/>
          </a:xfrm>
        </p:spPr>
      </p:pic>
      <p:sp>
        <p:nvSpPr>
          <p:cNvPr id="5" name="TextBox 4"/>
          <p:cNvSpPr txBox="1"/>
          <p:nvPr/>
        </p:nvSpPr>
        <p:spPr>
          <a:xfrm>
            <a:off x="2883877" y="32074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5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58264" y="319336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7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7934178" y="317929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6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0438228" y="320743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1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20505" y="6006905"/>
            <a:ext cx="31427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Ответ:5761</a:t>
            </a: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88455"/>
            <a:ext cx="11957538" cy="4269545"/>
          </a:xfrm>
        </p:spPr>
        <p:txBody>
          <a:bodyPr>
            <a:normAutofit/>
          </a:bodyPr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40+28=68(шт.)-плитки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68:3=22+2/3(шт.)-упаковок</a:t>
            </a:r>
            <a:br>
              <a:rPr lang="ru-RU" dirty="0" smtClean="0"/>
            </a:br>
            <a:r>
              <a:rPr lang="ru-RU" dirty="0" smtClean="0"/>
              <a:t>значит необходимо купить 23 упаковки</a:t>
            </a:r>
            <a:br>
              <a:rPr lang="ru-RU" dirty="0" smtClean="0"/>
            </a:br>
            <a:r>
              <a:rPr lang="ru-RU" dirty="0" smtClean="0"/>
              <a:t>Ответ:23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255036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82019"/>
            <a:ext cx="12192000" cy="4775982"/>
          </a:xfrm>
        </p:spPr>
        <p:txBody>
          <a:bodyPr/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120-16=104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Ответ:104</a:t>
            </a:r>
            <a:endParaRPr lang="ru-RU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229374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31853"/>
            <a:ext cx="12192000" cy="52261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>                         </a:t>
            </a:r>
            <a:br>
              <a:rPr lang="ru-RU" dirty="0" smtClean="0"/>
            </a:br>
            <a:r>
              <a:rPr lang="en-US" dirty="0" smtClean="0"/>
              <a:t>S=</a:t>
            </a:r>
            <a:r>
              <a:rPr lang="ru-RU" dirty="0" smtClean="0"/>
              <a:t>30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ru-RU" dirty="0" smtClean="0">
                <a:cs typeface="Times New Roman"/>
              </a:rPr>
              <a:t>20=600(м</a:t>
            </a:r>
            <a:r>
              <a:rPr lang="ru-RU" baseline="70000" dirty="0" smtClean="0">
                <a:cs typeface="Times New Roman"/>
              </a:rPr>
              <a:t>2</a:t>
            </a:r>
            <a:r>
              <a:rPr lang="ru-RU" dirty="0" smtClean="0">
                <a:cs typeface="Times New Roman"/>
              </a:rPr>
              <a:t>)-площадь участка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/>
            </a:r>
            <a:br>
              <a:rPr lang="ru-RU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S=10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en-US" dirty="0" smtClean="0">
                <a:cs typeface="Times New Roman"/>
              </a:rPr>
              <a:t>12=120(</a:t>
            </a:r>
            <a:r>
              <a:rPr lang="ru-RU" dirty="0" smtClean="0">
                <a:cs typeface="Times New Roman"/>
              </a:rPr>
              <a:t>м</a:t>
            </a:r>
            <a:r>
              <a:rPr lang="ru-RU" baseline="70000" dirty="0" smtClean="0">
                <a:cs typeface="Times New Roman"/>
              </a:rPr>
              <a:t>2</a:t>
            </a:r>
            <a:r>
              <a:rPr lang="ru-RU" dirty="0" smtClean="0">
                <a:cs typeface="Times New Roman"/>
              </a:rPr>
              <a:t>)-площадь огорода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/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600-100%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120-х%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/>
            </a:r>
            <a:br>
              <a:rPr lang="ru-RU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120</a:t>
            </a:r>
            <a:r>
              <a:rPr lang="ru-RU" dirty="0" smtClean="0">
                <a:cs typeface="Times New Roman"/>
              </a:rPr>
              <a:t>:</a:t>
            </a:r>
            <a:r>
              <a:rPr lang="en-US" dirty="0" smtClean="0">
                <a:cs typeface="Times New Roman"/>
              </a:rPr>
              <a:t>600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en-US" dirty="0" smtClean="0">
                <a:cs typeface="Times New Roman"/>
              </a:rPr>
              <a:t>100%=20%</a:t>
            </a:r>
            <a:r>
              <a:rPr lang="ru-RU" dirty="0" smtClean="0">
                <a:cs typeface="Times New Roman"/>
              </a:rPr>
              <a:t/>
            </a:r>
            <a:br>
              <a:rPr lang="ru-RU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/>
            </a:r>
            <a:br>
              <a:rPr lang="en-US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Ответ:20%</a:t>
            </a:r>
            <a:endParaRPr lang="ru-RU" baseline="70000" dirty="0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3504985" cy="162517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95028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34210"/>
            <a:ext cx="7596553" cy="4523790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769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газ: 25000+17552=42552</a:t>
            </a:r>
            <a:br>
              <a:rPr lang="ru-RU" dirty="0" smtClean="0"/>
            </a:br>
            <a:r>
              <a:rPr lang="ru-RU" dirty="0" smtClean="0"/>
              <a:t>1,3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ru-RU" dirty="0" smtClean="0">
                <a:cs typeface="Times New Roman"/>
              </a:rPr>
              <a:t>5,2=6,76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электричество:21000+15000=36000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5,2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ru-RU" dirty="0" smtClean="0">
                <a:cs typeface="Times New Roman"/>
              </a:rPr>
              <a:t>4,1=21,32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/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42552-36000=6552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21,32-6,76=14,56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6552:14,56=450(ч.)</a:t>
            </a:r>
            <a:br>
              <a:rPr lang="ru-RU" dirty="0" smtClean="0">
                <a:cs typeface="Times New Roman"/>
              </a:rPr>
            </a:br>
            <a:r>
              <a:rPr lang="ru-RU" dirty="0" smtClean="0">
                <a:cs typeface="Times New Roman"/>
              </a:rPr>
              <a:t>Ответ:450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Под задачей с практическим содержанием понимается математическая задача, </a:t>
            </a:r>
            <a:r>
              <a:rPr lang="ru-RU" dirty="0" smtClean="0"/>
              <a:t>которая  раскрывает приложения математики в окружающей нас действительности, в смежных дисциплинах, знакомит ее с использованием в организации, технологии и экономике современного производства, в сфере обслуживания, в быту, при выполнении трудовых операций.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1502" y="126653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3.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7966" y="26311"/>
            <a:ext cx="7240045" cy="6759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32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50" y="179759"/>
            <a:ext cx="5905039" cy="4601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094" y="5262451"/>
            <a:ext cx="4976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Одна сторона прямоугольного склона равна 30 м. Найдем другую</a:t>
            </a:r>
            <a:endParaRPr lang="ru-RU" sz="2400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210697" y="3407553"/>
                <a:ext cx="3108960" cy="552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ru-RU" sz="240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ru-RU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ru-RU" sz="2400" dirty="0"/>
                            <m:t>+</m:t>
                          </m:r>
                          <m:sSup>
                            <m:sSupPr>
                              <m:ctrlP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ru-RU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ru-RU" sz="2400" b="0" i="1" dirty="0" smtClean="0">
                          <a:latin typeface="Cambria Math" panose="02040503050406030204" pitchFamily="18" charset="0"/>
                        </a:rPr>
                        <m:t>=13 (м)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697" y="3407553"/>
                <a:ext cx="3108960" cy="5529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643226" y="4242397"/>
            <a:ext cx="4656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Тогда площадь склона</a:t>
            </a:r>
          </a:p>
          <a:p>
            <a:r>
              <a:rPr lang="en-US" sz="3200" dirty="0" smtClean="0"/>
              <a:t>S=13•30=390 (</a:t>
            </a:r>
            <a:r>
              <a:rPr lang="ru-RU" sz="3200" dirty="0" smtClean="0"/>
              <a:t>м</a:t>
            </a:r>
            <a:r>
              <a:rPr lang="ru-RU" sz="3200" baseline="30000" dirty="0" smtClean="0"/>
              <a:t>2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361683" y="5878005"/>
            <a:ext cx="4055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 </a:t>
            </a:r>
            <a:r>
              <a:rPr lang="en-US" sz="3200" dirty="0" smtClean="0"/>
              <a:t>390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9451" y="4677676"/>
            <a:ext cx="1856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520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65" y="151039"/>
            <a:ext cx="6917871" cy="3769353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227908" y="4591499"/>
                <a:ext cx="9418321" cy="795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𝑡𝑔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ru-RU" sz="3200" dirty="0" smtClean="0"/>
                  <a:t>•</a:t>
                </a:r>
                <a:r>
                  <a:rPr lang="en-US" sz="3200" dirty="0" smtClean="0"/>
                  <a:t>100%=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3200" i="1" smtClean="0">
                        <a:latin typeface="Cambria Math" panose="02040503050406030204" pitchFamily="18" charset="0"/>
                      </a:rPr>
                      <m:t>•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100%=0,4166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•</m:t>
                    </m:r>
                  </m:oMath>
                </a14:m>
                <a:r>
                  <a:rPr lang="en-US" sz="3200" dirty="0" smtClean="0"/>
                  <a:t>100%≈41,7%</a:t>
                </a:r>
                <a:endParaRPr lang="ru-RU" sz="3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908" y="4591499"/>
                <a:ext cx="9418321" cy="795795"/>
              </a:xfrm>
              <a:prstGeom prst="rect">
                <a:avLst/>
              </a:prstGeom>
              <a:blipFill>
                <a:blip r:embed="rId3"/>
                <a:stretch>
                  <a:fillRect b="-91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658983" y="5773783"/>
            <a:ext cx="378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Ответ: </a:t>
            </a:r>
            <a:r>
              <a:rPr lang="en-US" sz="4000" dirty="0" smtClean="0"/>
              <a:t>41,7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3124" y="3963558"/>
            <a:ext cx="1900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367109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503"/>
            <a:ext cx="11735336" cy="1691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714" y="2162277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склона=390 м</a:t>
            </a:r>
            <a:r>
              <a:rPr lang="ru-RU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террас=6•(30•2)=360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023" y="3221942"/>
            <a:ext cx="9810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 – 360=30 (м</a:t>
            </a:r>
            <a:r>
              <a:rPr lang="ru-RU" sz="3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–сократилась площадь 100%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 – 100%</a:t>
            </a:r>
          </a:p>
          <a:p>
            <a:pPr marL="342900" indent="-342900">
              <a:buAutoNum type="arabicPlain" startAt="30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х %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х=7,7%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2788" y="5943600"/>
            <a:ext cx="3892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Ответ: 7,7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31520" y="1417604"/>
            <a:ext cx="246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9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" y="136071"/>
            <a:ext cx="11239637" cy="1952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890" y="1972491"/>
            <a:ext cx="2782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1" y="2557266"/>
            <a:ext cx="11194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площади 360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бурого риса собрали  360•800=288 кг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890" y="3370217"/>
            <a:ext cx="5016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288 кг -100%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 кг -    78%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х= 224,64 кг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8450" y="5669279"/>
            <a:ext cx="592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224,64 кг белого риса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35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0" y="116613"/>
            <a:ext cx="7235599" cy="4034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6" y="4406482"/>
            <a:ext cx="7236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(1200+800)•360=720000 г=720 кг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9623" y="5924257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720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34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709" y="0"/>
            <a:ext cx="7161971" cy="6567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1502" y="126653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4.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332" y="0"/>
            <a:ext cx="7161971" cy="65674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11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85812"/>
            <a:ext cx="9144000" cy="52863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78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0" y="529453"/>
            <a:ext cx="9944431" cy="463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99017" y="2220686"/>
            <a:ext cx="65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9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5451" y="2220686"/>
            <a:ext cx="65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2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1432" y="2220686"/>
            <a:ext cx="653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3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98049" y="2220686"/>
            <a:ext cx="87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10</a:t>
            </a: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4228" y="5812971"/>
            <a:ext cx="293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92310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5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99" y="-1"/>
            <a:ext cx="11274878" cy="1064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606" y="907826"/>
            <a:ext cx="7589520" cy="4148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9360" y="6144856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 475 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70262" y="5146766"/>
            <a:ext cx="6570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р.+3•25+100 р.=475 р.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9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Практико-ориентированная деятельность – это деятельность, направленная на осуществление связи школьного курса с практикой, что предполагает формирование у учащихся умений, необходимых для решения средствами математики практических задач.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214448"/>
            <a:ext cx="11022058" cy="10296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046" y="1456466"/>
            <a:ext cx="7589520" cy="41487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9360" y="6144856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 10</a:t>
            </a:r>
            <a:endParaRPr lang="ru-RU" sz="3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103120" y="2390503"/>
            <a:ext cx="6426926" cy="117566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408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19" y="423317"/>
            <a:ext cx="9210675" cy="942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103" y="1560969"/>
            <a:ext cx="7589520" cy="4148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9360" y="6144856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Ответ: 8</a:t>
            </a:r>
            <a:endParaRPr lang="ru-RU" sz="32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142309" y="2481943"/>
            <a:ext cx="6191794" cy="104503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694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79" y="0"/>
            <a:ext cx="5338556" cy="6635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659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3" y="306934"/>
            <a:ext cx="6272861" cy="34290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7177" y="682783"/>
            <a:ext cx="6096000" cy="53244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2018 году 8 месяцев не превышал тариф.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апреле –переплата за интернет 100 р. ИТОГО: 400 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– 150 р. ИТОГО: 450 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августе – 100 р. ИТОГО: 400 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сентябре – ИТОГО: 475 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2400+450+400+400+475=4125 рублей.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6377" y="6204857"/>
            <a:ext cx="466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4125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849086" y="1097280"/>
            <a:ext cx="4598125" cy="39189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343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3" y="176306"/>
            <a:ext cx="6272861" cy="3429043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770709" y="1267097"/>
            <a:ext cx="5081451" cy="6531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783771" y="600891"/>
            <a:ext cx="5199018" cy="65315"/>
          </a:xfrm>
          <a:prstGeom prst="line">
            <a:avLst/>
          </a:prstGeom>
          <a:ln w="412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547494" y="202431"/>
            <a:ext cx="6096000" cy="44782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2019 году переплата за минуты: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январе – 50 мин.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феврале – 25 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мае – 25 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июле - 100 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сентябре – </a:t>
            </a: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 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октябре – 50 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декабре – 25 мин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6388" y="4696140"/>
            <a:ext cx="9849395" cy="187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50+25+25+100+75+50+25 =350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350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•1,5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525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год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12•350+525=4725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4731" y="6273225"/>
            <a:ext cx="289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300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32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55793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  </a:t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Задание 1 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Для объектов, указанных в таблице, определите, какими цифрами они обозначены на схеме. Заполните таблицу, в ответ запишите последовательность четырёх цифр.</a:t>
            </a:r>
            <a:br>
              <a:rPr lang="ru-RU" sz="2200" dirty="0" smtClean="0"/>
            </a:br>
            <a:r>
              <a:rPr lang="ru-RU" sz="2200" dirty="0" smtClean="0"/>
              <a:t> На плане изображена схема квартиры (сторона каждой клетки на схеме равна 1 м). Вход и выход осуществляются через единственную дверь.</a:t>
            </a:r>
            <a:br>
              <a:rPr lang="ru-RU" sz="2200" dirty="0" smtClean="0"/>
            </a:br>
            <a:r>
              <a:rPr lang="ru-RU" sz="2200" dirty="0" smtClean="0"/>
              <a:t>При входе в квартиру расположен коридор, отмеченный цифрой 2. Слева от него расположен балкон. Перед входом в квартиру располагается совмещённый санузел, а справа от него — детская комната.</a:t>
            </a:r>
            <a:br>
              <a:rPr lang="ru-RU" sz="2200" dirty="0" smtClean="0"/>
            </a:br>
            <a:r>
              <a:rPr lang="ru-RU" sz="2200" dirty="0" smtClean="0"/>
              <a:t>Гостиная занимает наибольшую площадь в квартире, из гостиной можно попасть в кабинет. В конце коридора находится кухня площадью 20 м</a:t>
            </a:r>
            <a:r>
              <a:rPr lang="ru-RU" sz="2200" baseline="30000" dirty="0" smtClean="0"/>
              <a:t>2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200" dirty="0" smtClean="0"/>
              <a:t>Пол в гостиной планируется покрыть паркетной доской длиной 1 м и шириной 0,25 м.</a:t>
            </a:r>
            <a:br>
              <a:rPr lang="ru-RU" sz="2200" dirty="0" smtClean="0"/>
            </a:br>
            <a:r>
              <a:rPr lang="ru-RU" sz="2200" dirty="0" smtClean="0"/>
              <a:t>В квартире проведены газопровод и электричество.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s://math-oge.sdamgia.ru/get_file?id=20057&amp;png=1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95" y="3786017"/>
            <a:ext cx="4869595" cy="3071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4051495" y="5655212"/>
            <a:ext cx="295422" cy="2813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305908" y="5795889"/>
            <a:ext cx="267285" cy="267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51495" y="4220307"/>
            <a:ext cx="281354" cy="323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48776" y="4248442"/>
            <a:ext cx="225084" cy="25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584874" y="5809957"/>
            <a:ext cx="281354" cy="253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244862" y="5795889"/>
            <a:ext cx="253217" cy="2813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485206" y="4220308"/>
            <a:ext cx="281354" cy="2672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10873" y="0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5.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956800" cy="1143000"/>
          </a:xfrm>
        </p:spPr>
        <p:txBody>
          <a:bodyPr>
            <a:normAutofit fontScale="90000"/>
          </a:bodyPr>
          <a:lstStyle/>
          <a:p>
            <a:r>
              <a:rPr lang="ru-RU" sz="6000" dirty="0" smtClean="0"/>
              <a:t>Ответ: 1475.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Безымянный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041009"/>
            <a:ext cx="12192000" cy="2020186"/>
          </a:xfrm>
        </p:spPr>
      </p:pic>
      <p:sp>
        <p:nvSpPr>
          <p:cNvPr id="9" name="TextBox 8"/>
          <p:cNvSpPr txBox="1"/>
          <p:nvPr/>
        </p:nvSpPr>
        <p:spPr>
          <a:xfrm>
            <a:off x="3108961" y="2166425"/>
            <a:ext cx="1856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1</a:t>
            </a:r>
            <a:endParaRPr lang="ru-RU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5809956" y="2208627"/>
            <a:ext cx="956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4</a:t>
            </a:r>
            <a:endParaRPr lang="ru-RU" sz="6000" dirty="0"/>
          </a:p>
        </p:txBody>
      </p:sp>
      <p:sp>
        <p:nvSpPr>
          <p:cNvPr id="11" name="TextBox 10"/>
          <p:cNvSpPr txBox="1"/>
          <p:nvPr/>
        </p:nvSpPr>
        <p:spPr>
          <a:xfrm>
            <a:off x="9101797" y="2180492"/>
            <a:ext cx="675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7</a:t>
            </a:r>
            <a:endParaRPr lang="ru-RU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029072" y="2194559"/>
            <a:ext cx="675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5</a:t>
            </a:r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24221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Задание 2 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Паркетная доска продаётся в упаковках по 8 шт. Сколько упаковок с паркетной доской требуется купить, чтобы покрыть пол в гостиной?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59989"/>
            <a:ext cx="12192000" cy="51980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Решение.</a:t>
            </a:r>
            <a:r>
              <a:rPr lang="ru-RU" dirty="0" smtClean="0"/>
              <a:t>            </a:t>
            </a:r>
          </a:p>
          <a:p>
            <a:pPr>
              <a:buNone/>
            </a:pPr>
            <a:r>
              <a:rPr lang="ru-RU" dirty="0" smtClean="0"/>
              <a:t> 1)              м</a:t>
            </a:r>
            <a:r>
              <a:rPr lang="ru-RU" baseline="30000" dirty="0" smtClean="0"/>
              <a:t>2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 2)35 · 4 = 140 досок.</a:t>
            </a:r>
          </a:p>
          <a:p>
            <a:pPr>
              <a:buNone/>
            </a:pPr>
            <a:r>
              <a:rPr lang="ru-RU" dirty="0" smtClean="0"/>
              <a:t>   </a:t>
            </a:r>
          </a:p>
          <a:p>
            <a:pPr>
              <a:buNone/>
            </a:pPr>
            <a:r>
              <a:rPr lang="ru-RU" dirty="0" smtClean="0"/>
              <a:t>3)                          </a:t>
            </a:r>
            <a:r>
              <a:rPr lang="ru-RU" sz="3000" dirty="0" smtClean="0"/>
              <a:t>(</a:t>
            </a:r>
            <a:r>
              <a:rPr lang="ru-RU" sz="3000" dirty="0" err="1" smtClean="0"/>
              <a:t>уп</a:t>
            </a:r>
            <a:r>
              <a:rPr lang="ru-RU" sz="3000" dirty="0" smtClean="0"/>
              <a:t>.)</a:t>
            </a:r>
          </a:p>
          <a:p>
            <a:pPr>
              <a:buNone/>
            </a:pPr>
            <a:r>
              <a:rPr lang="ru-RU" dirty="0" smtClean="0"/>
              <a:t>                      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500" dirty="0" smtClean="0"/>
              <a:t>4)17+1=18(</a:t>
            </a:r>
            <a:r>
              <a:rPr lang="ru-RU" sz="3500" dirty="0" err="1" smtClean="0"/>
              <a:t>уп</a:t>
            </a:r>
            <a:r>
              <a:rPr lang="ru-RU" sz="3500" dirty="0" smtClean="0"/>
              <a:t>.)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 smtClean="0"/>
              <a:t>Ответ: 18.</a:t>
            </a:r>
          </a:p>
          <a:p>
            <a:endParaRPr lang="ru-RU" dirty="0"/>
          </a:p>
        </p:txBody>
      </p:sp>
      <p:pic>
        <p:nvPicPr>
          <p:cNvPr id="4" name="Рисунок 3" descr="https://oge.sdamgia.ru/formula/d8/d83c4a2c64f0653327ba932676201011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5" y="2142978"/>
            <a:ext cx="1055078" cy="24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oge.sdamgia.ru/formula/20/20ebd82691739497b1a117896ac92a4a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" y="3488789"/>
            <a:ext cx="2067950" cy="1055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80066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Найдите площадь коридора (коридором считается площадь квартиры, незанятая комнатами или балконом). Ответ дайте в квадратных метрах.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92369" y="1645920"/>
            <a:ext cx="9961489" cy="488430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Решение:</a:t>
            </a:r>
          </a:p>
          <a:p>
            <a:pPr>
              <a:buNone/>
            </a:pPr>
            <a:r>
              <a:rPr lang="ru-RU" sz="2800" dirty="0" smtClean="0"/>
              <a:t>1)                  м</a:t>
            </a:r>
            <a:r>
              <a:rPr lang="ru-RU" sz="2800" baseline="36000" dirty="0" smtClean="0"/>
              <a:t>2</a:t>
            </a:r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endParaRPr lang="ru-RU" sz="2800" baseline="36000" dirty="0" smtClean="0"/>
          </a:p>
          <a:p>
            <a:pPr>
              <a:buNone/>
            </a:pPr>
            <a:r>
              <a:rPr lang="ru-RU" sz="4000" baseline="36000" dirty="0" smtClean="0"/>
              <a:t>Ответ:25</a:t>
            </a:r>
            <a:endParaRPr lang="ru-RU" sz="4000" baseline="50000" dirty="0"/>
          </a:p>
        </p:txBody>
      </p:sp>
      <p:pic>
        <p:nvPicPr>
          <p:cNvPr id="4" name="Рисунок 3" descr="https://oge.sdamgia.ru/formula/d1/d1f2eb59856f9af897386fa8633d4042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2114843"/>
            <a:ext cx="1621888" cy="38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702191"/>
          </a:xfrm>
        </p:spPr>
        <p:txBody>
          <a:bodyPr>
            <a:normAutofit/>
          </a:bodyPr>
          <a:lstStyle/>
          <a:p>
            <a:r>
              <a:rPr lang="ru-RU" b="1" dirty="0" smtClean="0"/>
              <a:t>Задание 4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Найдите расстояние между противоположными углами детской комнаты в метрах. Ответ запишите в виде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75582"/>
            <a:ext cx="12192000" cy="5282418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Решение.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dirty="0" smtClean="0"/>
              <a:t>     1)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None/>
            </a:pPr>
            <a:r>
              <a:rPr lang="ru-RU" dirty="0" smtClean="0"/>
              <a:t>     2)</a:t>
            </a:r>
          </a:p>
          <a:p>
            <a:pPr marL="457200" indent="-457200">
              <a:buNone/>
            </a:pPr>
            <a:endParaRPr lang="ru-RU" dirty="0" smtClean="0"/>
          </a:p>
          <a:p>
            <a:pPr marL="457200" indent="-457200">
              <a:buNone/>
            </a:pPr>
            <a:endParaRPr lang="ru-RU" dirty="0" smtClean="0"/>
          </a:p>
          <a:p>
            <a:pPr marL="457200" indent="-457200">
              <a:buNone/>
            </a:pPr>
            <a:endParaRPr lang="ru-RU" dirty="0" smtClean="0"/>
          </a:p>
          <a:p>
            <a:pPr marL="457200" indent="-457200">
              <a:buNone/>
            </a:pPr>
            <a:endParaRPr lang="ru-RU" dirty="0" smtClean="0"/>
          </a:p>
          <a:p>
            <a:pPr marL="457200" indent="-457200">
              <a:buNone/>
            </a:pPr>
            <a:endParaRPr lang="ru-RU" dirty="0" smtClean="0"/>
          </a:p>
          <a:p>
            <a:pPr marL="457200" indent="-457200">
              <a:buNone/>
            </a:pPr>
            <a:r>
              <a:rPr lang="ru-RU" dirty="0" smtClean="0"/>
              <a:t>Ответ:4</a:t>
            </a:r>
          </a:p>
        </p:txBody>
      </p:sp>
      <p:pic>
        <p:nvPicPr>
          <p:cNvPr id="4" name="Рисунок 3" descr="https://oge.sdamgia.ru/formula/1d/1dfd7c86a9dd7a879d516f1339c354ff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62" y="1188939"/>
            <a:ext cx="3048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oge.sdamgia.ru/formula/78/78788c70eb1fb8a46fa62fc0af487a67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3" y="2329521"/>
            <a:ext cx="3444387" cy="8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ge.sdamgia.ru/formula/13/132359a4829ae74792c79fe8f693aeaap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4" y="3050198"/>
            <a:ext cx="1543490" cy="1057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под практико-ориентированными задачами будем понимать математические задачи, в содержание которых описаны ситуации из окружающей действительности, связанные с формированием практических навыков использования математических знаний и умений, необходимых в повседневной жизни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5</a:t>
            </a:r>
            <a:br>
              <a:rPr lang="ru-RU" b="1" dirty="0" smtClean="0"/>
            </a:br>
            <a:r>
              <a:rPr lang="ru-RU" dirty="0" smtClean="0"/>
              <a:t>Хозяин квартиры планирует установить в квартире плиту для готовки. Он рассматривает два варианта: газовая плита или электроплитка. Цены на плиты, данные о потреблении и тарифах оплаты даны в таблице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Обдумав оба варианта, хозяин решил установить газовую плиту. Через сколько часов непрерывного использования экономия от использования газовой плиты вместо электрической компенсирует разность в стоимости установки газовой плиты и электроплитки?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Безымянный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98805" y="1852878"/>
            <a:ext cx="9331054" cy="29020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Решение.</a:t>
            </a: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44 680 − 21 000 = 23 680 руб.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1,4 · 6 = 8,4 руб.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5,8 · 4 = 23,2 руб.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23,2 − 8,4 = 14,8 руб.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             часов.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Ответ: 1600.</a:t>
            </a:r>
          </a:p>
          <a:p>
            <a:endParaRPr lang="ru-RU" dirty="0"/>
          </a:p>
        </p:txBody>
      </p:sp>
      <p:pic>
        <p:nvPicPr>
          <p:cNvPr id="4" name="Рисунок 3" descr="https://oge.sdamgia.ru/formula/ba/bab1aceb170e6ad59cbea80e660dc6fb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0" y="2206577"/>
            <a:ext cx="1199197" cy="48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5149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Задание 1</a:t>
            </a:r>
            <a:br>
              <a:rPr lang="ru-RU" sz="1800" b="1" dirty="0" smtClean="0"/>
            </a:br>
            <a:r>
              <a:rPr lang="ru-RU" sz="1800" dirty="0" smtClean="0"/>
              <a:t>Для объектов, указанных в таблице, определите, какими цифрами они обозначены на плане. Заполните таблицу, в ответ запишите последовательность четырёх цифр.</a:t>
            </a:r>
            <a:br>
              <a:rPr lang="ru-RU" sz="1800" dirty="0" smtClean="0"/>
            </a:br>
            <a:r>
              <a:rPr lang="ru-RU" sz="1800" dirty="0" smtClean="0"/>
              <a:t>Владелец собирается провести ремонт своей квартиры. На плане изображена предполагаемая расстановка мебели в гостиной после ремонта. Сторона каждой клетки равна 0,4 м. Гостиная имеет прямоугольную форму. Единственная дверь гостиной деревянная, в стене напротив двери расположено окно. Справа от двери будет поставлен комод, слева от двери у стены будет собран книжный шкаф. В глубине комнаты у стены планируется поставить диван. Перед книжным шкафом будет поставлено кресло. Справа от дивана будет стоять торшер. Площадь, занятая диваном, по плану будет равна 1,28 м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. У стены справа от двери планируется поставить письменный стол, а перед ним поставить стул. Пол гостиной (в том числе там, где будет стоять мебель) планируется покрыть паркетной доской размером 40 см × 20 см. Кроме того, владелец квартиры планирует смонтировать в гостиной электрический подогрев пола. Чтобы сэкономить, владелец не станет подводить обогрев под книжный шкаф, кресло, диван и комод, а также на участок площадью 0,16 м</a:t>
            </a:r>
            <a:r>
              <a:rPr lang="ru-RU" sz="1800" baseline="30000" dirty="0" smtClean="0"/>
              <a:t>2</a:t>
            </a:r>
            <a:r>
              <a:rPr lang="ru-RU" sz="1800" dirty="0" smtClean="0"/>
              <a:t> между диваном и торшером.</a:t>
            </a:r>
            <a:endParaRPr lang="ru-RU" sz="1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97944" y="3995225"/>
            <a:ext cx="4834597" cy="2862775"/>
          </a:xfrm>
          <a:prstGeom prst="rect">
            <a:avLst/>
          </a:prstGeom>
        </p:spPr>
      </p:pic>
      <p:sp>
        <p:nvSpPr>
          <p:cNvPr id="5" name="Блок-схема: узел 4"/>
          <p:cNvSpPr/>
          <p:nvPr/>
        </p:nvSpPr>
        <p:spPr>
          <a:xfrm>
            <a:off x="5880295" y="6231988"/>
            <a:ext cx="295422" cy="29542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3432517" y="5233182"/>
            <a:ext cx="267286" cy="2391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5233182" y="4375052"/>
            <a:ext cx="267286" cy="2250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34375" y="5205046"/>
            <a:ext cx="281354" cy="2813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6400800" y="4234375"/>
            <a:ext cx="253218" cy="2250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6907237" y="5401994"/>
            <a:ext cx="225083" cy="2391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6386732" y="5345723"/>
            <a:ext cx="295422" cy="32355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941502" y="126653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6.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956800" cy="1143000"/>
          </a:xfrm>
        </p:spPr>
        <p:txBody>
          <a:bodyPr/>
          <a:lstStyle/>
          <a:p>
            <a:r>
              <a:rPr lang="ru-RU" dirty="0" smtClean="0"/>
              <a:t>Ответ: 1375.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Безымянный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223889"/>
            <a:ext cx="12192000" cy="2233936"/>
          </a:xfrm>
        </p:spPr>
      </p:pic>
      <p:sp>
        <p:nvSpPr>
          <p:cNvPr id="6" name="TextBox 5"/>
          <p:cNvSpPr txBox="1"/>
          <p:nvPr/>
        </p:nvSpPr>
        <p:spPr>
          <a:xfrm>
            <a:off x="4234375" y="2560321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1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7399605" y="256032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3</a:t>
            </a:r>
            <a:endParaRPr lang="ru-RU" sz="6000" dirty="0"/>
          </a:p>
        </p:txBody>
      </p:sp>
      <p:sp>
        <p:nvSpPr>
          <p:cNvPr id="8" name="TextBox 7"/>
          <p:cNvSpPr txBox="1"/>
          <p:nvPr/>
        </p:nvSpPr>
        <p:spPr>
          <a:xfrm>
            <a:off x="9284677" y="2518116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7</a:t>
            </a:r>
            <a:endParaRPr lang="ru-RU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11127544" y="2532184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4069"/>
            <a:ext cx="12192000" cy="195540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2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Паркетная доска продаётся в упаковках по 15 штук. Сколько упаковок с паркетной доской нужно купить, чтобы покрыть пол гостиной?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75582"/>
            <a:ext cx="12192000" cy="52824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Решение:</a:t>
            </a:r>
          </a:p>
          <a:p>
            <a:pPr>
              <a:buNone/>
            </a:pPr>
            <a:r>
              <a:rPr lang="ru-RU" dirty="0" smtClean="0"/>
              <a:t>1)                       м</a:t>
            </a:r>
            <a:r>
              <a:rPr lang="ru-RU" baseline="46000" dirty="0" smtClean="0"/>
              <a:t>2</a:t>
            </a:r>
          </a:p>
          <a:p>
            <a:pPr>
              <a:buNone/>
            </a:pPr>
            <a:endParaRPr lang="ru-RU" baseline="46000" dirty="0" smtClean="0"/>
          </a:p>
          <a:p>
            <a:pPr>
              <a:buNone/>
            </a:pPr>
            <a:r>
              <a:rPr lang="ru-RU" baseline="46000" dirty="0" smtClean="0"/>
              <a:t> </a:t>
            </a:r>
            <a:r>
              <a:rPr lang="ru-RU" dirty="0" smtClean="0"/>
              <a:t>2)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3)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4)12+1=13(</a:t>
            </a:r>
            <a:r>
              <a:rPr lang="ru-RU" dirty="0" err="1" smtClean="0"/>
              <a:t>уп</a:t>
            </a:r>
            <a:r>
              <a:rPr lang="ru-RU" dirty="0" smtClean="0"/>
              <a:t>.)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Ответ:13</a:t>
            </a:r>
            <a:endParaRPr lang="ru-RU" dirty="0"/>
          </a:p>
        </p:txBody>
      </p:sp>
      <p:pic>
        <p:nvPicPr>
          <p:cNvPr id="5" name="Рисунок 4" descr="https://oge.sdamgia.ru/formula/1a/1add8db2c7edcaba15974ec58978a381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" y="2442941"/>
            <a:ext cx="1757656" cy="4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ge.sdamgia.ru/formula/59/59ebe283ce3d39d1c23510fff8fcd3ea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0" y="3193367"/>
            <a:ext cx="1424940" cy="47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oge.sdamgia.ru/formula/67/6724624f2506a508b203c358681edbdbp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6" y="4093699"/>
            <a:ext cx="1155455" cy="496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474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3 </a:t>
            </a:r>
            <a:br>
              <a:rPr lang="ru-RU" b="1" dirty="0" smtClean="0"/>
            </a:br>
            <a:r>
              <a:rPr lang="ru-RU" dirty="0" smtClean="0"/>
              <a:t>Найдите площадь той части гостиной, на которой будет смонтирован электрический подогрев пола. Ответ дайте в м</a:t>
            </a:r>
            <a:r>
              <a:rPr lang="ru-RU" baseline="30000" dirty="0" smtClean="0"/>
              <a:t>2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63040"/>
            <a:ext cx="12192000" cy="539496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Решение:</a:t>
            </a:r>
          </a:p>
          <a:p>
            <a:pPr>
              <a:buNone/>
            </a:pPr>
            <a:r>
              <a:rPr lang="ru-RU" dirty="0" smtClean="0"/>
              <a:t>1)                        м</a:t>
            </a:r>
            <a:r>
              <a:rPr lang="ru-RU" baseline="50000" dirty="0" smtClean="0"/>
              <a:t>2 </a:t>
            </a:r>
            <a:r>
              <a:rPr lang="ru-RU" dirty="0" smtClean="0"/>
              <a:t>                       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2)                      м</a:t>
            </a:r>
            <a:r>
              <a:rPr lang="ru-RU" baseline="50000" dirty="0" smtClean="0"/>
              <a:t>2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dirty="0" smtClean="0"/>
              <a:t>3)                     м</a:t>
            </a:r>
            <a:r>
              <a:rPr lang="ru-RU" baseline="50000" dirty="0" smtClean="0"/>
              <a:t>2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4)                       м</a:t>
            </a:r>
            <a:r>
              <a:rPr lang="ru-RU" baseline="50000" dirty="0" smtClean="0"/>
              <a:t>2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5)                                                  м</a:t>
            </a:r>
            <a:r>
              <a:rPr lang="ru-RU" baseline="50000" dirty="0" smtClean="0"/>
              <a:t>2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Ответ:12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https://oge.sdamgia.ru/formula/1a/1add8db2c7edcaba15974ec58978a381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4" y="1866167"/>
            <a:ext cx="1926469" cy="52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ge.sdamgia.ru/formula/d0/d064f85da7d24bee025df789768c8ca8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3" y="3629463"/>
            <a:ext cx="1624965" cy="50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oge.sdamgia.ru/formula/d4/d4c63930a6b7508d54ced52a32398448p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5" y="2827606"/>
            <a:ext cx="1751574" cy="39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oge.sdamgia.ru/formula/98/98cbe3a2a65cce580c7fbe9ff2cfd9efp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0" y="4524961"/>
            <a:ext cx="1878183" cy="48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oge.sdamgia.ru/formula/c5/c51ed7758dab673c851d0f82fffeeb6dp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39" y="5411224"/>
            <a:ext cx="4101758" cy="595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75582"/>
          </a:xfrm>
        </p:spPr>
        <p:txBody>
          <a:bodyPr/>
          <a:lstStyle/>
          <a:p>
            <a:r>
              <a:rPr lang="ru-RU" b="1" smtClean="0"/>
              <a:t>Задание 4 </a:t>
            </a:r>
            <a:br>
              <a:rPr lang="ru-RU" b="1" smtClean="0"/>
            </a:br>
            <a:r>
              <a:rPr lang="ru-RU" smtClean="0"/>
              <a:t>Найдите расстояние </a:t>
            </a:r>
            <a:r>
              <a:rPr lang="ru-RU" i="1" smtClean="0"/>
              <a:t>d</a:t>
            </a:r>
            <a:r>
              <a:rPr lang="ru-RU" smtClean="0"/>
              <a:t> между противоположными углами кресла (диагональ). Ответ дайте в метрах в формате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61514"/>
            <a:ext cx="12192000" cy="5296486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Решение: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Ответ:0,8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oge.sdamgia.ru/formula/1d/1dfd7c86a9dd7a879d516f1339c354ff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142" y="1010345"/>
            <a:ext cx="752621" cy="81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oge.sdamgia.ru/formula/a4/a466c6ee4774e7b27287377dc72ad2dd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2" y="2076522"/>
            <a:ext cx="7775154" cy="96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ge.sdamgia.ru/formula/13/1341df3ae0c9f4c5ca1899b7dbc5dd7ep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0" y="3162738"/>
            <a:ext cx="3871840" cy="144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5</a:t>
            </a:r>
            <a:br>
              <a:rPr lang="ru-RU" b="1" dirty="0" smtClean="0"/>
            </a:br>
            <a:r>
              <a:rPr lang="ru-RU" dirty="0" smtClean="0"/>
              <a:t>Владелец квартиры выбирает торшер из двух моделей А и Б. Цена торшеров и их среднее суточное потребление электроэнергии указаны в таблице. Цена электроэнергии составляет 4 рубля за кВт · ч.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Обдумав оба варианта, владелец квартиры выбрал модель А. Через сколько лет непрерывной работы экономия от меньшего расхода электроэнергии окупит разницу в цене этих торшеров? Ответ округлите до целого числа в большую сторону.</a:t>
            </a:r>
            <a:endParaRPr lang="ru-RU" dirty="0"/>
          </a:p>
        </p:txBody>
      </p:sp>
      <p:pic>
        <p:nvPicPr>
          <p:cNvPr id="4" name="Содержимое 3" descr="Безымянный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5131" y="2022111"/>
            <a:ext cx="11207931" cy="26184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.pn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79267" y="144009"/>
            <a:ext cx="8151223" cy="6762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671668"/>
          </a:xfrm>
        </p:spPr>
        <p:txBody>
          <a:bodyPr>
            <a:noAutofit/>
          </a:bodyPr>
          <a:lstStyle/>
          <a:p>
            <a:endParaRPr lang="ru-RU" sz="2000" dirty="0"/>
          </a:p>
        </p:txBody>
      </p:sp>
      <p:pic>
        <p:nvPicPr>
          <p:cNvPr id="5" name="Рисунок 4" descr="https://math-oge.sdamgia.ru/get_file?id=20678&amp;png=1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0" y="4164037"/>
            <a:ext cx="4882735" cy="2693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420624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Задание 1</a:t>
            </a:r>
            <a:br>
              <a:rPr lang="ru-RU" b="1" dirty="0" smtClean="0"/>
            </a:br>
            <a:r>
              <a:rPr lang="ru-RU" dirty="0" smtClean="0"/>
              <a:t>Для объектов, указанных в таблице, определите, какими цифрами они обозначены на плане. Заполните таблицу, в ответ запишите последовательность четырёх цифр без пробелов и других дополнительных символов.</a:t>
            </a:r>
            <a:br>
              <a:rPr lang="ru-RU" dirty="0" smtClean="0"/>
            </a:br>
            <a:r>
              <a:rPr lang="ru-RU" dirty="0" smtClean="0"/>
              <a:t>На плане (см. рисунок) изображена местность, прилегающая к озеру Круглому. Для удобства план нанесён на квадратную сетку, сторона каждого квадрата которой равна 500 м. Населённые пункты обозначены на плане жирными точками.</a:t>
            </a:r>
            <a:br>
              <a:rPr lang="ru-RU" dirty="0" smtClean="0"/>
            </a:br>
            <a:r>
              <a:rPr lang="ru-RU" dirty="0" smtClean="0"/>
              <a:t>Рядом с озером Круглое находится болото, обозначенное на плане штриховкой. На болоте расположен хутор </a:t>
            </a:r>
            <a:r>
              <a:rPr lang="ru-RU" dirty="0" err="1" smtClean="0"/>
              <a:t>Камышино</a:t>
            </a:r>
            <a:r>
              <a:rPr lang="ru-RU" dirty="0" smtClean="0"/>
              <a:t>. От хутора </a:t>
            </a:r>
            <a:r>
              <a:rPr lang="ru-RU" dirty="0" err="1" smtClean="0"/>
              <a:t>Камышино</a:t>
            </a:r>
            <a:r>
              <a:rPr lang="ru-RU" dirty="0" smtClean="0"/>
              <a:t> проложена дорога к деревне Дубки, вокруг которой имеются дубовые рощи. Далее дорога идёт к селу Большое, расположенному по другую сторону озера от хутора </a:t>
            </a:r>
            <a:r>
              <a:rPr lang="ru-RU" dirty="0" err="1" smtClean="0"/>
              <a:t>Камышино</a:t>
            </a:r>
            <a:r>
              <a:rPr lang="ru-RU" dirty="0" smtClean="0"/>
              <a:t>. Село Большое соединено также дорогой с деревней Малая, обозначенной на плане цифрой 7. Деревня Малая, в свою очередь, соединена дорогой с деревней Дальней (отмечена цифрой 4). Преобладающая часть изображённой на плане местности — это поля, используемые для выращивания злаков.</a:t>
            </a:r>
          </a:p>
          <a:p>
            <a:endParaRPr lang="ru-RU" dirty="0"/>
          </a:p>
        </p:txBody>
      </p:sp>
      <p:sp>
        <p:nvSpPr>
          <p:cNvPr id="7" name="Блок-схема: узел 6"/>
          <p:cNvSpPr/>
          <p:nvPr/>
        </p:nvSpPr>
        <p:spPr>
          <a:xfrm>
            <a:off x="5711483" y="4614203"/>
            <a:ext cx="182880" cy="21101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3798277" y="4529797"/>
            <a:ext cx="168812" cy="21101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3826412" y="6414868"/>
            <a:ext cx="154745" cy="16881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5697415" y="6428935"/>
            <a:ext cx="196948" cy="15474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252" y="4529797"/>
            <a:ext cx="182880" cy="21101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260123" y="4712678"/>
            <a:ext cx="182880" cy="1828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768948" y="5514535"/>
            <a:ext cx="211015" cy="2532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941502" y="0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7.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требования к</a:t>
            </a:r>
            <a:r>
              <a:rPr lang="ru-RU" dirty="0" smtClean="0"/>
              <a:t> </a:t>
            </a:r>
            <a:r>
              <a:rPr lang="ru-RU" dirty="0" smtClean="0"/>
              <a:t>прикладной </a:t>
            </a:r>
            <a:r>
              <a:rPr lang="ru-RU" dirty="0" smtClean="0"/>
              <a:t>задаче: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содержание прикладных задач должно отражать математические и не математические проблемы и их взаимосвязь;</a:t>
            </a:r>
          </a:p>
          <a:p>
            <a:r>
              <a:rPr lang="ru-RU" dirty="0" smtClean="0"/>
              <a:t>задачи должны соответствовать программе курса, служить достижению цели обучения;</a:t>
            </a:r>
          </a:p>
          <a:p>
            <a:r>
              <a:rPr lang="ru-RU" dirty="0" smtClean="0"/>
              <a:t>понятия, термины, содержащиеся в задаче, должны быть доступны для учащихся;</a:t>
            </a:r>
          </a:p>
          <a:p>
            <a:r>
              <a:rPr lang="ru-RU" dirty="0" smtClean="0"/>
              <a:t>содержание задач должно соответствовать действительности;</a:t>
            </a:r>
          </a:p>
          <a:p>
            <a:r>
              <a:rPr lang="ru-RU" dirty="0" smtClean="0"/>
              <a:t>способы и методы решения задач должны быть приближены к практическим приемам и методам;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3305908"/>
            <a:ext cx="12192000" cy="3552092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Ответ:2651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45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5059" y="2855742"/>
            <a:ext cx="38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75717" y="28979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6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426547" y="28979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5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578905" y="286980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9976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Задание 2 </a:t>
            </a:r>
            <a:br>
              <a:rPr lang="ru-RU" b="1" dirty="0" smtClean="0"/>
            </a:br>
            <a:r>
              <a:rPr lang="ru-RU" dirty="0" smtClean="0"/>
              <a:t>Автомобиль </a:t>
            </a:r>
            <a:r>
              <a:rPr lang="ru-RU" dirty="0" err="1" smtClean="0"/>
              <a:t>рас</a:t>
            </a:r>
            <a:r>
              <a:rPr lang="ru-RU" sz="2600" dirty="0" err="1" smtClean="0"/>
              <a:t>Х</a:t>
            </a:r>
            <a:r>
              <a:rPr lang="ru-RU" dirty="0" err="1" smtClean="0"/>
              <a:t>одует</a:t>
            </a:r>
            <a:r>
              <a:rPr lang="ru-RU" dirty="0" smtClean="0"/>
              <a:t> в среднем 9 л топлива на 100 км пути. Сколько литров топлива израсходует автомобиль при </a:t>
            </a:r>
            <a:r>
              <a:rPr lang="ru-RU" dirty="0" err="1" smtClean="0"/>
              <a:t>по</a:t>
            </a:r>
            <a:r>
              <a:rPr lang="ru-RU" sz="2600" dirty="0" err="1" smtClean="0"/>
              <a:t>Е</a:t>
            </a:r>
            <a:r>
              <a:rPr lang="ru-RU" dirty="0" err="1" smtClean="0"/>
              <a:t>здке</a:t>
            </a:r>
            <a:r>
              <a:rPr lang="ru-RU" dirty="0" smtClean="0"/>
              <a:t> из хутора </a:t>
            </a:r>
            <a:r>
              <a:rPr lang="ru-RU" dirty="0" err="1" smtClean="0"/>
              <a:t>Камышино</a:t>
            </a:r>
            <a:r>
              <a:rPr lang="ru-RU" dirty="0" smtClean="0"/>
              <a:t> в деревню Малая по имеющимся дорогам?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533378"/>
            <a:ext cx="12192000" cy="532462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Решение:</a:t>
            </a:r>
          </a:p>
          <a:p>
            <a:pPr>
              <a:buNone/>
            </a:pPr>
            <a:r>
              <a:rPr lang="ru-RU" b="1" dirty="0" smtClean="0"/>
              <a:t>1)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2)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/>
              <a:t>3)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Ответ:0,9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oge.sdamgia.ru/formula/a6/a6456c2985f58052e4c357e3d0307079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7" y="2044285"/>
            <a:ext cx="5996931" cy="71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oge.sdamgia.ru/formula/d6/d6fe79393af411017b15a492759ffaf7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2" y="2757268"/>
            <a:ext cx="2530069" cy="110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ge.sdamgia.ru/formula/6c/6caefa68cdfd461d203f19450f4a33cfp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6" y="4201403"/>
            <a:ext cx="2767964" cy="6971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241788" y="4438302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76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3</a:t>
            </a:r>
            <a:br>
              <a:rPr lang="ru-RU" dirty="0" smtClean="0"/>
            </a:br>
            <a:r>
              <a:rPr lang="ru-RU" dirty="0" smtClean="0"/>
              <a:t>Найдите площадь (в км</a:t>
            </a:r>
            <a:r>
              <a:rPr lang="ru-RU" baseline="30000" dirty="0" smtClean="0"/>
              <a:t>2</a:t>
            </a:r>
            <a:r>
              <a:rPr lang="ru-RU" dirty="0" smtClean="0"/>
              <a:t>) болота, отмеченного на плане.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815926"/>
            <a:ext cx="12192000" cy="6042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Решение: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Ответ:3,75</a:t>
            </a:r>
          </a:p>
        </p:txBody>
      </p:sp>
      <p:pic>
        <p:nvPicPr>
          <p:cNvPr id="4" name="Рисунок 3" descr="https://oge.sdamgia.ru/formula/79/79c25ac2d0e5049ae381c6345dac14bd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4" y="1565544"/>
            <a:ext cx="7318612" cy="79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 4. </a:t>
            </a:r>
            <a:br>
              <a:rPr lang="ru-RU" dirty="0" smtClean="0"/>
            </a:br>
            <a:r>
              <a:rPr lang="ru-RU" dirty="0" smtClean="0"/>
              <a:t>Найдите расстояние (в метрах) по прямой от хутора </a:t>
            </a:r>
            <a:r>
              <a:rPr lang="ru-RU" dirty="0" err="1" smtClean="0"/>
              <a:t>Камышино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до села Большое.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477108"/>
            <a:ext cx="12192000" cy="538089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Решение: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r>
              <a:rPr lang="ru-RU" dirty="0" smtClean="0"/>
              <a:t>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Ответ:5000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oge.sdamgia.ru/formula/36/361ffadb12e40f616ecabc92d9647f6f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" y="2291421"/>
            <a:ext cx="10637794" cy="101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194561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Задание 5 </a:t>
            </a:r>
            <a:br>
              <a:rPr lang="ru-RU" sz="2000" b="1" dirty="0" smtClean="0"/>
            </a:br>
            <a:r>
              <a:rPr lang="ru-RU" sz="2000" dirty="0" smtClean="0"/>
              <a:t>Для улучшения сообщения между населёнными пунктами планируется построить ещё одну дорогу: из хутора </a:t>
            </a:r>
            <a:r>
              <a:rPr lang="ru-RU" sz="2000" dirty="0" err="1" smtClean="0"/>
              <a:t>Камышино</a:t>
            </a:r>
            <a:r>
              <a:rPr lang="ru-RU" sz="2000" dirty="0" smtClean="0"/>
              <a:t> в деревню Малая либо из хутора </a:t>
            </a:r>
            <a:r>
              <a:rPr lang="ru-RU" sz="2000" dirty="0" err="1" smtClean="0"/>
              <a:t>Камышино</a:t>
            </a:r>
            <a:r>
              <a:rPr lang="ru-RU" sz="2000" dirty="0" smtClean="0"/>
              <a:t> в деревню Дальняя. Дорога должна соединить населённые пункты по прямой. Цена прокладки дороги по полю равна 10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рублей за 1 км, по болоту – 20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рублей за 1 км. Из указанных двух вариантов дороги выберете тот, стоимость которого будет ниже. В ответе укажите стоимость (в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рублей) выбранного варианта дороги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082018"/>
            <a:ext cx="12192000" cy="477598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Решение:</a:t>
            </a:r>
          </a:p>
          <a:p>
            <a:pPr>
              <a:buNone/>
            </a:pPr>
            <a:r>
              <a:rPr lang="ru-RU" dirty="0" smtClean="0"/>
              <a:t> 1)                                                      </a:t>
            </a:r>
            <a:r>
              <a:rPr lang="ru-RU" dirty="0" err="1" smtClean="0"/>
              <a:t>млн.рублей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2)                                                         </a:t>
            </a:r>
            <a:r>
              <a:rPr lang="ru-RU" dirty="0" err="1" smtClean="0"/>
              <a:t>млн.рублей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Ответ:45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oge.sdamgia.ru/formula/2c/2c69129fbff8ef46333e63ea8204283cp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4" y="2565008"/>
            <a:ext cx="3856433" cy="55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oge.sdamgia.ru/formula/9a/9a252862f501460fbfdd6b7354fa97ddp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5" y="3441748"/>
            <a:ext cx="3988902" cy="64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86" y="126653"/>
            <a:ext cx="6756181" cy="4138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619" y="3748675"/>
            <a:ext cx="7081381" cy="3109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1502" y="126653"/>
            <a:ext cx="3695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Задача 1.</a:t>
            </a:r>
            <a:endParaRPr lang="ru-RU" sz="2000" b="1" dirty="0"/>
          </a:p>
        </p:txBody>
      </p:sp>
      <p:sp>
        <p:nvSpPr>
          <p:cNvPr id="8" name="Блок-схема: узел 7"/>
          <p:cNvSpPr/>
          <p:nvPr/>
        </p:nvSpPr>
        <p:spPr>
          <a:xfrm>
            <a:off x="4670474" y="2771336"/>
            <a:ext cx="253218" cy="2672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744394" y="3165231"/>
            <a:ext cx="309489" cy="25321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1069145" y="1828800"/>
            <a:ext cx="211015" cy="21101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2883877" y="970671"/>
            <a:ext cx="295421" cy="29542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3432517" y="2053883"/>
            <a:ext cx="267286" cy="29542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698609" y="1491175"/>
            <a:ext cx="225083" cy="28135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505243" y="548640"/>
            <a:ext cx="225083" cy="26728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928467" y="1012874"/>
            <a:ext cx="253219" cy="211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801858" y="450166"/>
            <a:ext cx="225084" cy="2250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907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Безымянный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1659986"/>
            <a:ext cx="12506178" cy="3185535"/>
          </a:xfrm>
        </p:spPr>
      </p:pic>
      <p:sp>
        <p:nvSpPr>
          <p:cNvPr id="5" name="TextBox 4"/>
          <p:cNvSpPr txBox="1"/>
          <p:nvPr/>
        </p:nvSpPr>
        <p:spPr>
          <a:xfrm>
            <a:off x="2841673" y="3474719"/>
            <a:ext cx="150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 </a:t>
            </a:r>
            <a:r>
              <a:rPr lang="en-US" sz="4000" dirty="0" smtClean="0"/>
              <a:t>2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909626" y="3474720"/>
            <a:ext cx="829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4000" dirty="0" smtClean="0"/>
              <a:t>4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25882" y="346065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9</a:t>
            </a:r>
            <a:endParaRPr lang="ru-RU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8356209" y="346065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6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0086536" y="346065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5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92369" y="5908431"/>
            <a:ext cx="3456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Ответ:</a:t>
            </a:r>
            <a:r>
              <a:rPr lang="en-US" sz="4400" smtClean="0"/>
              <a:t>2</a:t>
            </a:r>
            <a:r>
              <a:rPr lang="ru-RU" sz="4400" smtClean="0"/>
              <a:t>4965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69477"/>
            <a:ext cx="12192000" cy="4888523"/>
          </a:xfrm>
        </p:spPr>
        <p:txBody>
          <a:bodyPr>
            <a:normAutofit/>
          </a:bodyPr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14*4+27=83(шт.)-плитки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83:4=20+3/4(шт.)-упаковок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значит необходимо купить 21 упаковку</a:t>
            </a:r>
            <a:br>
              <a:rPr lang="ru-RU" dirty="0" smtClean="0"/>
            </a:br>
            <a:r>
              <a:rPr lang="ru-RU" dirty="0" smtClean="0"/>
              <a:t>Ответ:21</a:t>
            </a:r>
            <a:endParaRPr lang="ru-RU" dirty="0"/>
          </a:p>
        </p:txBody>
      </p:sp>
      <p:pic>
        <p:nvPicPr>
          <p:cNvPr id="4" name="Содержимое 3" descr="Безымянный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3040751" cy="2003566"/>
          </a:xfrm>
        </p:spPr>
      </p:pic>
      <p:sp>
        <p:nvSpPr>
          <p:cNvPr id="5" name="Прямоугольник 4"/>
          <p:cNvSpPr/>
          <p:nvPr/>
        </p:nvSpPr>
        <p:spPr>
          <a:xfrm>
            <a:off x="435097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5415"/>
            <a:ext cx="12192000" cy="5732585"/>
          </a:xfrm>
        </p:spPr>
        <p:txBody>
          <a:bodyPr>
            <a:normAutofit/>
          </a:bodyPr>
          <a:lstStyle/>
          <a:p>
            <a:r>
              <a:rPr lang="ru-RU" dirty="0" smtClean="0"/>
              <a:t>Решение: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S=12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en-US" dirty="0" smtClean="0"/>
              <a:t>8-6</a:t>
            </a:r>
            <a:r>
              <a:rPr lang="en-US" dirty="0" smtClean="0">
                <a:latin typeface="Times New Roman"/>
                <a:cs typeface="Times New Roman"/>
              </a:rPr>
              <a:t>•</a:t>
            </a:r>
            <a:r>
              <a:rPr lang="en-US" dirty="0" smtClean="0"/>
              <a:t>2=84</a:t>
            </a:r>
            <a:r>
              <a:rPr lang="ru-RU" dirty="0" smtClean="0"/>
              <a:t>(м</a:t>
            </a:r>
            <a:r>
              <a:rPr lang="ru-RU" sz="3000" baseline="100000" dirty="0" smtClean="0"/>
              <a:t>2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Ответ:84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Безымянный1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478043" cy="11168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736</TotalTime>
  <Words>597</Words>
  <Application>Microsoft Office PowerPoint</Application>
  <PresentationFormat>Произвольный</PresentationFormat>
  <Paragraphs>260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Эркер</vt:lpstr>
      <vt:lpstr>Задачи практико-ориентированного характера.</vt:lpstr>
      <vt:lpstr>Слайд 2</vt:lpstr>
      <vt:lpstr>Слайд 3</vt:lpstr>
      <vt:lpstr>Слайд 4</vt:lpstr>
      <vt:lpstr>требования к прикладной задаче:</vt:lpstr>
      <vt:lpstr>Слайд 6</vt:lpstr>
      <vt:lpstr> </vt:lpstr>
      <vt:lpstr>Решение:  14*4+27=83(шт.)-плитки  83:4=20+3/4(шт.)-упаковок  значит необходимо купить 21 упаковку Ответ:21</vt:lpstr>
      <vt:lpstr>Решение:  S=12•8-6•2=84(м2)  Ответ:84    </vt:lpstr>
      <vt:lpstr>Ответ:2</vt:lpstr>
      <vt:lpstr>Решение: 1)83•270+4000+15000=41410 2)83•280+3000+5000=31240 3)83•300+2000+8000=34900 Ответ:31240</vt:lpstr>
      <vt:lpstr>Слайд 12</vt:lpstr>
      <vt:lpstr>Слайд 13</vt:lpstr>
      <vt:lpstr>  </vt:lpstr>
      <vt:lpstr>Решение:  40+28=68(шт.)-плитки  68:3=22+2/3(шт.)-упаковок значит необходимо купить 23 упаковки Ответ:23</vt:lpstr>
      <vt:lpstr>Решение:  120-16=104  Ответ:104</vt:lpstr>
      <vt:lpstr>Решение:                           S=30•20=600(м2)-площадь участка  S=10•12=120(м2)-площадь огорода  600-100% 120-х%  120:600•100%=20%  Ответ:20%</vt:lpstr>
      <vt:lpstr>Слайд 18</vt:lpstr>
      <vt:lpstr>Решение:  газ: 25000+17552=42552 1,3•5,2=6,76 электричество:21000+15000=36000 5,2•4,1=21,32  42552-36000=6552 21,32-6,76=14,56 6552:14,56=450(ч.) Ответ:450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            Задание 1  Для объектов, указанных в таблице, определите, какими цифрами они обозначены на схеме. Заполните таблицу, в ответ запишите последовательность четырёх цифр.  На плане изображена схема квартиры (сторона каждой клетки на схеме равна 1 м). Вход и выход осуществляются через единственную дверь. При входе в квартиру расположен коридор, отмеченный цифрой 2. Слева от него расположен балкон. Перед входом в квартиру располагается совмещённый санузел, а справа от него — детская комната. Гостиная занимает наибольшую площадь в квартире, из гостиной можно попасть в кабинет. В конце коридора находится кухня площадью 20 м2. Пол в гостиной планируется покрыть паркетной доской длиной 1 м и шириной 0,25 м. В квартире проведены газопровод и электричество.  </vt:lpstr>
      <vt:lpstr>Ответ: 1475. </vt:lpstr>
      <vt:lpstr>Задание 2  Паркетная доска продаётся в упаковках по 8 шт. Сколько упаковок с паркетной доской требуется купить, чтобы покрыть пол в гостиной? </vt:lpstr>
      <vt:lpstr>Задание 3 Найдите площадь коридора (коридором считается площадь квартиры, незанятая комнатами или балконом). Ответ дайте в квадратных метрах. </vt:lpstr>
      <vt:lpstr>Задание 4  Найдите расстояние между противоположными углами детской комнаты в метрах. Ответ запишите в виде </vt:lpstr>
      <vt:lpstr>Задание 5 Хозяин квартиры планирует установить в квартире плиту для готовки. Он рассматривает два варианта: газовая плита или электроплитка. Цены на плиты, данные о потреблении и тарифах оплаты даны в таблице         Обдумав оба варианта, хозяин решил установить газовую плиту. Через сколько часов непрерывного использования экономия от использования газовой плиты вместо электрической компенсирует разность в стоимости установки газовой плиты и электроплитки? </vt:lpstr>
      <vt:lpstr>Слайд 41</vt:lpstr>
      <vt:lpstr>Задание 1 Для объектов, указанных в таблице, определите, какими цифрами они обозначены на плане. Заполните таблицу, в ответ запишите последовательность четырёх цифр. Владелец собирается провести ремонт своей квартиры. На плане изображена предполагаемая расстановка мебели в гостиной после ремонта. Сторона каждой клетки равна 0,4 м. Гостиная имеет прямоугольную форму. Единственная дверь гостиной деревянная, в стене напротив двери расположено окно. Справа от двери будет поставлен комод, слева от двери у стены будет собран книжный шкаф. В глубине комнаты у стены планируется поставить диван. Перед книжным шкафом будет поставлено кресло. Справа от дивана будет стоять торшер. Площадь, занятая диваном, по плану будет равна 1,28 м2. У стены справа от двери планируется поставить письменный стол, а перед ним поставить стул. Пол гостиной (в том числе там, где будет стоять мебель) планируется покрыть паркетной доской размером 40 см × 20 см. Кроме того, владелец квартиры планирует смонтировать в гостиной электрический подогрев пола. Чтобы сэкономить, владелец не станет подводить обогрев под книжный шкаф, кресло, диван и комод, а также на участок площадью 0,16 м2 между диваном и торшером.</vt:lpstr>
      <vt:lpstr>Ответ: 1375. </vt:lpstr>
      <vt:lpstr>Задание 2  Паркетная доска продаётся в упаковках по 15 штук. Сколько упаковок с паркетной доской нужно купить, чтобы покрыть пол гостиной? </vt:lpstr>
      <vt:lpstr>Задание 3  Найдите площадь той части гостиной, на которой будет смонтирован электрический подогрев пола. Ответ дайте в м2.</vt:lpstr>
      <vt:lpstr>Задание 4  Найдите расстояние d между противоположными углами кресла (диагональ). Ответ дайте в метрах в формате </vt:lpstr>
      <vt:lpstr>Задание 5 Владелец квартиры выбирает торшер из двух моделей А и Б. Цена торшеров и их среднее суточное потребление электроэнергии указаны в таблице. Цена электроэнергии составляет 4 рубля за кВт · ч.         Обдумав оба варианта, владелец квартиры выбрал модель А. Через сколько лет непрерывной работы экономия от меньшего расхода электроэнергии окупит разницу в цене этих торшеров? Ответ округлите до целого числа в большую сторону.</vt:lpstr>
      <vt:lpstr>Слайд 48</vt:lpstr>
      <vt:lpstr>Слайд 49</vt:lpstr>
      <vt:lpstr>Слайд 50</vt:lpstr>
      <vt:lpstr>Задание 2  Автомобиль расХодует в среднем 9 л топлива на 100 км пути. Сколько литров топлива израсходует автомобиль при поЕздке из хутора Камышино в деревню Малая по имеющимся дорогам? </vt:lpstr>
      <vt:lpstr>Задание 3 Найдите площадь (в км2) болота, отмеченного на плане. </vt:lpstr>
      <vt:lpstr>Задание 4.  Найдите расстояние (в метрах) по прямой от хутора Камышино  до села Большое.  </vt:lpstr>
      <vt:lpstr>Задание 5  Для улучшения сообщения между населёнными пунктами планируется построить ещё одну дорогу: из хутора Камышино в деревню Малая либо из хутора Камышино в деревню Дальняя. Дорога должна соединить населённые пункты по прямой. Цена прокладки дороги по полю равна 10 млн рублей за 1 км, по болоту – 20 млн рублей за 1 км. Из указанных двух вариантов дороги выберете тот, стоимость которого будет ниже. В ответе укажите стоимость (в млн рублей) выбранного варианта дороги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Терентьев</dc:creator>
  <cp:lastModifiedBy>1</cp:lastModifiedBy>
  <cp:revision>76</cp:revision>
  <dcterms:created xsi:type="dcterms:W3CDTF">2019-11-05T14:11:33Z</dcterms:created>
  <dcterms:modified xsi:type="dcterms:W3CDTF">2019-12-19T07:06:30Z</dcterms:modified>
</cp:coreProperties>
</file>