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  <p:sldMasterId id="2147484123" r:id="rId2"/>
    <p:sldMasterId id="2147484159" r:id="rId3"/>
    <p:sldMasterId id="2147484171" r:id="rId4"/>
    <p:sldMasterId id="2147484183" r:id="rId5"/>
    <p:sldMasterId id="2147484195" r:id="rId6"/>
    <p:sldMasterId id="2147484219" r:id="rId7"/>
    <p:sldMasterId id="2147484255" r:id="rId8"/>
  </p:sldMasterIdLst>
  <p:notesMasterIdLst>
    <p:notesMasterId r:id="rId28"/>
  </p:notesMasterIdLst>
  <p:sldIdLst>
    <p:sldId id="256" r:id="rId9"/>
    <p:sldId id="258" r:id="rId10"/>
    <p:sldId id="262" r:id="rId11"/>
    <p:sldId id="301" r:id="rId12"/>
    <p:sldId id="298" r:id="rId13"/>
    <p:sldId id="302" r:id="rId14"/>
    <p:sldId id="303" r:id="rId15"/>
    <p:sldId id="304" r:id="rId16"/>
    <p:sldId id="306" r:id="rId17"/>
    <p:sldId id="312" r:id="rId18"/>
    <p:sldId id="309" r:id="rId19"/>
    <p:sldId id="310" r:id="rId20"/>
    <p:sldId id="311" r:id="rId21"/>
    <p:sldId id="268" r:id="rId22"/>
    <p:sldId id="285" r:id="rId23"/>
    <p:sldId id="269" r:id="rId24"/>
    <p:sldId id="270" r:id="rId25"/>
    <p:sldId id="278" r:id="rId26"/>
    <p:sldId id="267" r:id="rId27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F0FE-7B71-47C0-8A45-B4E0A5079CB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03254-AB44-4FAC-9E11-BA67ADE0E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2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03254-AB44-4FAC-9E11-BA67ADE0E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58F852-A578-4A55-8DE2-FB9F330F976F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2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2C71D1-A89F-4345-8C94-EDD4268C81C6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6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DDD-93B0-4EA2-902A-2E14109D2933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01A3-FFD2-4B66-A65F-D8FD23259708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3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54A25F-C3F7-48D1-8D7D-641D221C42DC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4B2AE-0FAD-4AAF-B4AE-33B16AEE0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34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2C1D-782A-4CE8-8726-93A10E8E3DE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0B5B-352C-4408-91E4-A329D8E93D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41D1F-1676-4CCA-A1F5-640DFB162F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1EF5-72C6-43C1-8E70-37E6B3FB393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9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7362-941E-4FE4-BAAE-D1B22103A8D0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E29C-706E-4DEE-B5DB-F0025DBAA17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5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E35C-2F9D-49FB-892B-FBD3F7284EEF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8676-52B7-4C74-8EDE-6FFDE9A27D6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A62D-CB9F-491C-A2CF-0C74842CBDBD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3B96-7F06-4E44-ADFC-DC543789A8D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AFA-951D-41BB-A2C7-5784D74E0231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FC15-AB46-4AD2-8300-B498D7F850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7187-8073-4334-948E-C2E07B254B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F390C-662C-4457-9805-404AFFE89D2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0A17-A085-46DC-BC48-9A0978010E9A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9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F90941-A481-4C2C-A02C-580B2C48B7E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182F-81E5-4281-8A52-767358C171A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2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A27-96B2-434F-A800-645D79D5615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5350-7C86-4DFD-92F1-F455114C73F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53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B373-6707-4233-AD93-3C883718986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F7FD-F504-46D8-BE58-D336C2B11C9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8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5562-12E6-4D0E-82BE-1BBD56E349E1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B0E-A8FE-44FC-86D9-86150120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5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61A-BCDA-4435-8EDE-335DEDA1ADE3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9C15-6C55-47A1-AA0D-8D1F2681D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34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07BC-6990-4C8A-BBD2-E244A2D2E9C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051-A3D2-4ED9-A5A5-2DA8700A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326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8A4E-7088-4C28-A80F-3D895A4CA2C6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79B1-969E-44BD-B77C-E37F40A84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39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B52F-FCD9-4963-8917-F77506CF3977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5B78-193F-47BD-B4E4-C481357B0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6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ACE0-45FD-4BEB-9903-2F1E3880ABB0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C2B0-F23F-4AF1-8199-35E23519A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85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43F-6CDA-4DB5-AC25-A93F97FC2C9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38E-3704-44D9-A54C-B3674BFA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0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9ED5-768A-43B6-B8D7-49A9611D3C84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9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BD4-95AF-43B8-A9B5-B2DA31583F4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158-D83F-405D-B4F9-DC1D1470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215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A8EB-4BE6-4D29-941E-E405AE23447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4D0-C383-4946-8EA5-0B590E9C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704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CABE-0AD7-4026-94FA-C04429FA232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0-DB1E-4460-B1D2-12A3DD31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4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B8F6-BF8A-4A91-9D55-973FEE20E0F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1D48-E398-4383-ACA5-6A845572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85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5562-12E6-4D0E-82BE-1BBD56E349E1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B0E-A8FE-44FC-86D9-86150120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427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61A-BCDA-4435-8EDE-335DEDA1ADE3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9C15-6C55-47A1-AA0D-8D1F2681D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703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07BC-6990-4C8A-BBD2-E244A2D2E9C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051-A3D2-4ED9-A5A5-2DA8700A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535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8A4E-7088-4C28-A80F-3D895A4CA2C6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79B1-969E-44BD-B77C-E37F40A84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195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B52F-FCD9-4963-8917-F77506CF3977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5B78-193F-47BD-B4E4-C481357B0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18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ACE0-45FD-4BEB-9903-2F1E3880ABB0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C2B0-F23F-4AF1-8199-35E23519A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81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E6E1-31D6-414A-B054-09E7A053AA19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3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43F-6CDA-4DB5-AC25-A93F97FC2C9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38E-3704-44D9-A54C-B3674BFA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288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BD4-95AF-43B8-A9B5-B2DA31583F4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158-D83F-405D-B4F9-DC1D1470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525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A8EB-4BE6-4D29-941E-E405AE23447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4D0-C383-4946-8EA5-0B590E9C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969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CABE-0AD7-4026-94FA-C04429FA232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0-DB1E-4460-B1D2-12A3DD31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50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B8F6-BF8A-4A91-9D55-973FEE20E0F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1D48-E398-4383-ACA5-6A845572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983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5562-12E6-4D0E-82BE-1BBD56E349E1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B0E-A8FE-44FC-86D9-86150120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56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61A-BCDA-4435-8EDE-335DEDA1ADE3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9C15-6C55-47A1-AA0D-8D1F2681D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888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07BC-6990-4C8A-BBD2-E244A2D2E9C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051-A3D2-4ED9-A5A5-2DA8700A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488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8A4E-7088-4C28-A80F-3D895A4CA2C6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79B1-969E-44BD-B77C-E37F40A84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156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B52F-FCD9-4963-8917-F77506CF3977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5B78-193F-47BD-B4E4-C481357B0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2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C2B0-8B65-40F6-A81D-C98A6E940C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9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ACE0-45FD-4BEB-9903-2F1E3880ABB0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C2B0-F23F-4AF1-8199-35E23519A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422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43F-6CDA-4DB5-AC25-A93F97FC2C9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38E-3704-44D9-A54C-B3674BFA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296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BD4-95AF-43B8-A9B5-B2DA31583F4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158-D83F-405D-B4F9-DC1D1470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757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A8EB-4BE6-4D29-941E-E405AE23447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4D0-C383-4946-8EA5-0B590E9C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987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CABE-0AD7-4026-94FA-C04429FA232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0-DB1E-4460-B1D2-12A3DD31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196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B8F6-BF8A-4A91-9D55-973FEE20E0F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1D48-E398-4383-ACA5-6A845572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795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5562-12E6-4D0E-82BE-1BBD56E349E1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8B0E-A8FE-44FC-86D9-86150120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93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61A-BCDA-4435-8EDE-335DEDA1ADE3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9C15-6C55-47A1-AA0D-8D1F2681D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7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07BC-6990-4C8A-BBD2-E244A2D2E9C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051-A3D2-4ED9-A5A5-2DA8700A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296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8A4E-7088-4C28-A80F-3D895A4CA2C6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79B1-969E-44BD-B77C-E37F40A84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9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1B08-D091-4C62-BD2E-3173763139B5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2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B52F-FCD9-4963-8917-F77506CF3977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5B78-193F-47BD-B4E4-C481357B0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914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ACE0-45FD-4BEB-9903-2F1E3880ABB0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C2B0-F23F-4AF1-8199-35E23519A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271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43F-6CDA-4DB5-AC25-A93F97FC2C9E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D38E-3704-44D9-A54C-B3674BFAE4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737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9BD4-95AF-43B8-A9B5-B2DA31583F4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D9158-D83F-405D-B4F9-DC1D14706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724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A8EB-4BE6-4D29-941E-E405AE23447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D4D0-C383-4946-8EA5-0B590E9C9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802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CABE-0AD7-4026-94FA-C04429FA232A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D8740-DB1E-4460-B1D2-12A3DD31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15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B8F6-BF8A-4A91-9D55-973FEE20E0F4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1D48-E398-4383-ACA5-6A845572C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560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54A25F-C3F7-48D1-8D7D-641D221C42DC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4B2AE-0FAD-4AAF-B4AE-33B16AEE0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959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2C1D-782A-4CE8-8726-93A10E8E3DE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0B5B-352C-4408-91E4-A329D8E93D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44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41D1F-1676-4CCA-A1F5-640DFB162F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1EF5-72C6-43C1-8E70-37E6B3FB393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83D5-3906-4C72-B307-1E6C83723FB9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67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7362-941E-4FE4-BAAE-D1B22103A8D0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E29C-706E-4DEE-B5DB-F0025DBAA17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0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E35C-2F9D-49FB-892B-FBD3F7284EEF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8676-52B7-4C74-8EDE-6FFDE9A27D6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713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A62D-CB9F-491C-A2CF-0C74842CBDBD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3B96-7F06-4E44-ADFC-DC543789A8D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9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AFA-951D-41BB-A2C7-5784D74E0231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FC15-AB46-4AD2-8300-B498D7F850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99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7187-8073-4334-948E-C2E07B254B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F390C-662C-4457-9805-404AFFE89D2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05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F90941-A481-4C2C-A02C-580B2C48B7E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182F-81E5-4281-8A52-767358C171A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7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A27-96B2-434F-A800-645D79D5615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5350-7C86-4DFD-92F1-F455114C73F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205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B373-6707-4233-AD93-3C883718986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F7FD-F504-46D8-BE58-D336C2B11C9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79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54A25F-C3F7-48D1-8D7D-641D221C42DC}" type="datetime1">
              <a:rPr lang="ru-RU"/>
              <a:pPr>
                <a:defRPr/>
              </a:pPr>
              <a:t>13.04.2021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4B2AE-0FAD-4AAF-B4AE-33B16AEE0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856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2C1D-782A-4CE8-8726-93A10E8E3DE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0B5B-352C-4408-91E4-A329D8E93D53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DDB1-7007-46AB-AC3E-9EB53C6957A0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92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41D1F-1676-4CCA-A1F5-640DFB162F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1EF5-72C6-43C1-8E70-37E6B3FB3939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0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7362-941E-4FE4-BAAE-D1B22103A8D0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0E29C-706E-4DEE-B5DB-F0025DBAA17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2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E35C-2F9D-49FB-892B-FBD3F7284EEF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8676-52B7-4C74-8EDE-6FFDE9A27D6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96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A62D-CB9F-491C-A2CF-0C74842CBDBD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43B96-7F06-4E44-ADFC-DC543789A8DA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47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AFA-951D-41BB-A2C7-5784D74E0231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FC15-AB46-4AD2-8300-B498D7F8503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1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7187-8073-4334-948E-C2E07B254B97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F390C-662C-4457-9805-404AFFE89D2C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1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F90941-A481-4C2C-A02C-580B2C48B7E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182F-81E5-4281-8A52-767358C171A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923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4A27-96B2-434F-A800-645D79D5615C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5350-7C86-4DFD-92F1-F455114C73FB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114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B373-6707-4233-AD93-3C8837189863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F7FD-F504-46D8-BE58-D336C2B11C95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CE7E-8789-43B3-A2F6-0E0A14CEE705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7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FE7B664-9527-4163-94CE-4E1AA68B91CE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7BE6D4-4FF7-4B1B-878A-B51AD9D9F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1AE599-449C-4F1E-BFE0-670031751C28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CF4FD-AFFE-405E-BEB6-12CD6C4B5A98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4A1A8-0571-4402-A0EF-72095206684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4EE3F-8356-42D8-B370-2F0706126AD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4A1A8-0571-4402-A0EF-72095206684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4EE3F-8356-42D8-B370-2F0706126AD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7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4A1A8-0571-4402-A0EF-72095206684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4EE3F-8356-42D8-B370-2F0706126AD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4A1A8-0571-4402-A0EF-720952066847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4EE3F-8356-42D8-B370-2F0706126AD2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9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1AE599-449C-4F1E-BFE0-670031751C28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CF4FD-AFFE-405E-BEB6-12CD6C4B5A98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1AE599-449C-4F1E-BFE0-670031751C28}" type="datetime1">
              <a:rPr lang="ru-RU">
                <a:solidFill>
                  <a:prstClr val="black"/>
                </a:solidFill>
              </a:rPr>
              <a:pPr>
                <a:defRPr/>
              </a:pPr>
              <a:t>13.04.2021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CF4FD-AFFE-405E-BEB6-12CD6C4B5A98}" type="slidenum">
              <a:rPr lang="ru-RU" altLang="ru-RU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gramota.ru/" TargetMode="External"/><Relationship Id="rId2" Type="http://schemas.openxmlformats.org/officeDocument/2006/relationships/hyperlink" Target="https://education.yandex.ru/uchitel/intensiv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-rDEWWYNPIpCQMPkEQD1NflxfydhJj3LeAtrrQ7sKQ0/viewform?edit_requested=true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cation.yandex.ru/uchitel/intensiv3/" TargetMode="Externa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0"/>
            <a:ext cx="11975335" cy="6758848"/>
          </a:xfrm>
        </p:spPr>
        <p:txBody>
          <a:bodyPr/>
          <a:lstStyle/>
          <a:p>
            <a:pPr algn="l"/>
            <a:endParaRPr lang="ru-RU" dirty="0" smtClean="0"/>
          </a:p>
          <a:p>
            <a:pPr marL="45720" indent="0" algn="l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423" y="252549"/>
            <a:ext cx="1174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en-US" altLang="ru-RU" sz="4400" b="1" kern="0" dirty="0" smtClean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en-US" altLang="ru-RU" sz="4400" b="1" kern="0" dirty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endParaRPr lang="ru-RU" altLang="ru-RU" sz="4800" b="1" kern="0" dirty="0" smtClean="0">
              <a:solidFill>
                <a:srgbClr val="0000A4"/>
              </a:solidFill>
              <a:latin typeface="Tahoma"/>
              <a:cs typeface="Tahoma" panose="020B0604030504040204" pitchFamily="34" charset="0"/>
            </a:endParaRPr>
          </a:p>
          <a:p>
            <a:pPr marL="215900" lvl="0" indent="358775"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</a:pPr>
            <a:r>
              <a:rPr lang="ru-RU" sz="4000" b="1" dirty="0">
                <a:solidFill>
                  <a:srgbClr val="0000CC"/>
                </a:solidFill>
              </a:rPr>
              <a:t>Оценка цифровой профкомпетентности руководящих работников и резерва управленческих кадров</a:t>
            </a:r>
            <a:endParaRPr lang="en-US" altLang="ru-RU" sz="4000" b="1" kern="0" dirty="0">
              <a:solidFill>
                <a:srgbClr val="0000CC"/>
              </a:solidFill>
              <a:latin typeface="Tahoma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" y="252549"/>
            <a:ext cx="2361231" cy="19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7654" y="4803741"/>
            <a:ext cx="6137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0000CC"/>
                </a:solidFill>
                <a:latin typeface="Arial" charset="0"/>
              </a:rPr>
              <a:t>Плосконосова Елена Алексеевна</a:t>
            </a:r>
            <a:r>
              <a:rPr lang="ru-RU" altLang="ru-RU" sz="2000" dirty="0" smtClean="0">
                <a:solidFill>
                  <a:srgbClr val="0000CC"/>
                </a:solidFill>
                <a:latin typeface="Arial" charset="0"/>
              </a:rPr>
              <a:t>,</a:t>
            </a:r>
            <a:r>
              <a:rPr lang="ru-RU" altLang="ru-RU" sz="2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2000" dirty="0" smtClean="0">
                <a:solidFill>
                  <a:srgbClr val="0000CC"/>
                </a:solidFill>
                <a:latin typeface="Arial" charset="0"/>
              </a:rPr>
              <a:t>к.т.н, доцент, методист кафедры УЭиПРО КРИПКиПРО</a:t>
            </a:r>
          </a:p>
        </p:txBody>
      </p:sp>
    </p:spTree>
    <p:extLst>
      <p:ext uri="{BB962C8B-B14F-4D97-AF65-F5344CB8AC3E}">
        <p14:creationId xmlns:p14="http://schemas.microsoft.com/office/powerpoint/2010/main" val="33028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9CC379-F14A-423B-BB2F-60FFA6611ABA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10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036496" cy="12241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sz="3600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9990" t="13494" r="32549" b="16381"/>
          <a:stretch/>
        </p:blipFill>
        <p:spPr bwMode="auto">
          <a:xfrm>
            <a:off x="143871" y="1256000"/>
            <a:ext cx="7259464" cy="560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3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FF8E53-C950-4BFA-8DCE-5D7F096F35C4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69" y="125760"/>
            <a:ext cx="119973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i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48958" t="17864" r="21539" b="9349"/>
          <a:stretch/>
        </p:blipFill>
        <p:spPr bwMode="auto">
          <a:xfrm>
            <a:off x="110168" y="1101726"/>
            <a:ext cx="4770303" cy="5756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9065" t="16154" r="21967" b="10110"/>
          <a:stretch/>
        </p:blipFill>
        <p:spPr bwMode="auto">
          <a:xfrm>
            <a:off x="5106176" y="1188910"/>
            <a:ext cx="5150527" cy="5669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FF8E53-C950-4BFA-8DCE-5D7F096F35C4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12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69" y="125760"/>
            <a:ext cx="119973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i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47889" t="16153" r="21646" b="9540"/>
          <a:stretch/>
        </p:blipFill>
        <p:spPr bwMode="auto">
          <a:xfrm>
            <a:off x="5409282" y="1025385"/>
            <a:ext cx="5266063" cy="5894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9065" t="15964" r="21432" b="12391"/>
          <a:stretch/>
        </p:blipFill>
        <p:spPr bwMode="auto">
          <a:xfrm>
            <a:off x="-1" y="1139063"/>
            <a:ext cx="5299113" cy="5537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3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FF8E53-C950-4BFA-8DCE-5D7F096F35C4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13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169" y="125760"/>
            <a:ext cx="119973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i="1" dirty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32496" t="17294" r="33404" b="3268"/>
          <a:stretch/>
        </p:blipFill>
        <p:spPr bwMode="auto">
          <a:xfrm>
            <a:off x="1001180" y="1268761"/>
            <a:ext cx="4936912" cy="558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1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ТЕСТЫ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Какой 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цифровых инструментов на педсовете позволит наглядно продемонстрировать результаты сдачи ЕГЭ, а также в ходе выступления руководителя  ОО получать обратную связь путем проведения опроса?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А)  Гугл-формы;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Б)  Интерактивная презентация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Mentimetr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В)  Онлайн-доска 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Padlet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Г)  платформа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Classroom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Как Вы поступите для тиражирования лучших практик управления цифровым кабинетом среди руководителей образовательных организаций…?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Добавлю материалы по лучшим практикам в папки с совместным доступом в облачных хранилищах и опубликую гиперссылки на сайте образовательной организации;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Структурирую и опубликую материалы по лучшим практикам в системах дистанционного обучения или управления проектами: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Moodle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MS </a:t>
            </a:r>
            <a:r>
              <a:rPr lang="ru-RU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Teams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 Буду рассылать лучшие практики заинтересованным педагогам по запросу;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Создам страницу в социальных сетях и опубликую там лучшие практики.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ru-RU" sz="5100" b="1" i="1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ТЕСТЫ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730250" indent="-514350">
              <a:spcBef>
                <a:spcPct val="0"/>
              </a:spcBef>
              <a:buSzPct val="133000"/>
              <a:buFont typeface="+mj-lt"/>
              <a:buAutoNum type="arabicPeriod"/>
              <a:defRPr/>
            </a:pPr>
            <a:endParaRPr lang="ru-RU" sz="3200" b="1" dirty="0" smtClean="0"/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B12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Выберите </a:t>
            </a: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администратор наиболее эффективный вариант развития цифровых компетенций вашего коллектива образовательной организации: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 Составлю план прохождения повышения квалификации работниками с последующим анализом использования ЦОР в своей профессиональной деятельности; 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Б. Проанализирую наиболее известные ЦОР и платформы, которые используют опытные коллеги, и выберу самые подходящие для этого года; 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 Запишусь вместе со своей управленческой командой на профильные курсы повышения квалификации;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Запишусь на профильные курсы повышения квалификации.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buSzPct val="133000"/>
              <a:buFont typeface="+mj-lt"/>
              <a:buAutoNum type="arabicPeriod"/>
              <a:defRPr/>
            </a:pPr>
            <a:endParaRPr lang="ru-RU" sz="2000" b="1" dirty="0" smtClean="0"/>
          </a:p>
          <a:p>
            <a:pPr marL="673100" indent="-457200">
              <a:spcBef>
                <a:spcPct val="0"/>
              </a:spcBef>
              <a:buSzPct val="133000"/>
              <a:buFont typeface="+mj-lt"/>
              <a:buAutoNum type="arabicPeriod"/>
              <a:defRPr/>
            </a:pPr>
            <a:endParaRPr lang="ru-RU" b="1" dirty="0" smtClean="0"/>
          </a:p>
          <a:p>
            <a:pPr marL="673100" indent="-457200">
              <a:spcBef>
                <a:spcPct val="0"/>
              </a:spcBef>
              <a:buSzPct val="133000"/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ТЕСТЫ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4.Ч</a:t>
            </a:r>
            <a:r>
              <a:rPr 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использование цифровой модели компетенций?</a:t>
            </a: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Анализировать «рыночную стоимость» сотрудников в разрезе цифровых компетенций;</a:t>
            </a:r>
          </a:p>
          <a:p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Проанализировать какими инструментами пользуются разработчики цифровых решений по всему миру;</a:t>
            </a:r>
          </a:p>
          <a:p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Определить, какие навыки наиболее востребованы на прорывных рынках;</a:t>
            </a:r>
          </a:p>
          <a:p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Всё вышеперечисленное</a:t>
            </a: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заместителю руководителя образовательной организации необходимо провести онлайн- совещание по оценке качества образования среди 9-х классов с педагогическим коллективом численностью более 50 человек. Какие инструменты (системы/программы/платформы) Вы выберите для этого: 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 Вы воспользуетесь мессенджерами (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  Вы обратитесь к  использованию платформы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Вы примените  программу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 Вы воспользуетесь онлайн-инструментом(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Формы).</a:t>
            </a:r>
          </a:p>
          <a:p>
            <a:pPr marL="45720" indent="0">
              <a:buNone/>
            </a:pPr>
            <a:endParaRPr lang="ru-RU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 algn="just">
              <a:lnSpc>
                <a:spcPts val="2410"/>
              </a:lnSpc>
              <a:buClr>
                <a:srgbClr val="A6B727"/>
              </a:buClr>
            </a:pPr>
            <a:endParaRPr lang="ru-RU" sz="2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ТЕСТЫ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	</a:t>
            </a: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из перечисленных инструментов лучше всего подходят для обучения руководителей командами? Выберите ответ: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А)  Гугл-документы;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Б) 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Zoom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Skype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В) 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Moodle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Classroom</a:t>
            </a: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Г) Нет правильного ответа </a:t>
            </a: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" lvl="0" indent="0">
              <a:buNone/>
            </a:pPr>
            <a:r>
              <a:rPr lang="ru-RU" sz="20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Какими цифровыми </a:t>
            </a:r>
            <a:r>
              <a:rPr lang="ru-RU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профкомпетенциями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должен обладать современный руководитель образовательной организации для её опережающего развития?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иметь навыки работы в облачной системе, в мессенджерах;</a:t>
            </a:r>
            <a:b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умение работать в онлайн-мероприятиях на различных платформах (управление звуком, видео, презентацией, работа с аудиторией). 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умение оценивать образовательные ресурсы и модифицировать, создавать и обмениваться цифровыми ресурсами и материалами, соответствующими целям образовательной организации;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Г) знать правила и соблюдать этические нормы при общении в дистанционном режиме;</a:t>
            </a:r>
          </a:p>
          <a:p>
            <a:pPr marL="45720" indent="0">
              <a:buNone/>
            </a:pP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Д) умение работать с инструментами </a:t>
            </a:r>
            <a:r>
              <a:rPr lang="ru-RU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</a:t>
            </a: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диска;</a:t>
            </a:r>
            <a:b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Е) Всё вышеперечисленное.</a:t>
            </a:r>
          </a:p>
          <a:p>
            <a:pPr marL="45720" indent="0">
              <a:buNone/>
            </a:pPr>
            <a:r>
              <a:rPr lang="ru-RU" sz="2000" dirty="0"/>
              <a:t> 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40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40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altLang="ru-RU" sz="40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r>
              <a:rPr lang="ru-RU" alt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 </a:t>
            </a:r>
            <a:r>
              <a:rPr lang="ru-RU" sz="3200" u="sng" dirty="0">
                <a:hlinkClick r:id="rId2"/>
              </a:rPr>
              <a:t>https://education.yandex.ru/uchitel/intensiv3</a:t>
            </a:r>
            <a:r>
              <a:rPr lang="ru-RU" sz="3200" u="sng" dirty="0" smtClean="0">
                <a:hlinkClick r:id="rId2"/>
              </a:rPr>
              <a:t>/</a:t>
            </a:r>
            <a:endParaRPr lang="ru-RU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://it-gramota.ru/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buClr>
                <a:srgbClr val="0000CC"/>
              </a:buClr>
              <a:buSzPct val="133000"/>
              <a:buFont typeface="+mj-lt"/>
              <a:buAutoNum type="arabicPeriod"/>
              <a:defRPr/>
            </a:pPr>
            <a:endParaRPr lang="ru-RU" alt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0250" indent="-514350">
              <a:spcBef>
                <a:spcPct val="0"/>
              </a:spcBef>
              <a:buSzPct val="133000"/>
              <a:buAutoNum type="arabicPeriod"/>
              <a:defRPr/>
            </a:pPr>
            <a:endParaRPr lang="en-US" altLang="ru-RU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spcBef>
                <a:spcPct val="0"/>
              </a:spcBef>
              <a:buSzPct val="133000"/>
              <a:buNone/>
              <a:defRPr/>
            </a:pPr>
            <a:endParaRPr lang="ru-RU" altLang="ru-RU" sz="3200" dirty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18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01" y="4789713"/>
            <a:ext cx="1939342" cy="15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105989"/>
            <a:ext cx="11686903" cy="5529941"/>
          </a:xfrm>
        </p:spPr>
        <p:txBody>
          <a:bodyPr>
            <a:normAutofit/>
          </a:bodyPr>
          <a:lstStyle/>
          <a:p>
            <a:pPr marL="215900" indent="358775"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>
              <a:spcBef>
                <a:spcPct val="0"/>
              </a:spcBef>
              <a:buSzPct val="133000"/>
              <a:buNone/>
              <a:defRPr/>
            </a:pPr>
            <a:endParaRPr lang="ru-RU" altLang="ru-RU" sz="3200" dirty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 algn="ctr">
              <a:spcBef>
                <a:spcPct val="0"/>
              </a:spcBef>
              <a:buSzPct val="133000"/>
              <a:buNone/>
              <a:defRPr/>
            </a:pPr>
            <a:endParaRPr lang="ru-RU" altLang="ru-RU" sz="3200" dirty="0" smtClean="0">
              <a:solidFill>
                <a:srgbClr val="000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358775" algn="ctr">
              <a:spcBef>
                <a:spcPct val="0"/>
              </a:spcBef>
              <a:buSzPct val="133000"/>
              <a:buNone/>
              <a:defRPr/>
            </a:pPr>
            <a:r>
              <a:rPr lang="ru-RU" altLang="ru-RU" sz="3200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30" y="4255117"/>
            <a:ext cx="2601213" cy="21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D73908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314993"/>
            <a:ext cx="11686903" cy="5320937"/>
          </a:xfrm>
        </p:spPr>
        <p:txBody>
          <a:bodyPr>
            <a:normAutofit/>
          </a:bodyPr>
          <a:lstStyle/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altLang="ru-RU" sz="3200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0000CC"/>
                </a:solidFill>
              </a:rPr>
              <a:t>О региональном проекте «Цифровой менеджмент в </a:t>
            </a:r>
            <a:r>
              <a:rPr lang="ru-RU" sz="3200" dirty="0" smtClean="0">
                <a:solidFill>
                  <a:srgbClr val="0000CC"/>
                </a:solidFill>
              </a:rPr>
              <a:t> 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      системе </a:t>
            </a:r>
            <a:r>
              <a:rPr lang="ru-RU" sz="3200" dirty="0">
                <a:solidFill>
                  <a:srgbClr val="0000CC"/>
                </a:solidFill>
              </a:rPr>
              <a:t>образования Кузбасса»</a:t>
            </a:r>
            <a:endParaRPr lang="ru-RU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solidFill>
                  <a:srgbClr val="008000"/>
                </a:solidFill>
              </a:rPr>
              <a:t>Уровень состояния сформированности цифровых </a:t>
            </a:r>
            <a:r>
              <a:rPr lang="ru-RU" sz="3200" dirty="0" smtClean="0">
                <a:solidFill>
                  <a:srgbClr val="008000"/>
                </a:solidFill>
              </a:rPr>
              <a:t> 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8000"/>
                </a:solidFill>
              </a:rPr>
              <a:t>      профессиональных </a:t>
            </a:r>
            <a:r>
              <a:rPr lang="ru-RU" sz="3200" dirty="0">
                <a:solidFill>
                  <a:srgbClr val="008000"/>
                </a:solidFill>
              </a:rPr>
              <a:t>компетенций педагогического и </a:t>
            </a:r>
            <a:r>
              <a:rPr lang="ru-RU" sz="3200" dirty="0" smtClean="0">
                <a:solidFill>
                  <a:srgbClr val="008000"/>
                </a:solidFill>
              </a:rPr>
              <a:t> </a:t>
            </a: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8000"/>
                </a:solidFill>
              </a:rPr>
              <a:t>       управленческого </a:t>
            </a:r>
            <a:r>
              <a:rPr lang="ru-RU" sz="3200" dirty="0">
                <a:solidFill>
                  <a:srgbClr val="008000"/>
                </a:solidFill>
              </a:rPr>
              <a:t>состава</a:t>
            </a:r>
            <a:endParaRPr lang="ru-RU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3200" b="1" dirty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solidFill>
                  <a:srgbClr val="0000CC"/>
                </a:solidFill>
              </a:rPr>
              <a:t>Ресурсы платформы «Яндекс-учебник» для выявления 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      сформированности </a:t>
            </a:r>
            <a:r>
              <a:rPr lang="ru-RU" sz="3200" dirty="0">
                <a:solidFill>
                  <a:srgbClr val="0000CC"/>
                </a:solidFill>
              </a:rPr>
              <a:t>цифровой </a:t>
            </a:r>
            <a:r>
              <a:rPr lang="ru-RU" sz="3200" dirty="0" smtClean="0">
                <a:solidFill>
                  <a:srgbClr val="0000CC"/>
                </a:solidFill>
              </a:rPr>
              <a:t>компетенции </a:t>
            </a:r>
            <a:r>
              <a:rPr lang="ru-RU" sz="3200" dirty="0">
                <a:solidFill>
                  <a:srgbClr val="0000CC"/>
                </a:solidFill>
              </a:rPr>
              <a:t>и 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      корректировки </a:t>
            </a:r>
            <a:r>
              <a:rPr lang="ru-RU" sz="3200" dirty="0">
                <a:solidFill>
                  <a:srgbClr val="0000CC"/>
                </a:solidFill>
              </a:rPr>
              <a:t>цифровых навыков</a:t>
            </a:r>
            <a:endParaRPr lang="ru-RU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b="1" dirty="0" smtClean="0">
                <a:solidFill>
                  <a:srgbClr val="000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008000"/>
                </a:solidFill>
              </a:rPr>
              <a:t>О дефицитах руководящих работников в вопросах </a:t>
            </a:r>
            <a:endParaRPr lang="ru-RU" sz="3200" dirty="0" smtClean="0">
              <a:solidFill>
                <a:srgbClr val="008000"/>
              </a:solidFill>
            </a:endParaRPr>
          </a:p>
          <a:p>
            <a:pPr marL="215900" indent="0">
              <a:lnSpc>
                <a:spcPct val="100000"/>
              </a:lnSpc>
              <a:spcBef>
                <a:spcPts val="0"/>
              </a:spcBef>
              <a:buSzPct val="133000"/>
              <a:buNone/>
              <a:defRPr/>
            </a:pP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3200" dirty="0" smtClean="0">
                <a:solidFill>
                  <a:srgbClr val="008000"/>
                </a:solidFill>
              </a:rPr>
              <a:t>     цифровых </a:t>
            </a:r>
            <a:r>
              <a:rPr lang="ru-RU" sz="3200" dirty="0">
                <a:solidFill>
                  <a:srgbClr val="008000"/>
                </a:solidFill>
              </a:rPr>
              <a:t>профессиональных компетенций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66" y="4766313"/>
            <a:ext cx="2256569" cy="182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00298"/>
            <a:ext cx="10774680" cy="90569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200299"/>
            <a:ext cx="11686903" cy="6435632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0000CC"/>
              </a:buClr>
              <a:buFont typeface="+mj-lt"/>
              <a:buAutoNum type="arabicPeriod"/>
            </a:pPr>
            <a:r>
              <a:rPr lang="ru-RU" sz="4000" dirty="0" smtClean="0">
                <a:solidFill>
                  <a:srgbClr val="0000CC"/>
                </a:solidFill>
              </a:rPr>
              <a:t>Коцарь </a:t>
            </a:r>
            <a:r>
              <a:rPr lang="ru-RU" sz="4000" dirty="0">
                <a:solidFill>
                  <a:srgbClr val="0000CC"/>
                </a:solidFill>
              </a:rPr>
              <a:t>Юрий Анатольевич, </a:t>
            </a:r>
            <a:r>
              <a:rPr lang="ru-RU" sz="3600" dirty="0">
                <a:solidFill>
                  <a:srgbClr val="0000CC"/>
                </a:solidFill>
              </a:rPr>
              <a:t>к</a:t>
            </a:r>
            <a:r>
              <a:rPr lang="en-US" sz="3600" dirty="0" smtClean="0">
                <a:solidFill>
                  <a:srgbClr val="0000CC"/>
                </a:solidFill>
              </a:rPr>
              <a:t>.</a:t>
            </a:r>
            <a:r>
              <a:rPr lang="ru-RU" sz="3600" dirty="0" smtClean="0">
                <a:solidFill>
                  <a:srgbClr val="0000CC"/>
                </a:solidFill>
              </a:rPr>
              <a:t>б</a:t>
            </a:r>
            <a:r>
              <a:rPr lang="en-US" sz="3600" dirty="0" smtClean="0">
                <a:solidFill>
                  <a:srgbClr val="0000CC"/>
                </a:solidFill>
              </a:rPr>
              <a:t>.</a:t>
            </a:r>
            <a:r>
              <a:rPr lang="ru-RU" sz="3600" dirty="0">
                <a:solidFill>
                  <a:srgbClr val="0000CC"/>
                </a:solidFill>
              </a:rPr>
              <a:t>н</a:t>
            </a:r>
            <a:r>
              <a:rPr lang="en-US" sz="3600" dirty="0">
                <a:solidFill>
                  <a:srgbClr val="0000CC"/>
                </a:solidFill>
              </a:rPr>
              <a:t>., </a:t>
            </a:r>
            <a:r>
              <a:rPr lang="ru-RU" sz="3600" dirty="0">
                <a:solidFill>
                  <a:srgbClr val="0000CC"/>
                </a:solidFill>
              </a:rPr>
              <a:t>доцент</a:t>
            </a:r>
            <a:r>
              <a:rPr lang="en-US" sz="3600" dirty="0">
                <a:solidFill>
                  <a:srgbClr val="0000CC"/>
                </a:solidFill>
              </a:rPr>
              <a:t>,</a:t>
            </a:r>
            <a:endParaRPr lang="ru-RU" sz="36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CC"/>
                </a:solidFill>
              </a:rPr>
              <a:t>зав. кафедрой УЭиПРО, директор Центра развития кадрового потенциала руководителей образовательных организаций и стратегических инициатив </a:t>
            </a:r>
            <a:r>
              <a:rPr lang="ru-RU" sz="3200" dirty="0" smtClean="0">
                <a:solidFill>
                  <a:srgbClr val="0000CC"/>
                </a:solidFill>
              </a:rPr>
              <a:t>КРИПКиПРО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2</a:t>
            </a:r>
            <a:r>
              <a:rPr lang="ru-RU" sz="3200" dirty="0" smtClean="0">
                <a:solidFill>
                  <a:srgbClr val="006600"/>
                </a:solidFill>
              </a:rPr>
              <a:t>. </a:t>
            </a:r>
            <a:r>
              <a:rPr lang="ru-RU" sz="4000" dirty="0">
                <a:solidFill>
                  <a:srgbClr val="006600"/>
                </a:solidFill>
              </a:rPr>
              <a:t>Сычёва Татьяна Анатольевна</a:t>
            </a:r>
            <a:r>
              <a:rPr lang="ru-RU" sz="3200" dirty="0">
                <a:solidFill>
                  <a:srgbClr val="006600"/>
                </a:solidFill>
              </a:rPr>
              <a:t>, </a:t>
            </a:r>
            <a:r>
              <a:rPr lang="ru-RU" sz="3200" dirty="0" err="1">
                <a:solidFill>
                  <a:srgbClr val="006600"/>
                </a:solidFill>
              </a:rPr>
              <a:t>к.и.н</a:t>
            </a:r>
            <a:r>
              <a:rPr lang="ru-RU" sz="3200" dirty="0">
                <a:solidFill>
                  <a:srgbClr val="006600"/>
                </a:solidFill>
              </a:rPr>
              <a:t>., доцент, директор центра цифровых </a:t>
            </a:r>
            <a:r>
              <a:rPr lang="ru-RU" sz="3200" dirty="0" smtClean="0">
                <a:solidFill>
                  <a:srgbClr val="006600"/>
                </a:solidFill>
              </a:rPr>
              <a:t>технологий КРИПКиПРО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3. </a:t>
            </a:r>
            <a:r>
              <a:rPr lang="ru-RU" sz="4000" dirty="0">
                <a:solidFill>
                  <a:srgbClr val="0000CC"/>
                </a:solidFill>
              </a:rPr>
              <a:t>Плосконосова Елена Алексеевна</a:t>
            </a:r>
            <a:r>
              <a:rPr lang="ru-RU" sz="3200" dirty="0">
                <a:solidFill>
                  <a:srgbClr val="0000CC"/>
                </a:solidFill>
              </a:rPr>
              <a:t>, </a:t>
            </a:r>
            <a:r>
              <a:rPr lang="ru-RU" sz="3200" dirty="0" smtClean="0">
                <a:solidFill>
                  <a:srgbClr val="0000CC"/>
                </a:solidFill>
              </a:rPr>
              <a:t>к.т.н., </a:t>
            </a:r>
            <a:r>
              <a:rPr lang="ru-RU" sz="3200" dirty="0">
                <a:solidFill>
                  <a:srgbClr val="0000CC"/>
                </a:solidFill>
              </a:rPr>
              <a:t>методист </a:t>
            </a:r>
            <a:r>
              <a:rPr lang="ru-RU" sz="3200" dirty="0" smtClean="0">
                <a:solidFill>
                  <a:srgbClr val="0000CC"/>
                </a:solidFill>
              </a:rPr>
              <a:t>кафедры УЭиПРО КРИПКиПРО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4. </a:t>
            </a:r>
            <a:r>
              <a:rPr lang="ru-RU" sz="4000" dirty="0">
                <a:solidFill>
                  <a:srgbClr val="006600"/>
                </a:solidFill>
              </a:rPr>
              <a:t>Фурсова Яна Сергеевна</a:t>
            </a:r>
            <a:r>
              <a:rPr lang="ru-RU" sz="3200" dirty="0">
                <a:solidFill>
                  <a:srgbClr val="006600"/>
                </a:solidFill>
              </a:rPr>
              <a:t>, заместитель директора по УВР МБОУ «Гимназия №24 Междуреченский ГО, аспирант  2 </a:t>
            </a:r>
            <a:r>
              <a:rPr lang="ru-RU" sz="3200" dirty="0" smtClean="0">
                <a:solidFill>
                  <a:srgbClr val="006600"/>
                </a:solidFill>
              </a:rPr>
              <a:t>курса кафедры УЭиПРО  </a:t>
            </a:r>
            <a:r>
              <a:rPr lang="ru-RU" sz="3200" dirty="0">
                <a:solidFill>
                  <a:srgbClr val="006600"/>
                </a:solidFill>
              </a:rPr>
              <a:t>КРИПКиПРО </a:t>
            </a:r>
            <a:endParaRPr lang="ru-RU" sz="32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sz="3200" dirty="0"/>
          </a:p>
          <a:p>
            <a:pPr marL="6731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3000"/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E6D4-4FF7-4B1B-878A-B51AD9D9F8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18B2BC-D858-457C-A9A2-1A5D6E97E85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Содержимое 1"/>
          <p:cNvSpPr>
            <a:spLocks noGrp="1"/>
          </p:cNvSpPr>
          <p:nvPr>
            <p:ph idx="4294967295"/>
          </p:nvPr>
        </p:nvSpPr>
        <p:spPr>
          <a:xfrm>
            <a:off x="139337" y="2280492"/>
            <a:ext cx="12052663" cy="4440984"/>
          </a:xfrm>
        </p:spPr>
        <p:txBody>
          <a:bodyPr/>
          <a:lstStyle/>
          <a:p>
            <a:pPr marL="0" indent="449263" eaLnBrk="1" hangingPunct="1">
              <a:buNone/>
            </a:pP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eaLnBrk="1" hangingPunct="1">
              <a:buNone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en-US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опрос указана в анкете на сайте ДО</a:t>
            </a:r>
            <a:endParaRPr lang="ru-RU" sz="2400" u="sng" dirty="0" smtClean="0"/>
          </a:p>
          <a:p>
            <a:pPr marL="0" indent="449263" eaLnBrk="1" hangingPunct="1">
              <a:buNone/>
            </a:pP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docs.google.com/forms/d/1-rDEWWYNPIpCQMPkEQD1NflxfydhJj3LeAtrrQ7sKQ0/viewform?edit_requested=true</a:t>
            </a: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u="sng" dirty="0" smtClean="0"/>
          </a:p>
          <a:p>
            <a:pPr marL="0" indent="449263" eaLnBrk="1" hangingPunct="1">
              <a:buNone/>
            </a:pPr>
            <a:endParaRPr lang="ru-RU" alt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eaLnBrk="1" hangingPunct="1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9337" y="187286"/>
            <a:ext cx="10249569" cy="19940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"Какие цифровые инструменты вы используете для организации образовательного процесса ?"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52" y="-1"/>
            <a:ext cx="11997368" cy="5089793"/>
          </a:xfrm>
        </p:spPr>
        <p:txBody>
          <a:bodyPr>
            <a:noAutofit/>
          </a:bodyPr>
          <a:lstStyle/>
          <a:p>
            <a:pPr marL="215900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вопрос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</a:t>
            </a:r>
            <a:b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 </a:t>
            </a:r>
            <a:r>
              <a:rPr lang="ru-RU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«Яндекс-учебник» </a:t>
            </a: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</a:t>
            </a: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 цифровых компетенций </a:t>
            </a:r>
            <a:r>
              <a:rPr lang="ru-RU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корректировки </a:t>
            </a:r>
            <a:r>
              <a:rPr lang="ru-RU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навыков</a:t>
            </a:r>
            <a:br>
              <a:rPr lang="ru-RU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748948-616E-4AE2-9D05-241E32B376D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30507" y="115888"/>
            <a:ext cx="1139144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01" y="4789713"/>
            <a:ext cx="1939342" cy="15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11656" t="31061" r="15889" b="14574"/>
          <a:stretch/>
        </p:blipFill>
        <p:spPr bwMode="auto">
          <a:xfrm>
            <a:off x="88134" y="1432194"/>
            <a:ext cx="12103866" cy="5425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3A2946-E128-45AA-AE16-F297A28A9C4D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" y="1057619"/>
            <a:ext cx="12008384" cy="576545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Ссылка на платформу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://education.yandex.ru/uchitel/intensiv3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008385" cy="1403350"/>
          </a:xfrm>
        </p:spPr>
        <p:txBody>
          <a:bodyPr/>
          <a:lstStyle/>
          <a:p>
            <a:pPr eaLnBrk="1" hangingPunct="1"/>
            <a:r>
              <a:rPr lang="ru-RU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altLang="ru-RU" sz="4000" b="1" i="1" dirty="0">
              <a:solidFill>
                <a:srgbClr val="7A0000"/>
              </a:solidFill>
            </a:endParaRPr>
          </a:p>
        </p:txBody>
      </p:sp>
      <p:pic>
        <p:nvPicPr>
          <p:cNvPr id="5" name="Picture 5" descr="C:\Users\ASUS\Desktop\МОЙ КУРС\логотип к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256662"/>
            <a:ext cx="1939342" cy="15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22114C-2621-432F-960B-A3ACD7C6C535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Содержимое 1"/>
          <p:cNvSpPr>
            <a:spLocks noGrp="1"/>
          </p:cNvSpPr>
          <p:nvPr>
            <p:ph idx="4294967295"/>
          </p:nvPr>
        </p:nvSpPr>
        <p:spPr>
          <a:xfrm>
            <a:off x="0" y="892367"/>
            <a:ext cx="12192000" cy="5965634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/>
              <a:t>ПОСЛЕ ПРОХОЖДЕНИЯ ТЕСТА (20 ЗАДАНИЙ) НЕОБХОДИМО нажать на «СОХРАНИТЬ и перейти к результатам</a:t>
            </a:r>
            <a:r>
              <a:rPr lang="ru-RU" sz="2800" dirty="0" smtClean="0"/>
              <a:t>»</a:t>
            </a:r>
          </a:p>
          <a:p>
            <a:pPr eaLnBrk="1" hangingPunct="1">
              <a:buNone/>
            </a:pPr>
            <a:endParaRPr lang="ru-RU" sz="280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7282" y="115889"/>
            <a:ext cx="8916318" cy="776477"/>
          </a:xfrm>
        </p:spPr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altLang="ru-RU" sz="3600" b="1" i="1" dirty="0" smtClean="0">
              <a:solidFill>
                <a:srgbClr val="7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5703" t="16724" r="37253" b="4409"/>
          <a:stretch/>
        </p:blipFill>
        <p:spPr bwMode="auto">
          <a:xfrm>
            <a:off x="414470" y="1800749"/>
            <a:ext cx="4741423" cy="492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7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9CC379-F14A-423B-BB2F-60FFA6611ABA}" type="slidenum">
              <a:rPr lang="ru-RU" altLang="ru-RU">
                <a:solidFill>
                  <a:prstClr val="black"/>
                </a:solidFill>
                <a:latin typeface="Lucida Sans Unicode" panose="020B0602030504020204" pitchFamily="34" charset="0"/>
              </a:rPr>
              <a:pPr eaLnBrk="1" hangingPunct="1"/>
              <a:t>9</a:t>
            </a:fld>
            <a:endParaRPr lang="ru-RU" altLang="ru-RU">
              <a:solidFill>
                <a:prstClr val="black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036496" cy="12241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ЯНДЕКС-УЧЕБНИК</a:t>
            </a:r>
            <a:endParaRPr lang="ru-RU" sz="3600" i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320" y="1057946"/>
            <a:ext cx="1240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480</TotalTime>
  <Words>475</Words>
  <Application>Microsoft Office PowerPoint</Application>
  <PresentationFormat>Широкоэкранный</PresentationFormat>
  <Paragraphs>118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Calibri</vt:lpstr>
      <vt:lpstr>Corbel</vt:lpstr>
      <vt:lpstr>Lucida Sans Unicode</vt:lpstr>
      <vt:lpstr>Tahoma</vt:lpstr>
      <vt:lpstr>Times New Roman</vt:lpstr>
      <vt:lpstr>Verdana</vt:lpstr>
      <vt:lpstr>Wingdings 2</vt:lpstr>
      <vt:lpstr>Wingdings 3</vt:lpstr>
      <vt:lpstr>Базис</vt:lpstr>
      <vt:lpstr>1_Открытая</vt:lpstr>
      <vt:lpstr>Тема Office</vt:lpstr>
      <vt:lpstr>1_Тема Office</vt:lpstr>
      <vt:lpstr>2_Тема Office</vt:lpstr>
      <vt:lpstr>3_Тема Office</vt:lpstr>
      <vt:lpstr>5_Открытая</vt:lpstr>
      <vt:lpstr>6_Открытая</vt:lpstr>
      <vt:lpstr>Презентация PowerPoint</vt:lpstr>
      <vt:lpstr>Содержание</vt:lpstr>
      <vt:lpstr>  </vt:lpstr>
      <vt:lpstr>Опрос "Какие цифровые инструменты вы используете для организации образовательного процесса ?"</vt:lpstr>
      <vt:lpstr>3 вопрос Ресурсы  платформы «Яндекс-учебник»  для выявления сформированности цифровых компетенций и корректировки цифровых навыков </vt:lpstr>
      <vt:lpstr>Платформа ЯНДЕКС-УЧЕБНИК</vt:lpstr>
      <vt:lpstr>Платформа ЯНДЕКС-УЧЕБНИК</vt:lpstr>
      <vt:lpstr>Платформа ЯНДЕКС-УЧЕБНИК</vt:lpstr>
      <vt:lpstr>Платформа ЯНДЕКС-УЧЕБНИК</vt:lpstr>
      <vt:lpstr>Платформа ЯНДЕКС-УЧЕБНИК</vt:lpstr>
      <vt:lpstr>Платформа ЯНДЕКС-УЧЕБНИК</vt:lpstr>
      <vt:lpstr>Платформа ЯНДЕКС-УЧЕБНИК</vt:lpstr>
      <vt:lpstr>Платформа ЯНДЕКС-УЧЕБНИК</vt:lpstr>
      <vt:lpstr>ТЕСТЫ</vt:lpstr>
      <vt:lpstr>ТЕСТЫ</vt:lpstr>
      <vt:lpstr>ТЕСТЫ</vt:lpstr>
      <vt:lpstr>ТЕСТЫ</vt:lpstr>
      <vt:lpstr> Литература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Плосконосова</dc:creator>
  <cp:lastModifiedBy>Елена Плосконосова</cp:lastModifiedBy>
  <cp:revision>102</cp:revision>
  <cp:lastPrinted>2021-04-13T05:32:24Z</cp:lastPrinted>
  <dcterms:created xsi:type="dcterms:W3CDTF">2020-12-08T03:52:34Z</dcterms:created>
  <dcterms:modified xsi:type="dcterms:W3CDTF">2021-04-13T06:12:13Z</dcterms:modified>
</cp:coreProperties>
</file>